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7F1E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月次売上成長率</c:v>
                  </c:pt>
                  <c:pt idx="1">
                    <c:v>商談化率</c:v>
                  </c:pt>
                  <c:pt idx="2">
                    <c:v>継続売上率</c:v>
                  </c:pt>
                  <c:pt idx="3">
                    <c:v>顧客獲得費回収月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36</c:v>
                </c:pt>
                <c:pt idx="2">
                  <c:v>101</c:v>
                </c:pt>
                <c:pt idx="3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0A7A7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月次売上成長率</c:v>
                  </c:pt>
                  <c:pt idx="1">
                    <c:v>商談化率</c:v>
                  </c:pt>
                  <c:pt idx="2">
                    <c:v>継続売上率</c:v>
                  </c:pt>
                  <c:pt idx="3">
                    <c:v>顧客獲得費回収月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21</c:v>
                </c:pt>
                <c:pt idx="1">
                  <c:v>48</c:v>
                </c:pt>
                <c:pt idx="2">
                  <c:v>111</c:v>
                </c:pt>
                <c:pt idx="3">
                  <c:v>11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3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2025年上期獲得</c:v>
                </c:pt>
              </c:strCache>
            </c:strRef>
          </c:tx>
          <c:spPr>
            <a:solidFill>
              <a:srgbClr val="0A7A7A"/>
            </a:solidFill>
            <a:ln w="25400" cap="flat">
              <a:solidFill>
                <a:srgbClr val="0A7A7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A7A7A"/>
              </a:solidFill>
              <a:ln w="9525" cap="flat">
                <a:solidFill>
                  <a:srgbClr val="0A7A7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第1四半期</c:v>
                  </c:pt>
                  <c:pt idx="1">
                    <c:v>第2四半期</c:v>
                  </c:pt>
                  <c:pt idx="2">
                    <c:v>第3四半期</c:v>
                  </c:pt>
                  <c:pt idx="3">
                    <c:v>第4四半期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94</c:v>
                </c:pt>
                <c:pt idx="1">
                  <c:v>99</c:v>
                </c:pt>
                <c:pt idx="2">
                  <c:v>105</c:v>
                </c:pt>
                <c:pt idx="3">
                  <c:v>109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2025年下期獲得</c:v>
                </c:pt>
              </c:strCache>
            </c:strRef>
          </c:tx>
          <c:spPr>
            <a:solidFill>
              <a:srgbClr val="49C5A9"/>
            </a:solidFill>
            <a:ln w="25400" cap="flat">
              <a:solidFill>
                <a:srgbClr val="49C5A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9C5A9"/>
              </a:solidFill>
              <a:ln w="9525" cap="flat">
                <a:solidFill>
                  <a:srgbClr val="49C5A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第1四半期</c:v>
                  </c:pt>
                  <c:pt idx="1">
                    <c:v>第2四半期</c:v>
                  </c:pt>
                  <c:pt idx="2">
                    <c:v>第3四半期</c:v>
                  </c:pt>
                  <c:pt idx="3">
                    <c:v>第4四半期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91</c:v>
                </c:pt>
                <c:pt idx="1">
                  <c:v>96</c:v>
                </c:pt>
                <c:pt idx="2">
                  <c:v>102</c:v>
                </c:pt>
                <c:pt idx="3">
                  <c:v>107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2026年上期獲得</c:v>
                </c:pt>
              </c:strCache>
            </c:strRef>
          </c:tx>
          <c:spPr>
            <a:solidFill>
              <a:srgbClr val="0B3D3D"/>
            </a:solidFill>
            <a:ln w="25400" cap="flat">
              <a:solidFill>
                <a:srgbClr val="0B3D3D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B3D3D"/>
              </a:solidFill>
              <a:ln w="9525" cap="flat">
                <a:solidFill>
                  <a:srgbClr val="0B3D3D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第1四半期</c:v>
                  </c:pt>
                  <c:pt idx="1">
                    <c:v>第2四半期</c:v>
                  </c:pt>
                  <c:pt idx="2">
                    <c:v>第3四半期</c:v>
                  </c:pt>
                  <c:pt idx="3">
                    <c:v>第4四半期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97</c:v>
                </c:pt>
                <c:pt idx="1">
                  <c:v>103</c:v>
                </c:pt>
                <c:pt idx="2">
                  <c:v>109</c:v>
                </c:pt>
                <c:pt idx="3">
                  <c:v>114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8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D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223760" y="1097280"/>
            <a:ext cx="3840480" cy="0"/>
          </a:xfrm>
          <a:prstGeom prst="line">
            <a:avLst/>
          </a:prstGeom>
          <a:noFill/>
          <a:ln w="12700">
            <a:solidFill>
              <a:srgbClr val="49C5A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097280"/>
            <a:ext cx="0" cy="2011680"/>
          </a:xfrm>
          <a:prstGeom prst="line">
            <a:avLst/>
          </a:prstGeom>
          <a:noFill/>
          <a:ln w="12700">
            <a:solidFill>
              <a:srgbClr val="49C5A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3108960"/>
            <a:ext cx="3291840" cy="0"/>
          </a:xfrm>
          <a:prstGeom prst="line">
            <a:avLst/>
          </a:prstGeom>
          <a:noFill/>
          <a:ln w="12700">
            <a:solidFill>
              <a:srgbClr val="0A7A7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66960" y="3108960"/>
            <a:ext cx="0" cy="1920240"/>
          </a:xfrm>
          <a:prstGeom prst="line">
            <a:avLst/>
          </a:prstGeom>
          <a:noFill/>
          <a:ln w="12700">
            <a:solidFill>
              <a:srgbClr val="0A7A7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0" y="914400"/>
            <a:ext cx="320040" cy="320040"/>
          </a:xfrm>
          <a:prstGeom prst="ellipse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784080" y="914400"/>
            <a:ext cx="320040" cy="320040"/>
          </a:xfrm>
          <a:prstGeom prst="ellipse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881360" y="2880360"/>
            <a:ext cx="320040" cy="320040"/>
          </a:xfrm>
          <a:prstGeom prst="ellipse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クラウド営業資料 指標重視版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指標体系から逆算して、獲得・継続・拡張を同時に改善する営業構成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指標管理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収益運用体制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収益運用体制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収益責任者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四半期指標達成の最終責任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営業担当リーダー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獲得ファネル改善の実行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顧客支援リーダー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定着・更新率改善の推進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収益運用管理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定義統一とダッシュボード運用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指標運用リスク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指標運用リスク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定義変更が頻発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時系列比較が破綻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四半期内の定義凍結ルール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部門最適が進む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継続売上率が伸びない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共通指標を評価制度に反映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データ欠損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誤った意思決定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入力責任と監査手順を固定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経営レビューでの想定質問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経営レビューでの想定質問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最優先指標は何か？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今期は継続売上率を主指標に置き、獲得効率とセットで管理します。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短期と中長期のバランスは？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顧客獲得費回収月を守りつつ、定着投資を先行配分します。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施策失敗時の撤退基準は？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4週間で改善幅が閾値未達なら打ち手を切替えます。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データの信頼性は担保できるか？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指標ごとに責任者と監査タイミングを定義済みです。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今週中のコミットメント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今週中のコミットメント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指標定義書の最終版を承認する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重点施策3件のオーナーを確定する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四半期レビュー実施基準と更新頻度を合意する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次回経営レビューで確認する目標値を固定する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指標定義・データソース一覧（補足資料）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指標定義・データソース一覧（補足資料）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201168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0" y="1691640"/>
            <a:ext cx="384048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834640" y="18745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583680" y="1691640"/>
            <a:ext cx="256032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675120" y="187452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主データソース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9144000" y="1691640"/>
            <a:ext cx="219456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23544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更新頻度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0" y="2258568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34640" y="2395728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期初月次売上に対する拡張/縮小/解約反映後比率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583680" y="2258568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675120" y="2395728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契約データ基盤 + 請求データ基盤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914400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23544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2953512"/>
            <a:ext cx="201168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商談化率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743200" y="2953512"/>
            <a:ext cx="384048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834640" y="3090672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商談見込みのうち商談設定に至った割合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583680" y="2953512"/>
            <a:ext cx="25603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675120" y="3090672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顧客管理基盤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9144000" y="2953512"/>
            <a:ext cx="219456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923544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顧客獲得費回収月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743200" y="3648456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834640" y="3785616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獲得原価を粗利で回収する月数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6583680" y="3648456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75120" y="3785616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広告管理 + 会計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914400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923544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731520" y="4343400"/>
            <a:ext cx="201168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8229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オンボ完了率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743200" y="4343400"/>
            <a:ext cx="384048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834640" y="4480560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導入30日以内に必須設定完了した割合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6583680" y="4343400"/>
            <a:ext cx="25603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675120" y="4480560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顧客支援ツール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9144000" y="4343400"/>
            <a:ext cx="219456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23544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レビューアジェンダ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レビューアジェンダ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66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指標体系と責任分界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ファネル漏れの特定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コホート継続の改善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90日アクション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運用リスク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コミットメント確認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指標体系（構造と責任者）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指標体系（構造と責任者）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1920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ゴール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651760" y="1691640"/>
            <a:ext cx="210312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0" y="1874520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54880" y="1691640"/>
            <a:ext cx="402336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18745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ドライバー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778240" y="1691640"/>
            <a:ext cx="256032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869680" y="187452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新規月次売上成長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651760" y="2258568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0" y="2395728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商談化率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2258568"/>
            <a:ext cx="4023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0" y="2395728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理想顧客条件適合率 / 初回提案速度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778240" y="2258568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869680" y="2395728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2953512"/>
            <a:ext cx="192024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継続率改善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651760" y="2953512"/>
            <a:ext cx="21031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0" y="3090672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契約社数解約率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754880" y="2953512"/>
            <a:ext cx="402336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46320" y="3090672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オンボ完了率 / 利用定着率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8778240" y="2953512"/>
            <a:ext cx="25603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869680" y="3090672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顧客支援責任者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拡張売上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651760" y="3648456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743200" y="3785616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754880" y="3648456"/>
            <a:ext cx="4023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46320" y="3785616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四半期レビュー実施率 / 提案採択率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8778240" y="3648456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869680" y="3785616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 + 営業担当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731520" y="4343400"/>
            <a:ext cx="192024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822960" y="4480560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獲得効率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651760" y="4343400"/>
            <a:ext cx="21031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0" y="4480560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顧客獲得費回収月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4754880" y="4343400"/>
            <a:ext cx="402336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846320" y="4480560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受注単価 / 失注率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8778240" y="4343400"/>
            <a:ext cx="2560320" cy="694944"/>
          </a:xfrm>
          <a:prstGeom prst="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869680" y="4480560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収益運用管理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四半期指標スコアカード（現状 / 目標）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四半期指標スコアカード（現状 / 目標）</a:t>
            </a:r>
            <a:endParaRPr lang="en-US" sz="24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0" name="Shape 17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・継続売上率は対象顧客セグメントを固定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・顧客獲得費回収月は獲得チャネル別に分解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・指標と施策オーナーを1対1で紐づけ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営業工程の絞り込み（停滞箇所の特定）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営業工程の絞り込み（停滞箇所の特定）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1005840" y="1737360"/>
            <a:ext cx="8686800" cy="768096"/>
          </a:xfrm>
          <a:prstGeom prst="roundRect">
            <a:avLst/>
          </a:prstGeom>
          <a:solidFill>
            <a:srgbClr val="49C5A9">
              <a:alpha val="82000"/>
            </a:srgbClr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52144" y="1975104"/>
            <a:ext cx="8366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有望見込み  1600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012680" y="195681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広告/紹介/コンテンツ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421856" y="2743200"/>
            <a:ext cx="3854768" cy="768096"/>
          </a:xfrm>
          <a:prstGeom prst="roundRect">
            <a:avLst/>
          </a:prstGeom>
          <a:solidFill>
            <a:srgbClr val="0A7A7A">
              <a:alpha val="76000"/>
            </a:srgbClr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68160" y="2980944"/>
            <a:ext cx="3534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商談見込み  710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012680" y="296265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理想顧客条件適合判定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977640" y="3749040"/>
            <a:ext cx="2743200" cy="768096"/>
          </a:xfrm>
          <a:prstGeom prst="roundRect">
            <a:avLst/>
          </a:prstGeom>
          <a:solidFill>
            <a:srgbClr val="49C5A9">
              <a:alpha val="70000"/>
            </a:srgbClr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23944" y="398678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  290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012680" y="396849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提案品質の差が発生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977640" y="4754880"/>
            <a:ext cx="2743200" cy="768096"/>
          </a:xfrm>
          <a:prstGeom prst="roundRect">
            <a:avLst/>
          </a:prstGeom>
          <a:solidFill>
            <a:srgbClr val="0A7A7A">
              <a:alpha val="64000"/>
            </a:srgbClr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23944" y="499262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  103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012680" y="497433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価格交渉で失速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977640" y="5760720"/>
            <a:ext cx="2743200" cy="768096"/>
          </a:xfrm>
          <a:prstGeom prst="roundRect">
            <a:avLst/>
          </a:prstGeom>
          <a:solidFill>
            <a:srgbClr val="49C5A9">
              <a:alpha val="58000"/>
            </a:srgbClr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123944" y="599846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90日継続  84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0012680" y="598017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初期定着がボトルネック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コホート別継続売上率推移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コホート別継続売上率推移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66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四半期更新で継続売上率と継続利用の改善を追跡</a:t>
            </a:r>
            <a:endParaRPr lang="en-US" sz="1200" dirty="0"/>
          </a:p>
        </p:txBody>
      </p:sp>
      <p:graphicFrame>
        <p:nvGraphicFramePr>
          <p:cNvPr id="20" name="Chart 0" descr=""/>
          <p:cNvGraphicFramePr/>
          <p:nvPr/>
        </p:nvGraphicFramePr>
        <p:xfrm>
          <a:off x="731520" y="1682496"/>
          <a:ext cx="777240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1" name="Shape 18"/>
          <p:cNvSpPr/>
          <p:nvPr/>
        </p:nvSpPr>
        <p:spPr>
          <a:xfrm>
            <a:off x="8732520" y="1682496"/>
            <a:ext cx="2743200" cy="452628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979408" y="1874520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示唆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8979408" y="2231136"/>
            <a:ext cx="2212848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・オンボ完了までのリード日数短縮が継続売上率改善に直結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・管理者向け活用設計が第2四半期以降の伸びを左右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・四半期レビューでの課題再定義が拡張率を押し上げる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セグメント別ギャップ（収益性 × 実装負荷）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セグメント別ギャップ（収益性 × 実装負荷）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0A7A7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0A7A7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D66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収益インパクト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D66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実装負荷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優先実行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・中堅情報システム向けオンボ再設計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・価格改定ガイド運用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・ハイタッチ顧客支援拡張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・重点企業開拓施策強化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限定対応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・低単価セグメントの資料改善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延期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・全面画面刷新のみ先行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30/60/90日の重点施策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30/60/90日の重点施策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獲得側（30日）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3D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継続・拡張側（60-90日）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・提案前レビューで失注要因を事前除去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・理想顧客条件外案件の流入を抑制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・価格説明テンプレを一本化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・オンボ基準の統一で定着率を改善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・四半期レビュー実施率を運用指標化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・機能利用ギャップに応じた拡張提案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D7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0B3D3D"/>
          </a:solidFill>
          <a:ln w="12700">
            <a:solidFill>
              <a:srgbClr val="0B3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49C5A9"/>
          </a:solidFill>
          <a:ln w="12700">
            <a:solidFill>
              <a:srgbClr val="49C5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四半期実行計画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3D3D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四半期実行計画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0A7A7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第1月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指標統一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指標定義と測定基盤を固定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第2月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施策実行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獲得・継続の重点施策を同時展開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第3月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CFAF7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最適化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コホート差分を反映し施策再配分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0A7A7A"/>
          </a:solidFill>
          <a:ln w="12700">
            <a:solidFill>
              <a:srgbClr val="0A7A7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次四半期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7F1EA"/>
          </a:solidFill>
          <a:ln w="12700">
            <a:solidFill>
              <a:srgbClr val="D7F1E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74B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継続売上率主導の運用へ移行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クラウド営業資料 指標重視版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