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12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13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charts/_rels/chart1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件数</c:v>
                </c:pt>
              </c:strCache>
            </c:strRef>
          </c:tx>
          <c:spPr>
            <a:solidFill>
              <a:srgbClr val="9A3A51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価値訴求不足</c:v>
                  </c:pt>
                  <c:pt idx="1">
                    <c:v>価格競争負け</c:v>
                  </c:pt>
                  <c:pt idx="2">
                    <c:v>導入不安</c:v>
                  </c:pt>
                  <c:pt idx="3">
                    <c:v>競合優位</c:v>
                  </c:pt>
                  <c:pt idx="4">
                    <c:v>その他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22</c:v>
                </c:pt>
                <c:pt idx="1">
                  <c:v>18</c:v>
                </c:pt>
                <c:pt idx="2">
                  <c:v>14</c:v>
                </c:pt>
                <c:pt idx="3">
                  <c:v>13</c:v>
                </c:pt>
                <c:pt idx="4">
                  <c:v>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27"/>
          <c:min val="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現状</c:v>
                </c:pt>
              </c:strCache>
            </c:strRef>
          </c:tx>
          <c:spPr>
            <a:solidFill>
              <a:srgbClr val="F7DDDE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提案通過率</c:v>
                  </c:pt>
                  <c:pt idx="1">
                    <c:v>受注率</c:v>
                  </c:pt>
                  <c:pt idx="2">
                    <c:v>価格交渉勝率</c:v>
                  </c:pt>
                  <c:pt idx="3">
                    <c:v>失注再発率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41</c:v>
                </c:pt>
                <c:pt idx="1">
                  <c:v>22</c:v>
                </c:pt>
                <c:pt idx="2">
                  <c:v>36</c:v>
                </c:pt>
                <c:pt idx="3">
                  <c:v>100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目標</c:v>
                </c:pt>
              </c:strCache>
            </c:strRef>
          </c:tx>
          <c:spPr>
            <a:solidFill>
              <a:srgbClr val="9A3A51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提案通過率</c:v>
                  </c:pt>
                  <c:pt idx="1">
                    <c:v>受注率</c:v>
                  </c:pt>
                  <c:pt idx="2">
                    <c:v>価格交渉勝率</c:v>
                  </c:pt>
                  <c:pt idx="3">
                    <c:v>失注再発率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56</c:v>
                </c:pt>
                <c:pt idx="1">
                  <c:v>33</c:v>
                </c:pt>
                <c:pt idx="2">
                  <c:v>52</c:v>
                </c:pt>
                <c:pt idx="3">
                  <c:v>61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2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A1F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0" y="-914400"/>
            <a:ext cx="6035040" cy="2377440"/>
          </a:xfrm>
          <a:prstGeom prst="rect">
            <a:avLst/>
          </a:prstGeom>
          <a:solidFill>
            <a:srgbClr val="9A3A51">
              <a:alpha val="66000"/>
            </a:srgbClr>
          </a:solidFill>
          <a:ln w="12700">
            <a:solidFill>
              <a:srgbClr val="9A3A5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412480" y="1325880"/>
            <a:ext cx="4846320" cy="2194560"/>
          </a:xfrm>
          <a:prstGeom prst="rect">
            <a:avLst/>
          </a:prstGeom>
          <a:solidFill>
            <a:srgbClr val="E98A73">
              <a:alpha val="54000"/>
            </a:srgbClr>
          </a:solidFill>
          <a:ln w="12700">
            <a:solidFill>
              <a:srgbClr val="E98A7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635240" y="3429000"/>
            <a:ext cx="5577840" cy="2743200"/>
          </a:xfrm>
          <a:prstGeom prst="rect">
            <a:avLst/>
          </a:prstGeom>
          <a:solidFill>
            <a:srgbClr val="9A3A51">
              <a:alpha val="44000"/>
            </a:srgbClr>
          </a:solidFill>
          <a:ln w="12700">
            <a:solidFill>
              <a:srgbClr val="9A3A5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554480"/>
            <a:ext cx="79552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失注分析レポート テンプレート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749808" y="29718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E6F4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失注理由を表層で終わらせず、根本原因と改善実行まで落とし込む分析構成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49808" y="4343400"/>
            <a:ext cx="2468880" cy="512064"/>
          </a:xfrm>
          <a:prstGeom prst="round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DCEE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32688" y="4498848"/>
            <a:ext cx="2057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失注分析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49808" y="6080760"/>
            <a:ext cx="7589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ストリアデック / 商用テンプレート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1484864" y="608076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9A3A51"/>
          </a:solidFill>
          <a:ln w="12700">
            <a:solidFill>
              <a:srgbClr val="9A3A51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5A1F2D"/>
          </a:solidFill>
          <a:ln w="12700">
            <a:solidFill>
              <a:srgbClr val="5A1F2D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E98A73"/>
          </a:solidFill>
          <a:ln w="12700">
            <a:solidFill>
              <a:srgbClr val="E98A7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改善運用体制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10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A1F2D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改善運用体制</a:t>
            </a:r>
            <a:endParaRPr lang="en-US" sz="2400" dirty="0"/>
          </a:p>
        </p:txBody>
      </p:sp>
      <p:sp>
        <p:nvSpPr>
          <p:cNvPr id="18" name="Shape 16"/>
          <p:cNvSpPr/>
          <p:nvPr/>
        </p:nvSpPr>
        <p:spPr>
          <a:xfrm>
            <a:off x="731520" y="1737360"/>
            <a:ext cx="10972800" cy="914400"/>
          </a:xfrm>
          <a:prstGeom prst="roundRect">
            <a:avLst/>
          </a:prstGeom>
          <a:solidFill>
            <a:srgbClr val="FFF1F1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14400" y="199339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5A1F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営業責任者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3566160" y="201168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3A5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669280" y="196596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改善優先度の最終判断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731520" y="2834640"/>
            <a:ext cx="10972800" cy="914400"/>
          </a:xfrm>
          <a:prstGeom prst="roundRect">
            <a:avLst/>
          </a:prstGeom>
          <a:solidFill>
            <a:srgbClr val="F7DDDE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14400" y="309067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5A1F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失注分析担当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566160" y="310896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3A5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669280" y="306324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原因分析と示唆抽出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731520" y="3931920"/>
            <a:ext cx="10972800" cy="914400"/>
          </a:xfrm>
          <a:prstGeom prst="roundRect">
            <a:avLst/>
          </a:prstGeom>
          <a:solidFill>
            <a:srgbClr val="FFF1F1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914400" y="418795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5A1F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提案品質リード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3566160" y="420624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3A5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5669280" y="416052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提案骨子の改善実装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731520" y="5029200"/>
            <a:ext cx="10972800" cy="914400"/>
          </a:xfrm>
          <a:prstGeom prst="roundRect">
            <a:avLst/>
          </a:prstGeom>
          <a:solidFill>
            <a:srgbClr val="F7DDDE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914400" y="528523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5A1F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収益運用管理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3566160" y="530352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3A5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5669280" y="525780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指標計測と定例運用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9A3A51"/>
          </a:solidFill>
          <a:ln w="12700">
            <a:solidFill>
              <a:srgbClr val="9A3A51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5A1F2D"/>
          </a:solidFill>
          <a:ln w="12700">
            <a:solidFill>
              <a:srgbClr val="5A1F2D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E98A73"/>
          </a:solidFill>
          <a:ln w="12700">
            <a:solidFill>
              <a:srgbClr val="E98A7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改善実行リスク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11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A1F2D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改善実行リスク</a:t>
            </a:r>
            <a:endParaRPr lang="en-US" sz="2400" dirty="0"/>
          </a:p>
        </p:txBody>
      </p:sp>
      <p:sp>
        <p:nvSpPr>
          <p:cNvPr id="18" name="Shape 16"/>
          <p:cNvSpPr/>
          <p:nvPr/>
        </p:nvSpPr>
        <p:spPr>
          <a:xfrm>
            <a:off x="731520" y="1737360"/>
            <a:ext cx="10972800" cy="1234440"/>
          </a:xfrm>
          <a:prstGeom prst="roundRect">
            <a:avLst/>
          </a:prstGeom>
          <a:solidFill>
            <a:srgbClr val="FFF1F1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14400" y="1920240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A3A5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1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914400" y="2157984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A1F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原因分析で終わる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480560" y="2157984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現場行動が変わらない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7132320" y="2157984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アクション登録を必須化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731520" y="3218688"/>
            <a:ext cx="10972800" cy="1234440"/>
          </a:xfrm>
          <a:prstGeom prst="roundRect">
            <a:avLst/>
          </a:prstGeom>
          <a:solidFill>
            <a:srgbClr val="F7DDDE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14400" y="3401568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A3A5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2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914400" y="3639312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A1F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レビュー継続率低下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4480560" y="363931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再発防止が機能しない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7132320" y="3639312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定例会の評価項目を固定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731520" y="4700016"/>
            <a:ext cx="10972800" cy="1234440"/>
          </a:xfrm>
          <a:prstGeom prst="roundRect">
            <a:avLst/>
          </a:prstGeom>
          <a:solidFill>
            <a:srgbClr val="FFF1F1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914400" y="4882896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A3A5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3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914400" y="5120640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A1F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担当者依存の再発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4480560" y="51206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成果がばらつく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7132320" y="5120640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提案テンプレを標準化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9A3A51"/>
          </a:solidFill>
          <a:ln w="12700">
            <a:solidFill>
              <a:srgbClr val="9A3A51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5A1F2D"/>
          </a:solidFill>
          <a:ln w="12700">
            <a:solidFill>
              <a:srgbClr val="5A1F2D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E98A73"/>
          </a:solidFill>
          <a:ln w="12700">
            <a:solidFill>
              <a:srgbClr val="E98A7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チームからの想定質問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12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A1F2D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チームからの想定質問</a:t>
            </a:r>
            <a:endParaRPr lang="en-US" sz="2400" dirty="0"/>
          </a:p>
        </p:txBody>
      </p:sp>
      <p:sp>
        <p:nvSpPr>
          <p:cNvPr id="18" name="Shape 16"/>
          <p:cNvSpPr/>
          <p:nvPr/>
        </p:nvSpPr>
        <p:spPr>
          <a:xfrm>
            <a:off x="731520" y="1691640"/>
            <a:ext cx="5212080" cy="1874520"/>
          </a:xfrm>
          <a:prstGeom prst="roundRect">
            <a:avLst/>
          </a:prstGeom>
          <a:solidFill>
            <a:srgbClr val="FFF1F1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509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A1F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失注理由の分類はどこまで細かくする？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9509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初期は4分類に絞り、運用定着後に細分化します。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217920" y="1691640"/>
            <a:ext cx="5212080" cy="1874520"/>
          </a:xfrm>
          <a:prstGeom prst="roundRect">
            <a:avLst/>
          </a:prstGeom>
          <a:solidFill>
            <a:srgbClr val="F7DDDE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A1F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価格要因と価値要因の切り分けは？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4373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交渉履歴と決裁コメントをセットで分析します。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31520" y="3840480"/>
            <a:ext cx="5212080" cy="1874520"/>
          </a:xfrm>
          <a:prstGeom prst="roundRect">
            <a:avLst/>
          </a:prstGeom>
          <a:solidFill>
            <a:srgbClr val="FFF1F1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9509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A1F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改善施策の優先順位は？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9509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上位集中で上位要因に集中し、8週間で効果検証します。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217920" y="3840480"/>
            <a:ext cx="5212080" cy="1874520"/>
          </a:xfrm>
          <a:prstGeom prst="roundRect">
            <a:avLst/>
          </a:prstGeom>
          <a:solidFill>
            <a:srgbClr val="F7DDDE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4373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A1F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どの頻度で見直す？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4373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週次で進捗、月次で方針見直しを行います。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9A3A51"/>
          </a:solidFill>
          <a:ln w="12700">
            <a:solidFill>
              <a:srgbClr val="9A3A51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5A1F2D"/>
          </a:solidFill>
          <a:ln w="12700">
            <a:solidFill>
              <a:srgbClr val="5A1F2D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E98A73"/>
          </a:solidFill>
          <a:ln w="12700">
            <a:solidFill>
              <a:srgbClr val="E98A7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必須アクション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13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A1F2D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必須アクション</a:t>
            </a:r>
            <a:endParaRPr lang="en-US" sz="2400" dirty="0"/>
          </a:p>
        </p:txBody>
      </p:sp>
      <p:sp>
        <p:nvSpPr>
          <p:cNvPr id="18" name="Shape 16"/>
          <p:cNvSpPr/>
          <p:nvPr/>
        </p:nvSpPr>
        <p:spPr>
          <a:xfrm>
            <a:off x="731520" y="1600200"/>
            <a:ext cx="10972800" cy="4709160"/>
          </a:xfrm>
          <a:prstGeom prst="roundRect">
            <a:avLst/>
          </a:prstGeom>
          <a:solidFill>
            <a:srgbClr val="FFF1F1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97280" y="2103120"/>
            <a:ext cx="9875520" cy="621792"/>
          </a:xfrm>
          <a:prstGeom prst="roundRect">
            <a:avLst/>
          </a:prstGeom>
          <a:solidFill>
            <a:srgbClr val="F7DDDE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325880" y="22951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A3A5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01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901952" y="22860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失注タグ運用を今週から開始する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1097280" y="30175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325880" y="32095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A3A5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02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901952" y="32004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提案冒頭ストーリーの統一版を配布する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1097280" y="3931920"/>
            <a:ext cx="9875520" cy="621792"/>
          </a:xfrm>
          <a:prstGeom prst="roundRect">
            <a:avLst/>
          </a:prstGeom>
          <a:solidFill>
            <a:srgbClr val="F7DDDE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325880" y="41239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A3A5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03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1901952" y="41148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価格説明テンプレを置換する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1097280" y="48463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325880" y="50383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A3A5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04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1901952" y="50292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8週間後の再評価会を設定する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1097280" y="5852160"/>
            <a:ext cx="6217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A3A5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備考: 【担当】 / 【期限】 / 【承認者】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9A3A51"/>
          </a:solidFill>
          <a:ln w="12700">
            <a:solidFill>
              <a:srgbClr val="9A3A51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5A1F2D"/>
          </a:solidFill>
          <a:ln w="12700">
            <a:solidFill>
              <a:srgbClr val="5A1F2D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E98A73"/>
          </a:solidFill>
          <a:ln w="12700">
            <a:solidFill>
              <a:srgbClr val="E98A7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分析の流れ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A1F2D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分析の流れ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5505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案件に合わせて並び替え可能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822960" y="1783080"/>
            <a:ext cx="512064" cy="384048"/>
          </a:xfrm>
          <a:prstGeom prst="roundRect">
            <a:avLst/>
          </a:prstGeom>
          <a:solidFill>
            <a:srgbClr val="9A3A51"/>
          </a:solidFill>
          <a:ln w="12700">
            <a:solidFill>
              <a:srgbClr val="9A3A5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87552" y="187452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1508760" y="1783080"/>
            <a:ext cx="5303520" cy="384048"/>
          </a:xfrm>
          <a:prstGeom prst="roundRect">
            <a:avLst/>
          </a:prstGeom>
          <a:solidFill>
            <a:srgbClr val="FFF1F1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783080" y="187452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失注全体像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822960" y="2441448"/>
            <a:ext cx="512064" cy="384048"/>
          </a:xfrm>
          <a:prstGeom prst="roundRect">
            <a:avLst/>
          </a:prstGeom>
          <a:solidFill>
            <a:srgbClr val="9A3A51"/>
          </a:solidFill>
          <a:ln w="12700">
            <a:solidFill>
              <a:srgbClr val="9A3A51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87552" y="2532888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1508760" y="2441448"/>
            <a:ext cx="5303520" cy="384048"/>
          </a:xfrm>
          <a:prstGeom prst="roundRect">
            <a:avLst/>
          </a:prstGeom>
          <a:solidFill>
            <a:srgbClr val="F7DDDE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783080" y="2532888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主要理由の分解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822960" y="3099816"/>
            <a:ext cx="512064" cy="384048"/>
          </a:xfrm>
          <a:prstGeom prst="roundRect">
            <a:avLst/>
          </a:prstGeom>
          <a:solidFill>
            <a:srgbClr val="9A3A51"/>
          </a:solidFill>
          <a:ln w="12700">
            <a:solidFill>
              <a:srgbClr val="9A3A51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87552" y="3191256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1508760" y="3099816"/>
            <a:ext cx="5303520" cy="384048"/>
          </a:xfrm>
          <a:prstGeom prst="roundRect">
            <a:avLst/>
          </a:prstGeom>
          <a:solidFill>
            <a:srgbClr val="FFF1F1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1783080" y="3191256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根本原因（なぜを5回問う分析）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822960" y="3758184"/>
            <a:ext cx="512064" cy="384048"/>
          </a:xfrm>
          <a:prstGeom prst="roundRect">
            <a:avLst/>
          </a:prstGeom>
          <a:solidFill>
            <a:srgbClr val="9A3A51"/>
          </a:solidFill>
          <a:ln w="12700">
            <a:solidFill>
              <a:srgbClr val="9A3A51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987552" y="3849624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1508760" y="3758184"/>
            <a:ext cx="5303520" cy="384048"/>
          </a:xfrm>
          <a:prstGeom prst="roundRect">
            <a:avLst/>
          </a:prstGeom>
          <a:solidFill>
            <a:srgbClr val="F7DDDE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783080" y="3849624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改善施策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822960" y="4416552"/>
            <a:ext cx="512064" cy="384048"/>
          </a:xfrm>
          <a:prstGeom prst="roundRect">
            <a:avLst/>
          </a:prstGeom>
          <a:solidFill>
            <a:srgbClr val="9A3A51"/>
          </a:solidFill>
          <a:ln w="12700">
            <a:solidFill>
              <a:srgbClr val="9A3A51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987552" y="4507992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1508760" y="4416552"/>
            <a:ext cx="5303520" cy="384048"/>
          </a:xfrm>
          <a:prstGeom prst="roundRect">
            <a:avLst/>
          </a:prstGeom>
          <a:solidFill>
            <a:srgbClr val="FFF1F1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1783080" y="4507992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運用体制</a:t>
            </a:r>
            <a:endParaRPr lang="en-US" sz="1300" dirty="0"/>
          </a:p>
        </p:txBody>
      </p:sp>
      <p:sp>
        <p:nvSpPr>
          <p:cNvPr id="39" name="Shape 37"/>
          <p:cNvSpPr/>
          <p:nvPr/>
        </p:nvSpPr>
        <p:spPr>
          <a:xfrm>
            <a:off x="822960" y="5074920"/>
            <a:ext cx="512064" cy="384048"/>
          </a:xfrm>
          <a:prstGeom prst="roundRect">
            <a:avLst/>
          </a:prstGeom>
          <a:solidFill>
            <a:srgbClr val="9A3A51"/>
          </a:solidFill>
          <a:ln w="12700">
            <a:solidFill>
              <a:srgbClr val="9A3A51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987552" y="516636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1508760" y="5074920"/>
            <a:ext cx="5303520" cy="384048"/>
          </a:xfrm>
          <a:prstGeom prst="roundRect">
            <a:avLst/>
          </a:prstGeom>
          <a:solidFill>
            <a:srgbClr val="F7DDDE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1783080" y="516636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実行アクション</a:t>
            </a:r>
            <a:endParaRPr lang="en-US" sz="1300" dirty="0"/>
          </a:p>
        </p:txBody>
      </p:sp>
      <p:sp>
        <p:nvSpPr>
          <p:cNvPr id="43" name="Shape 41"/>
          <p:cNvSpPr/>
          <p:nvPr/>
        </p:nvSpPr>
        <p:spPr>
          <a:xfrm>
            <a:off x="7132320" y="1783080"/>
            <a:ext cx="4480560" cy="4389120"/>
          </a:xfrm>
          <a:prstGeom prst="roundRect">
            <a:avLst/>
          </a:prstGeom>
          <a:solidFill>
            <a:srgbClr val="FFF1F1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7388352" y="201168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5A1F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活用ポイント</a:t>
            </a:r>
            <a:endParaRPr lang="en-US" sz="1500" dirty="0"/>
          </a:p>
        </p:txBody>
      </p:sp>
      <p:sp>
        <p:nvSpPr>
          <p:cNvPr id="45" name="Text 43"/>
          <p:cNvSpPr/>
          <p:nvPr/>
        </p:nvSpPr>
        <p:spPr>
          <a:xfrm>
            <a:off x="7388352" y="2468880"/>
            <a:ext cx="38404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・結論スライドを先頭に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・数字は最新値へ更新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・末尾に次アクションを固定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・役割と期限を明示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9A3A51"/>
          </a:solidFill>
          <a:ln w="12700">
            <a:solidFill>
              <a:srgbClr val="9A3A51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5A1F2D"/>
          </a:solidFill>
          <a:ln w="12700">
            <a:solidFill>
              <a:srgbClr val="5A1F2D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E98A73"/>
          </a:solidFill>
          <a:ln w="12700">
            <a:solidFill>
              <a:srgbClr val="E98A7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失注までの工程推移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A1F2D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失注までの工程推移</a:t>
            </a:r>
            <a:endParaRPr lang="en-US" sz="2400" dirty="0"/>
          </a:p>
        </p:txBody>
      </p:sp>
      <p:sp>
        <p:nvSpPr>
          <p:cNvPr id="18" name="Shape 16"/>
          <p:cNvSpPr/>
          <p:nvPr/>
        </p:nvSpPr>
        <p:spPr>
          <a:xfrm>
            <a:off x="1005840" y="1737360"/>
            <a:ext cx="8686800" cy="768096"/>
          </a:xfrm>
          <a:prstGeom prst="roundRect">
            <a:avLst/>
          </a:prstGeom>
          <a:solidFill>
            <a:srgbClr val="E98A73">
              <a:alpha val="82000"/>
            </a:srgbClr>
          </a:solidFill>
          <a:ln w="12700">
            <a:solidFill>
              <a:srgbClr val="E98A7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152144" y="1975104"/>
            <a:ext cx="8366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商談  420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0012680" y="1956816"/>
            <a:ext cx="1783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対象期間全案件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2908663" y="2743200"/>
            <a:ext cx="4881154" cy="768096"/>
          </a:xfrm>
          <a:prstGeom prst="roundRect">
            <a:avLst/>
          </a:prstGeom>
          <a:solidFill>
            <a:srgbClr val="9A3A51">
              <a:alpha val="76000"/>
            </a:srgbClr>
          </a:solidFill>
          <a:ln w="12700">
            <a:solidFill>
              <a:srgbClr val="9A3A5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054967" y="2980944"/>
            <a:ext cx="456111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提案  236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10012680" y="2962656"/>
            <a:ext cx="1783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提案提出済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977640" y="3749040"/>
            <a:ext cx="2743200" cy="768096"/>
          </a:xfrm>
          <a:prstGeom prst="roundRect">
            <a:avLst/>
          </a:prstGeom>
          <a:solidFill>
            <a:srgbClr val="E98A73">
              <a:alpha val="70000"/>
            </a:srgbClr>
          </a:solidFill>
          <a:ln w="12700">
            <a:solidFill>
              <a:srgbClr val="E98A73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123944" y="3986784"/>
            <a:ext cx="2423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最終比較  114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10012680" y="3968496"/>
            <a:ext cx="1783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競合比較まで到達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977640" y="4754880"/>
            <a:ext cx="2743200" cy="768096"/>
          </a:xfrm>
          <a:prstGeom prst="roundRect">
            <a:avLst/>
          </a:prstGeom>
          <a:solidFill>
            <a:srgbClr val="9A3A51">
              <a:alpha val="64000"/>
            </a:srgbClr>
          </a:solidFill>
          <a:ln w="12700">
            <a:solidFill>
              <a:srgbClr val="9A3A51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123944" y="4992624"/>
            <a:ext cx="2423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失注  67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10012680" y="4974336"/>
            <a:ext cx="1783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本分析対象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9A3A51"/>
          </a:solidFill>
          <a:ln w="12700">
            <a:solidFill>
              <a:srgbClr val="9A3A51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5A1F2D"/>
          </a:solidFill>
          <a:ln w="12700">
            <a:solidFill>
              <a:srgbClr val="5A1F2D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E98A73"/>
          </a:solidFill>
          <a:ln w="12700">
            <a:solidFill>
              <a:srgbClr val="E98A7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失注理由分布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A1F2D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失注理由分布</a:t>
            </a:r>
            <a:endParaRPr lang="en-US" sz="2400" dirty="0"/>
          </a:p>
        </p:txBody>
      </p:sp>
      <p:sp>
        <p:nvSpPr>
          <p:cNvPr id="18" name="Shape 16"/>
          <p:cNvSpPr/>
          <p:nvPr/>
        </p:nvSpPr>
        <p:spPr>
          <a:xfrm>
            <a:off x="731520" y="1691640"/>
            <a:ext cx="2743200" cy="566928"/>
          </a:xfrm>
          <a:prstGeom prst="rect">
            <a:avLst/>
          </a:prstGeom>
          <a:solidFill>
            <a:srgbClr val="5A1F2D"/>
          </a:solidFill>
          <a:ln w="12700">
            <a:solidFill>
              <a:srgbClr val="5A1F2D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2960" y="1874520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失注理由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3474720" y="1691640"/>
            <a:ext cx="1645920" cy="566928"/>
          </a:xfrm>
          <a:prstGeom prst="rect">
            <a:avLst/>
          </a:prstGeom>
          <a:solidFill>
            <a:srgbClr val="5A1F2D"/>
          </a:solidFill>
          <a:ln w="12700">
            <a:solidFill>
              <a:srgbClr val="5A1F2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566160" y="1874520"/>
            <a:ext cx="1463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件数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5120640" y="1691640"/>
            <a:ext cx="1645920" cy="566928"/>
          </a:xfrm>
          <a:prstGeom prst="rect">
            <a:avLst/>
          </a:prstGeom>
          <a:solidFill>
            <a:srgbClr val="5A1F2D"/>
          </a:solidFill>
          <a:ln w="12700">
            <a:solidFill>
              <a:srgbClr val="5A1F2D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212080" y="1874520"/>
            <a:ext cx="1463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比率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766560" y="1691640"/>
            <a:ext cx="4206240" cy="566928"/>
          </a:xfrm>
          <a:prstGeom prst="rect">
            <a:avLst/>
          </a:prstGeom>
          <a:solidFill>
            <a:srgbClr val="5A1F2D"/>
          </a:solidFill>
          <a:ln w="12700">
            <a:solidFill>
              <a:srgbClr val="5A1F2D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858000" y="1874520"/>
            <a:ext cx="4023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傾向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731520" y="2258568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22960" y="2395728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価値訴求不足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3474720" y="2258568"/>
            <a:ext cx="1645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566160" y="2395728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22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5120640" y="2258568"/>
            <a:ext cx="1645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212080" y="2395728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33%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6766560" y="2258568"/>
            <a:ext cx="42062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858000" y="2395728"/>
            <a:ext cx="4023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購買委員会向け説明が弱い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731520" y="2953512"/>
            <a:ext cx="2743200" cy="694944"/>
          </a:xfrm>
          <a:prstGeom prst="rect">
            <a:avLst/>
          </a:prstGeom>
          <a:solidFill>
            <a:srgbClr val="F7DDDE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822960" y="3090672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価格競争負け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3474720" y="2953512"/>
            <a:ext cx="1645920" cy="694944"/>
          </a:xfrm>
          <a:prstGeom prst="rect">
            <a:avLst/>
          </a:prstGeom>
          <a:solidFill>
            <a:srgbClr val="F7DDDE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566160" y="3090672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18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5120640" y="2953512"/>
            <a:ext cx="1645920" cy="694944"/>
          </a:xfrm>
          <a:prstGeom prst="rect">
            <a:avLst/>
          </a:prstGeom>
          <a:solidFill>
            <a:srgbClr val="F7DDDE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212080" y="3090672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27%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6766560" y="2953512"/>
            <a:ext cx="4206240" cy="694944"/>
          </a:xfrm>
          <a:prstGeom prst="rect">
            <a:avLst/>
          </a:prstGeom>
          <a:solidFill>
            <a:srgbClr val="F7DDDE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858000" y="3090672"/>
            <a:ext cx="4023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価値と価格の接続不足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731520" y="3648456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822960" y="3785616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導入不安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3474720" y="3648456"/>
            <a:ext cx="1645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566160" y="3785616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14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5120640" y="3648456"/>
            <a:ext cx="1645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5212080" y="3785616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21%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6766560" y="3648456"/>
            <a:ext cx="42062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6858000" y="3785616"/>
            <a:ext cx="4023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運用体制の説明不足</a:t>
            </a:r>
            <a:endParaRPr lang="en-US" sz="1100" dirty="0"/>
          </a:p>
        </p:txBody>
      </p:sp>
      <p:sp>
        <p:nvSpPr>
          <p:cNvPr id="50" name="Shape 48"/>
          <p:cNvSpPr/>
          <p:nvPr/>
        </p:nvSpPr>
        <p:spPr>
          <a:xfrm>
            <a:off x="731520" y="4343400"/>
            <a:ext cx="2743200" cy="694944"/>
          </a:xfrm>
          <a:prstGeom prst="rect">
            <a:avLst/>
          </a:prstGeom>
          <a:solidFill>
            <a:srgbClr val="F7DDDE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822960" y="4480560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競合優位</a:t>
            </a:r>
            <a:endParaRPr lang="en-US" sz="1100" dirty="0"/>
          </a:p>
        </p:txBody>
      </p:sp>
      <p:sp>
        <p:nvSpPr>
          <p:cNvPr id="52" name="Shape 50"/>
          <p:cNvSpPr/>
          <p:nvPr/>
        </p:nvSpPr>
        <p:spPr>
          <a:xfrm>
            <a:off x="3474720" y="4343400"/>
            <a:ext cx="1645920" cy="694944"/>
          </a:xfrm>
          <a:prstGeom prst="rect">
            <a:avLst/>
          </a:prstGeom>
          <a:solidFill>
            <a:srgbClr val="F7DDDE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3566160" y="4480560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13</a:t>
            </a:r>
            <a:endParaRPr lang="en-US" sz="1100" dirty="0"/>
          </a:p>
        </p:txBody>
      </p:sp>
      <p:sp>
        <p:nvSpPr>
          <p:cNvPr id="54" name="Shape 52"/>
          <p:cNvSpPr/>
          <p:nvPr/>
        </p:nvSpPr>
        <p:spPr>
          <a:xfrm>
            <a:off x="5120640" y="4343400"/>
            <a:ext cx="1645920" cy="694944"/>
          </a:xfrm>
          <a:prstGeom prst="rect">
            <a:avLst/>
          </a:prstGeom>
          <a:solidFill>
            <a:srgbClr val="F7DDDE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5212080" y="4480560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19%</a:t>
            </a:r>
            <a:endParaRPr lang="en-US" sz="1100" dirty="0"/>
          </a:p>
        </p:txBody>
      </p:sp>
      <p:sp>
        <p:nvSpPr>
          <p:cNvPr id="56" name="Shape 54"/>
          <p:cNvSpPr/>
          <p:nvPr/>
        </p:nvSpPr>
        <p:spPr>
          <a:xfrm>
            <a:off x="6766560" y="4343400"/>
            <a:ext cx="4206240" cy="694944"/>
          </a:xfrm>
          <a:prstGeom prst="rect">
            <a:avLst/>
          </a:prstGeom>
          <a:solidFill>
            <a:srgbClr val="F7DDDE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6858000" y="4480560"/>
            <a:ext cx="4023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差別化軸が曖昧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9A3A51"/>
          </a:solidFill>
          <a:ln w="12700">
            <a:solidFill>
              <a:srgbClr val="9A3A51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5A1F2D"/>
          </a:solidFill>
          <a:ln w="12700">
            <a:solidFill>
              <a:srgbClr val="5A1F2D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E98A73"/>
          </a:solidFill>
          <a:ln w="12700">
            <a:solidFill>
              <a:srgbClr val="E98A7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上位失注ドライバー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A1F2D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上位失注ドライバー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5505B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上位要因に改善リソースを集中</a:t>
            </a:r>
            <a:endParaRPr lang="en-US" sz="1200" dirty="0"/>
          </a:p>
        </p:txBody>
      </p:sp>
      <p:graphicFrame>
        <p:nvGraphicFramePr>
          <p:cNvPr id="19" name="Chart 0" descr=""/>
          <p:cNvGraphicFramePr/>
          <p:nvPr/>
        </p:nvGraphicFramePr>
        <p:xfrm>
          <a:off x="731520" y="1700784"/>
          <a:ext cx="7498080" cy="45262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20" name="Shape 17"/>
          <p:cNvSpPr/>
          <p:nvPr/>
        </p:nvSpPr>
        <p:spPr>
          <a:xfrm>
            <a:off x="8412480" y="1700784"/>
            <a:ext cx="3063240" cy="4526280"/>
          </a:xfrm>
          <a:prstGeom prst="roundRect">
            <a:avLst/>
          </a:prstGeom>
          <a:solidFill>
            <a:srgbClr val="FFF1F1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8641080" y="1883664"/>
            <a:ext cx="2606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5A1F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上位2要因で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5A1F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全体の53%を占有</a:t>
            </a:r>
            <a:endParaRPr lang="en-US" sz="1200" dirty="0"/>
          </a:p>
        </p:txBody>
      </p:sp>
      <p:sp>
        <p:nvSpPr>
          <p:cNvPr id="22" name="Text 19"/>
          <p:cNvSpPr/>
          <p:nvPr/>
        </p:nvSpPr>
        <p:spPr>
          <a:xfrm>
            <a:off x="8641080" y="2743200"/>
            <a:ext cx="260604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・提案冒頭で価値仮説を明示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・価格説明に回収ロジックを統合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・導入90日計画を標準添付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9A3A51"/>
          </a:solidFill>
          <a:ln w="12700">
            <a:solidFill>
              <a:srgbClr val="9A3A51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5A1F2D"/>
          </a:solidFill>
          <a:ln w="12700">
            <a:solidFill>
              <a:srgbClr val="5A1F2D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E98A73"/>
          </a:solidFill>
          <a:ln w="12700">
            <a:solidFill>
              <a:srgbClr val="E98A7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なぜを5回問う分析（根本原因サンプル）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A1F2D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なぜを5回問う分析（根本原因サンプル）</a:t>
            </a:r>
            <a:endParaRPr lang="en-US" sz="2400" dirty="0"/>
          </a:p>
        </p:txBody>
      </p:sp>
      <p:sp>
        <p:nvSpPr>
          <p:cNvPr id="18" name="Shape 16"/>
          <p:cNvSpPr/>
          <p:nvPr/>
        </p:nvSpPr>
        <p:spPr>
          <a:xfrm>
            <a:off x="731520" y="1691640"/>
            <a:ext cx="1920240" cy="566928"/>
          </a:xfrm>
          <a:prstGeom prst="rect">
            <a:avLst/>
          </a:prstGeom>
          <a:solidFill>
            <a:srgbClr val="5A1F2D"/>
          </a:solidFill>
          <a:ln w="12700">
            <a:solidFill>
              <a:srgbClr val="5A1F2D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2960" y="1874520"/>
            <a:ext cx="1737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テーマ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2651760" y="1691640"/>
            <a:ext cx="2926080" cy="566928"/>
          </a:xfrm>
          <a:prstGeom prst="rect">
            <a:avLst/>
          </a:prstGeom>
          <a:solidFill>
            <a:srgbClr val="5A1F2D"/>
          </a:solidFill>
          <a:ln w="12700">
            <a:solidFill>
              <a:srgbClr val="5A1F2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743200" y="1874520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要因1〜2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5577840" y="1691640"/>
            <a:ext cx="2926080" cy="566928"/>
          </a:xfrm>
          <a:prstGeom prst="rect">
            <a:avLst/>
          </a:prstGeom>
          <a:solidFill>
            <a:srgbClr val="5A1F2D"/>
          </a:solidFill>
          <a:ln w="12700">
            <a:solidFill>
              <a:srgbClr val="5A1F2D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669280" y="1874520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要因3〜5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8503920" y="1691640"/>
            <a:ext cx="2834640" cy="566928"/>
          </a:xfrm>
          <a:prstGeom prst="rect">
            <a:avLst/>
          </a:prstGeom>
          <a:solidFill>
            <a:srgbClr val="5A1F2D"/>
          </a:solidFill>
          <a:ln w="12700">
            <a:solidFill>
              <a:srgbClr val="5A1F2D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595360" y="1874520"/>
            <a:ext cx="2651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打ち手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731520" y="2258568"/>
            <a:ext cx="19202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22960" y="2395728"/>
            <a:ext cx="1737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価値訴求不足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2651760" y="2258568"/>
            <a:ext cx="29260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743200" y="2395728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提案が機能説明中心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5577840" y="2258568"/>
            <a:ext cx="29260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669280" y="2395728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顧客の意思決定基準を未把握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8503920" y="2258568"/>
            <a:ext cx="28346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595360" y="2395728"/>
            <a:ext cx="2651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発見質問シートを導入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731520" y="2953512"/>
            <a:ext cx="1920240" cy="694944"/>
          </a:xfrm>
          <a:prstGeom prst="rect">
            <a:avLst/>
          </a:prstGeom>
          <a:solidFill>
            <a:srgbClr val="F7DDDE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822960" y="3090672"/>
            <a:ext cx="1737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価格競争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2651760" y="2953512"/>
            <a:ext cx="2926080" cy="694944"/>
          </a:xfrm>
          <a:prstGeom prst="rect">
            <a:avLst/>
          </a:prstGeom>
          <a:solidFill>
            <a:srgbClr val="F7DDDE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2743200" y="3090672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単価比較で不利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5577840" y="2953512"/>
            <a:ext cx="2926080" cy="694944"/>
          </a:xfrm>
          <a:prstGeom prst="rect">
            <a:avLst/>
          </a:prstGeom>
          <a:solidFill>
            <a:srgbClr val="F7DDDE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669280" y="3090672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回収期間の説明が不足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8503920" y="2953512"/>
            <a:ext cx="2834640" cy="694944"/>
          </a:xfrm>
          <a:prstGeom prst="rect">
            <a:avLst/>
          </a:prstGeom>
          <a:solidFill>
            <a:srgbClr val="F7DDDE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8595360" y="3090672"/>
            <a:ext cx="2651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投資効果表を標準化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731520" y="3648456"/>
            <a:ext cx="19202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822960" y="3785616"/>
            <a:ext cx="1737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導入不安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2651760" y="3648456"/>
            <a:ext cx="29260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2743200" y="3785616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移行懸念が解消されない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5577840" y="3648456"/>
            <a:ext cx="29260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5669280" y="3785616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運用責任の説明不足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8503920" y="3648456"/>
            <a:ext cx="28346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8595360" y="3785616"/>
            <a:ext cx="2651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体制図と責任分担を必須化</a:t>
            </a:r>
            <a:endParaRPr lang="en-US" sz="1100" dirty="0"/>
          </a:p>
        </p:txBody>
      </p:sp>
      <p:sp>
        <p:nvSpPr>
          <p:cNvPr id="50" name="Shape 48"/>
          <p:cNvSpPr/>
          <p:nvPr/>
        </p:nvSpPr>
        <p:spPr>
          <a:xfrm>
            <a:off x="731520" y="4343400"/>
            <a:ext cx="1920240" cy="694944"/>
          </a:xfrm>
          <a:prstGeom prst="rect">
            <a:avLst/>
          </a:prstGeom>
          <a:solidFill>
            <a:srgbClr val="F7DDDE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822960" y="4480560"/>
            <a:ext cx="1737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競合優位</a:t>
            </a:r>
            <a:endParaRPr lang="en-US" sz="1100" dirty="0"/>
          </a:p>
        </p:txBody>
      </p:sp>
      <p:sp>
        <p:nvSpPr>
          <p:cNvPr id="52" name="Shape 50"/>
          <p:cNvSpPr/>
          <p:nvPr/>
        </p:nvSpPr>
        <p:spPr>
          <a:xfrm>
            <a:off x="2651760" y="4343400"/>
            <a:ext cx="2926080" cy="694944"/>
          </a:xfrm>
          <a:prstGeom prst="rect">
            <a:avLst/>
          </a:prstGeom>
          <a:solidFill>
            <a:srgbClr val="F7DDDE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2743200" y="4480560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差別化訴求が弱い</a:t>
            </a:r>
            <a:endParaRPr lang="en-US" sz="1100" dirty="0"/>
          </a:p>
        </p:txBody>
      </p:sp>
      <p:sp>
        <p:nvSpPr>
          <p:cNvPr id="54" name="Shape 52"/>
          <p:cNvSpPr/>
          <p:nvPr/>
        </p:nvSpPr>
        <p:spPr>
          <a:xfrm>
            <a:off x="5577840" y="4343400"/>
            <a:ext cx="2926080" cy="694944"/>
          </a:xfrm>
          <a:prstGeom prst="rect">
            <a:avLst/>
          </a:prstGeom>
          <a:solidFill>
            <a:srgbClr val="F7DDDE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5669280" y="4480560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競合比較軸が固定化されていない</a:t>
            </a:r>
            <a:endParaRPr lang="en-US" sz="1100" dirty="0"/>
          </a:p>
        </p:txBody>
      </p:sp>
      <p:sp>
        <p:nvSpPr>
          <p:cNvPr id="56" name="Shape 54"/>
          <p:cNvSpPr/>
          <p:nvPr/>
        </p:nvSpPr>
        <p:spPr>
          <a:xfrm>
            <a:off x="8503920" y="4343400"/>
            <a:ext cx="2834640" cy="694944"/>
          </a:xfrm>
          <a:prstGeom prst="rect">
            <a:avLst/>
          </a:prstGeom>
          <a:solidFill>
            <a:srgbClr val="F7DDDE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8595360" y="4480560"/>
            <a:ext cx="2651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業界別比較シートを整備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9A3A51"/>
          </a:solidFill>
          <a:ln w="12700">
            <a:solidFill>
              <a:srgbClr val="9A3A51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5A1F2D"/>
          </a:solidFill>
          <a:ln w="12700">
            <a:solidFill>
              <a:srgbClr val="5A1F2D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E98A73"/>
          </a:solidFill>
          <a:ln w="12700">
            <a:solidFill>
              <a:srgbClr val="E98A7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競合に負けるストーリーギャップ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7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A1F2D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競合に負けるストーリーギャップ</a:t>
            </a:r>
            <a:endParaRPr lang="en-US" sz="2400" dirty="0"/>
          </a:p>
        </p:txBody>
      </p:sp>
      <p:sp>
        <p:nvSpPr>
          <p:cNvPr id="18" name="Shape 16"/>
          <p:cNvSpPr/>
          <p:nvPr/>
        </p:nvSpPr>
        <p:spPr>
          <a:xfrm>
            <a:off x="731520" y="1737360"/>
            <a:ext cx="5440680" cy="4526280"/>
          </a:xfrm>
          <a:prstGeom prst="roundRect">
            <a:avLst/>
          </a:prstGeom>
          <a:solidFill>
            <a:srgbClr val="FFF1F1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016752" y="1737360"/>
            <a:ext cx="5440680" cy="4526280"/>
          </a:xfrm>
          <a:prstGeom prst="roundRect">
            <a:avLst/>
          </a:prstGeom>
          <a:solidFill>
            <a:srgbClr val="F7DDDE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87552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5A1F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現状の提案ストーリー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272784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5A1F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勝ち筋ストーリー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987552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・機能説明が先行し課題接続が弱い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987552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・価格説明が終盤で防御的になる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987552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・導入後イメージが曖昧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272784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・課題・放置コストから開始する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6272784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・価値→価格→回収の順で示す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6272784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・導入90日と責任分界を先に提示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9A3A51"/>
          </a:solidFill>
          <a:ln w="12700">
            <a:solidFill>
              <a:srgbClr val="9A3A51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5A1F2D"/>
          </a:solidFill>
          <a:ln w="12700">
            <a:solidFill>
              <a:srgbClr val="5A1F2D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E98A73"/>
          </a:solidFill>
          <a:ln w="12700">
            <a:solidFill>
              <a:srgbClr val="E98A7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改善指標（現状 / 目標）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8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A1F2D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改善指標（現状 / 目標）</a:t>
            </a:r>
            <a:endParaRPr lang="en-US" sz="2400" dirty="0"/>
          </a:p>
        </p:txBody>
      </p:sp>
      <p:graphicFrame>
        <p:nvGraphicFramePr>
          <p:cNvPr id="18" name="Chart 0" descr=""/>
          <p:cNvGraphicFramePr/>
          <p:nvPr/>
        </p:nvGraphicFramePr>
        <p:xfrm>
          <a:off x="731520" y="1645920"/>
          <a:ext cx="7680960" cy="45262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9" name="Shape 16"/>
          <p:cNvSpPr/>
          <p:nvPr/>
        </p:nvSpPr>
        <p:spPr>
          <a:xfrm>
            <a:off x="8641080" y="1645920"/>
            <a:ext cx="2926080" cy="4526280"/>
          </a:xfrm>
          <a:prstGeom prst="roundRect">
            <a:avLst/>
          </a:prstGeom>
          <a:solidFill>
            <a:srgbClr val="FFF1F1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8897112" y="1847088"/>
            <a:ext cx="23774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A1F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記入ガイド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8897112" y="224028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・再発率は失注理由タグで追跡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・商材難易度を揃えて比較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・週次で改善施策の進捗を更新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7DDD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9A3A51"/>
          </a:solidFill>
          <a:ln w="12700">
            <a:solidFill>
              <a:srgbClr val="9A3A51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5A1F2D"/>
          </a:solidFill>
          <a:ln w="12700">
            <a:solidFill>
              <a:srgbClr val="5A1F2D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E98A73"/>
          </a:solidFill>
          <a:ln w="12700">
            <a:solidFill>
              <a:srgbClr val="E98A7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改善スプリント計画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A1F2D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改善スプリント計画</a:t>
            </a:r>
            <a:endParaRPr lang="en-US" sz="2400" dirty="0"/>
          </a:p>
        </p:txBody>
      </p:sp>
      <p:sp>
        <p:nvSpPr>
          <p:cNvPr id="18" name="Shape 16"/>
          <p:cNvSpPr/>
          <p:nvPr/>
        </p:nvSpPr>
        <p:spPr>
          <a:xfrm>
            <a:off x="1234440" y="2880360"/>
            <a:ext cx="9692640" cy="0"/>
          </a:xfrm>
          <a:prstGeom prst="line">
            <a:avLst/>
          </a:prstGeom>
          <a:noFill/>
          <a:ln w="12700">
            <a:solidFill>
              <a:srgbClr val="9A3A51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51560" y="2633472"/>
            <a:ext cx="512064" cy="512064"/>
          </a:xfrm>
          <a:prstGeom prst="ellipse">
            <a:avLst/>
          </a:prstGeom>
          <a:solidFill>
            <a:srgbClr val="9A3A51"/>
          </a:solidFill>
          <a:ln w="12700">
            <a:solidFill>
              <a:srgbClr val="9A3A5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6012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9A3A5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改善期1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29768" y="3273552"/>
            <a:ext cx="1828800" cy="2148840"/>
          </a:xfrm>
          <a:prstGeom prst="roundRect">
            <a:avLst/>
          </a:prstGeom>
          <a:solidFill>
            <a:srgbClr val="FFF1F1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008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9A3A5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1-2週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5778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失注タグ定義とレビュー運用統一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703320" y="2633472"/>
            <a:ext cx="512064" cy="512064"/>
          </a:xfrm>
          <a:prstGeom prst="ellipse">
            <a:avLst/>
          </a:prstGeom>
          <a:solidFill>
            <a:srgbClr val="9A3A51"/>
          </a:solidFill>
          <a:ln w="12700">
            <a:solidFill>
              <a:srgbClr val="9A3A5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61188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9A3A5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改善期2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081528" y="3273552"/>
            <a:ext cx="1828800" cy="2148840"/>
          </a:xfrm>
          <a:prstGeom prst="roundRect">
            <a:avLst/>
          </a:prstGeom>
          <a:solidFill>
            <a:srgbClr val="F7DDDE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29184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9A3A5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3-4週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320954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提案骨子・価格説明を刷新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6355080" y="2633472"/>
            <a:ext cx="512064" cy="512064"/>
          </a:xfrm>
          <a:prstGeom prst="ellipse">
            <a:avLst/>
          </a:prstGeom>
          <a:solidFill>
            <a:srgbClr val="9A3A51"/>
          </a:solidFill>
          <a:ln w="12700">
            <a:solidFill>
              <a:srgbClr val="9A3A51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26364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9A3A5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改善期3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5733288" y="3273552"/>
            <a:ext cx="1828800" cy="2148840"/>
          </a:xfrm>
          <a:prstGeom prst="roundRect">
            <a:avLst/>
          </a:prstGeom>
          <a:solidFill>
            <a:srgbClr val="FFF1F1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94360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9A3A5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5-6週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586130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先行案件で効果検証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9006840" y="2633472"/>
            <a:ext cx="512064" cy="512064"/>
          </a:xfrm>
          <a:prstGeom prst="ellipse">
            <a:avLst/>
          </a:prstGeom>
          <a:solidFill>
            <a:srgbClr val="9A3A51"/>
          </a:solidFill>
          <a:ln w="12700">
            <a:solidFill>
              <a:srgbClr val="9A3A51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891540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9A3A5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改善期4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8385048" y="3273552"/>
            <a:ext cx="1828800" cy="2148840"/>
          </a:xfrm>
          <a:prstGeom prst="roundRect">
            <a:avLst/>
          </a:prstGeom>
          <a:solidFill>
            <a:srgbClr val="F7DDDE"/>
          </a:solidFill>
          <a:ln w="12700">
            <a:solidFill>
              <a:srgbClr val="F7DDDE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859536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9A3A51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7-8週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851306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E3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全案件へ展開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Stria Deck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失注分析レポート テンプレート</dc:title>
  <dc:subject>日本企業向け商用プレゼンテーションテンプレート</dc:subject>
  <dc:creator>Stria Deck</dc:creator>
  <cp:lastModifiedBy>Stria Deck</cp:lastModifiedBy>
  <cp:revision>1</cp:revision>
  <dcterms:created xsi:type="dcterms:W3CDTF">2026-02-15T16:08:29Z</dcterms:created>
  <dcterms:modified xsi:type="dcterms:W3CDTF">2026-02-15T16:08:29Z</dcterms:modified>
</cp:coreProperties>
</file>