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charts/chart11.xml" ContentType="application/vnd.openxmlformats-officedocument.drawingml.chart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notesMasterIdLst>
    <p:notesMasterId r:id="rId15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notesMaster" Target="notesMasters/notesMaster1.xml"/><Relationship Id="rId16" Type="http://schemas.openxmlformats.org/officeDocument/2006/relationships/presProps" Target="presProps.xml"/><Relationship Id="rId17" Type="http://schemas.openxmlformats.org/officeDocument/2006/relationships/viewProps" Target="viewProps.xml"/><Relationship Id="rId18" Type="http://schemas.openxmlformats.org/officeDocument/2006/relationships/theme" Target="theme/theme1.xml"/><Relationship Id="rId19" Type="http://schemas.openxmlformats.org/officeDocument/2006/relationships/tableStyles" Target="tableStyles.xml"/></Relationships>
</file>

<file path=ppt/charts/_rels/chart11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11.xlsx"/></Relationships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現状</c:v>
                </c:pt>
              </c:strCache>
            </c:strRef>
          </c:tx>
          <c:spPr>
            <a:solidFill>
              <a:srgbClr val="D8E5FF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Sheet1!$A$2:$A$5</c:f>
              <c:multiLvlStrCache>
                <c:ptCount val="4"/>
                <c:lvl>
                  <c:pt idx="0">
                    <c:v>アクティブ率</c:v>
                  </c:pt>
                  <c:pt idx="1">
                    <c:v>主要機能利用率</c:v>
                  </c:pt>
                  <c:pt idx="2">
                    <c:v>更新確度</c:v>
                  </c:pt>
                  <c:pt idx="3">
                    <c:v>推奨意向指数</c:v>
                  </c:pt>
                </c:lvl>
              </c:multiLvlStrCache>
            </c:multiLvl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72</c:v>
                </c:pt>
                <c:pt idx="1">
                  <c:v>58</c:v>
                </c:pt>
                <c:pt idx="2">
                  <c:v>79</c:v>
                </c:pt>
                <c:pt idx="3">
                  <c:v>41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目標</c:v>
                </c:pt>
              </c:strCache>
            </c:strRef>
          </c:tx>
          <c:spPr>
            <a:solidFill>
              <a:srgbClr val="1D4EA3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Sheet1!$A$2:$A$5</c:f>
              <c:multiLvlStrCache>
                <c:ptCount val="4"/>
                <c:lvl>
                  <c:pt idx="0">
                    <c:v>アクティブ率</c:v>
                  </c:pt>
                  <c:pt idx="1">
                    <c:v>主要機能利用率</c:v>
                  </c:pt>
                  <c:pt idx="2">
                    <c:v>更新確度</c:v>
                  </c:pt>
                  <c:pt idx="3">
                    <c:v>推奨意向指数</c:v>
                  </c:pt>
                </c:lvl>
              </c:multiLvlStrCache>
            </c:multiLvl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84</c:v>
                </c:pt>
                <c:pt idx="1">
                  <c:v>70</c:v>
                </c:pt>
                <c:pt idx="2">
                  <c:v>88</c:v>
                </c:pt>
                <c:pt idx="3">
                  <c:v>49</c:v>
                </c:pt>
              </c:numCache>
            </c:numRef>
          </c:val>
        </c:ser>
        <c:dLbls>
          <c:numFmt formatCode="#,##0" sourceLinked="0"/>
          <c:txPr>
            <a:bodyPr/>
            <a:lstStyle/>
            <a:p>
              <a:pPr>
                <a:defRPr b="0" i="0" strike="noStrike" sz="1200" u="none">
                  <a:solidFill>
                    <a:srgbClr val="000000"/>
                  </a:solidFill>
                  <a:latin typeface="Arial"/>
                </a:defRPr>
              </a:pPr>
            </a:p>
          </c:txPr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gapWidth val="150"/>
        <c:overlap val="0"/>
        <c:axId val="2094734554"/>
        <c:axId val="2094734552"/>
        <c:axId val="2094734556"/>
      </c:bar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000000"/>
                </a:solidFill>
                <a:latin typeface="Meiryo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  <c:max val="120"/>
          <c:min val="0"/>
        </c:scaling>
        <c:delete val="0"/>
        <c:axPos val="l"/>
        <c:majorGridlines>
          <c:spPr>
            <a:ln w="12700" cap="flat">
              <a:solidFill>
                <a:srgbClr val="888888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000000"/>
                </a:solidFill>
                <a:latin typeface="Meiryo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</c:legend>
    <c:plotVisOnly val="1"/>
    <c:dispBlanksAs val="span"/>
  </c:chart>
  <c:spPr>
    <a:noFill/>
    <a:ln>
      <a:noFill/>
    </a:ln>
    <a:effectLst/>
  </c:sp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chart" Target="/ppt/charts/chart11.xm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12E6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6583680" y="731520"/>
            <a:ext cx="621792" cy="621792"/>
          </a:xfrm>
          <a:prstGeom prst="roundRect">
            <a:avLst/>
          </a:prstGeom>
          <a:solidFill>
            <a:srgbClr val="1D4EA3">
              <a:alpha val="52000"/>
            </a:srgbClr>
          </a:solidFill>
          <a:ln w="12700">
            <a:solidFill>
              <a:srgbClr val="1D4EA3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7479792" y="731520"/>
            <a:ext cx="621792" cy="621792"/>
          </a:xfrm>
          <a:prstGeom prst="roundRect">
            <a:avLst/>
          </a:prstGeom>
          <a:solidFill>
            <a:srgbClr val="1D4EA3">
              <a:alpha val="52000"/>
            </a:srgbClr>
          </a:solidFill>
          <a:ln w="12700">
            <a:solidFill>
              <a:srgbClr val="1D4EA3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8375904" y="731520"/>
            <a:ext cx="621792" cy="621792"/>
          </a:xfrm>
          <a:prstGeom prst="roundRect">
            <a:avLst/>
          </a:prstGeom>
          <a:solidFill>
            <a:srgbClr val="1D4EA3">
              <a:alpha val="52000"/>
            </a:srgbClr>
          </a:solidFill>
          <a:ln w="12700">
            <a:solidFill>
              <a:srgbClr val="1D4EA3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9272016" y="731520"/>
            <a:ext cx="621792" cy="621792"/>
          </a:xfrm>
          <a:prstGeom prst="roundRect">
            <a:avLst/>
          </a:prstGeom>
          <a:solidFill>
            <a:srgbClr val="1D4EA3">
              <a:alpha val="52000"/>
            </a:srgbClr>
          </a:solidFill>
          <a:ln w="12700">
            <a:solidFill>
              <a:srgbClr val="1D4EA3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10168128" y="731520"/>
            <a:ext cx="621792" cy="621792"/>
          </a:xfrm>
          <a:prstGeom prst="roundRect">
            <a:avLst/>
          </a:prstGeom>
          <a:solidFill>
            <a:srgbClr val="1D4EA3">
              <a:alpha val="52000"/>
            </a:srgbClr>
          </a:solidFill>
          <a:ln w="12700">
            <a:solidFill>
              <a:srgbClr val="1D4EA3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11064240" y="731520"/>
            <a:ext cx="621792" cy="621792"/>
          </a:xfrm>
          <a:prstGeom prst="roundRect">
            <a:avLst/>
          </a:prstGeom>
          <a:solidFill>
            <a:srgbClr val="1D4EA3">
              <a:alpha val="52000"/>
            </a:srgbClr>
          </a:solidFill>
          <a:ln w="12700">
            <a:solidFill>
              <a:srgbClr val="1D4EA3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6583680" y="1719072"/>
            <a:ext cx="621792" cy="621792"/>
          </a:xfrm>
          <a:prstGeom prst="roundRect">
            <a:avLst/>
          </a:prstGeom>
          <a:solidFill>
            <a:srgbClr val="37A9FF">
              <a:alpha val="52000"/>
            </a:srgbClr>
          </a:solidFill>
          <a:ln w="12700">
            <a:solidFill>
              <a:srgbClr val="37A9FF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7479792" y="1719072"/>
            <a:ext cx="621792" cy="621792"/>
          </a:xfrm>
          <a:prstGeom prst="roundRect">
            <a:avLst/>
          </a:prstGeom>
          <a:solidFill>
            <a:srgbClr val="37A9FF">
              <a:alpha val="52000"/>
            </a:srgbClr>
          </a:solidFill>
          <a:ln w="12700">
            <a:solidFill>
              <a:srgbClr val="37A9FF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8375904" y="1719072"/>
            <a:ext cx="621792" cy="621792"/>
          </a:xfrm>
          <a:prstGeom prst="roundRect">
            <a:avLst/>
          </a:prstGeom>
          <a:solidFill>
            <a:srgbClr val="37A9FF">
              <a:alpha val="52000"/>
            </a:srgbClr>
          </a:solidFill>
          <a:ln w="12700">
            <a:solidFill>
              <a:srgbClr val="37A9FF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9272016" y="1719072"/>
            <a:ext cx="621792" cy="621792"/>
          </a:xfrm>
          <a:prstGeom prst="roundRect">
            <a:avLst/>
          </a:prstGeom>
          <a:solidFill>
            <a:srgbClr val="37A9FF">
              <a:alpha val="52000"/>
            </a:srgbClr>
          </a:solidFill>
          <a:ln w="12700">
            <a:solidFill>
              <a:srgbClr val="37A9FF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10168128" y="1719072"/>
            <a:ext cx="621792" cy="621792"/>
          </a:xfrm>
          <a:prstGeom prst="roundRect">
            <a:avLst/>
          </a:prstGeom>
          <a:solidFill>
            <a:srgbClr val="37A9FF">
              <a:alpha val="52000"/>
            </a:srgbClr>
          </a:solidFill>
          <a:ln w="12700">
            <a:solidFill>
              <a:srgbClr val="37A9FF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11064240" y="1719072"/>
            <a:ext cx="621792" cy="621792"/>
          </a:xfrm>
          <a:prstGeom prst="roundRect">
            <a:avLst/>
          </a:prstGeom>
          <a:solidFill>
            <a:srgbClr val="37A9FF">
              <a:alpha val="52000"/>
            </a:srgbClr>
          </a:solidFill>
          <a:ln w="12700">
            <a:solidFill>
              <a:srgbClr val="37A9FF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6583680" y="2706624"/>
            <a:ext cx="621792" cy="621792"/>
          </a:xfrm>
          <a:prstGeom prst="roundRect">
            <a:avLst/>
          </a:prstGeom>
          <a:solidFill>
            <a:srgbClr val="1D4EA3">
              <a:alpha val="52000"/>
            </a:srgbClr>
          </a:solidFill>
          <a:ln w="12700">
            <a:solidFill>
              <a:srgbClr val="1D4EA3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7479792" y="2706624"/>
            <a:ext cx="621792" cy="621792"/>
          </a:xfrm>
          <a:prstGeom prst="roundRect">
            <a:avLst/>
          </a:prstGeom>
          <a:solidFill>
            <a:srgbClr val="1D4EA3">
              <a:alpha val="52000"/>
            </a:srgbClr>
          </a:solidFill>
          <a:ln w="12700">
            <a:solidFill>
              <a:srgbClr val="1D4EA3"/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8375904" y="2706624"/>
            <a:ext cx="621792" cy="621792"/>
          </a:xfrm>
          <a:prstGeom prst="roundRect">
            <a:avLst/>
          </a:prstGeom>
          <a:solidFill>
            <a:srgbClr val="1D4EA3">
              <a:alpha val="52000"/>
            </a:srgbClr>
          </a:solidFill>
          <a:ln w="12700">
            <a:solidFill>
              <a:srgbClr val="1D4EA3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9272016" y="2706624"/>
            <a:ext cx="621792" cy="621792"/>
          </a:xfrm>
          <a:prstGeom prst="roundRect">
            <a:avLst/>
          </a:prstGeom>
          <a:solidFill>
            <a:srgbClr val="1D4EA3">
              <a:alpha val="52000"/>
            </a:srgbClr>
          </a:solidFill>
          <a:ln w="12700">
            <a:solidFill>
              <a:srgbClr val="1D4EA3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10168128" y="2706624"/>
            <a:ext cx="621792" cy="621792"/>
          </a:xfrm>
          <a:prstGeom prst="roundRect">
            <a:avLst/>
          </a:prstGeom>
          <a:solidFill>
            <a:srgbClr val="1D4EA3">
              <a:alpha val="52000"/>
            </a:srgbClr>
          </a:solidFill>
          <a:ln w="12700">
            <a:solidFill>
              <a:srgbClr val="1D4EA3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11064240" y="2706624"/>
            <a:ext cx="621792" cy="621792"/>
          </a:xfrm>
          <a:prstGeom prst="roundRect">
            <a:avLst/>
          </a:prstGeom>
          <a:solidFill>
            <a:srgbClr val="1D4EA3">
              <a:alpha val="52000"/>
            </a:srgbClr>
          </a:solidFill>
          <a:ln w="12700">
            <a:solidFill>
              <a:srgbClr val="1D4EA3"/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6583680" y="3694176"/>
            <a:ext cx="621792" cy="621792"/>
          </a:xfrm>
          <a:prstGeom prst="roundRect">
            <a:avLst/>
          </a:prstGeom>
          <a:solidFill>
            <a:srgbClr val="37A9FF">
              <a:alpha val="52000"/>
            </a:srgbClr>
          </a:solidFill>
          <a:ln w="12700">
            <a:solidFill>
              <a:srgbClr val="37A9FF"/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7479792" y="3694176"/>
            <a:ext cx="621792" cy="621792"/>
          </a:xfrm>
          <a:prstGeom prst="roundRect">
            <a:avLst/>
          </a:prstGeom>
          <a:solidFill>
            <a:srgbClr val="37A9FF">
              <a:alpha val="52000"/>
            </a:srgbClr>
          </a:solidFill>
          <a:ln w="12700">
            <a:solidFill>
              <a:srgbClr val="37A9FF"/>
            </a:solidFill>
            <a:prstDash val="solid"/>
          </a:ln>
        </p:spPr>
      </p:sp>
      <p:sp>
        <p:nvSpPr>
          <p:cNvPr id="22" name="Shape 20"/>
          <p:cNvSpPr/>
          <p:nvPr/>
        </p:nvSpPr>
        <p:spPr>
          <a:xfrm>
            <a:off x="8375904" y="3694176"/>
            <a:ext cx="621792" cy="621792"/>
          </a:xfrm>
          <a:prstGeom prst="roundRect">
            <a:avLst/>
          </a:prstGeom>
          <a:solidFill>
            <a:srgbClr val="37A9FF">
              <a:alpha val="52000"/>
            </a:srgbClr>
          </a:solidFill>
          <a:ln w="12700">
            <a:solidFill>
              <a:srgbClr val="37A9FF"/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9272016" y="3694176"/>
            <a:ext cx="621792" cy="621792"/>
          </a:xfrm>
          <a:prstGeom prst="roundRect">
            <a:avLst/>
          </a:prstGeom>
          <a:solidFill>
            <a:srgbClr val="37A9FF">
              <a:alpha val="52000"/>
            </a:srgbClr>
          </a:solidFill>
          <a:ln w="12700">
            <a:solidFill>
              <a:srgbClr val="37A9FF"/>
            </a:solidFill>
            <a:prstDash val="solid"/>
          </a:ln>
        </p:spPr>
      </p:sp>
      <p:sp>
        <p:nvSpPr>
          <p:cNvPr id="24" name="Shape 22"/>
          <p:cNvSpPr/>
          <p:nvPr/>
        </p:nvSpPr>
        <p:spPr>
          <a:xfrm>
            <a:off x="10168128" y="3694176"/>
            <a:ext cx="621792" cy="621792"/>
          </a:xfrm>
          <a:prstGeom prst="roundRect">
            <a:avLst/>
          </a:prstGeom>
          <a:solidFill>
            <a:srgbClr val="37A9FF">
              <a:alpha val="52000"/>
            </a:srgbClr>
          </a:solidFill>
          <a:ln w="12700">
            <a:solidFill>
              <a:srgbClr val="37A9FF"/>
            </a:solidFill>
            <a:prstDash val="solid"/>
          </a:ln>
        </p:spPr>
      </p:sp>
      <p:sp>
        <p:nvSpPr>
          <p:cNvPr id="25" name="Shape 23"/>
          <p:cNvSpPr/>
          <p:nvPr/>
        </p:nvSpPr>
        <p:spPr>
          <a:xfrm>
            <a:off x="11064240" y="3694176"/>
            <a:ext cx="621792" cy="621792"/>
          </a:xfrm>
          <a:prstGeom prst="roundRect">
            <a:avLst/>
          </a:prstGeom>
          <a:solidFill>
            <a:srgbClr val="37A9FF">
              <a:alpha val="52000"/>
            </a:srgbClr>
          </a:solidFill>
          <a:ln w="12700">
            <a:solidFill>
              <a:srgbClr val="37A9FF"/>
            </a:solidFill>
            <a:prstDash val="solid"/>
          </a:ln>
        </p:spPr>
      </p:sp>
      <p:sp>
        <p:nvSpPr>
          <p:cNvPr id="26" name="Shape 24"/>
          <p:cNvSpPr/>
          <p:nvPr/>
        </p:nvSpPr>
        <p:spPr>
          <a:xfrm>
            <a:off x="6583680" y="4681728"/>
            <a:ext cx="621792" cy="621792"/>
          </a:xfrm>
          <a:prstGeom prst="roundRect">
            <a:avLst/>
          </a:prstGeom>
          <a:solidFill>
            <a:srgbClr val="1D4EA3">
              <a:alpha val="52000"/>
            </a:srgbClr>
          </a:solidFill>
          <a:ln w="12700">
            <a:solidFill>
              <a:srgbClr val="1D4EA3"/>
            </a:solidFill>
            <a:prstDash val="solid"/>
          </a:ln>
        </p:spPr>
      </p:sp>
      <p:sp>
        <p:nvSpPr>
          <p:cNvPr id="27" name="Shape 25"/>
          <p:cNvSpPr/>
          <p:nvPr/>
        </p:nvSpPr>
        <p:spPr>
          <a:xfrm>
            <a:off x="7479792" y="4681728"/>
            <a:ext cx="621792" cy="621792"/>
          </a:xfrm>
          <a:prstGeom prst="roundRect">
            <a:avLst/>
          </a:prstGeom>
          <a:solidFill>
            <a:srgbClr val="1D4EA3">
              <a:alpha val="52000"/>
            </a:srgbClr>
          </a:solidFill>
          <a:ln w="12700">
            <a:solidFill>
              <a:srgbClr val="1D4EA3"/>
            </a:solidFill>
            <a:prstDash val="solid"/>
          </a:ln>
        </p:spPr>
      </p:sp>
      <p:sp>
        <p:nvSpPr>
          <p:cNvPr id="28" name="Shape 26"/>
          <p:cNvSpPr/>
          <p:nvPr/>
        </p:nvSpPr>
        <p:spPr>
          <a:xfrm>
            <a:off x="8375904" y="4681728"/>
            <a:ext cx="621792" cy="621792"/>
          </a:xfrm>
          <a:prstGeom prst="roundRect">
            <a:avLst/>
          </a:prstGeom>
          <a:solidFill>
            <a:srgbClr val="1D4EA3">
              <a:alpha val="52000"/>
            </a:srgbClr>
          </a:solidFill>
          <a:ln w="12700">
            <a:solidFill>
              <a:srgbClr val="1D4EA3"/>
            </a:solidFill>
            <a:prstDash val="solid"/>
          </a:ln>
        </p:spPr>
      </p:sp>
      <p:sp>
        <p:nvSpPr>
          <p:cNvPr id="29" name="Shape 27"/>
          <p:cNvSpPr/>
          <p:nvPr/>
        </p:nvSpPr>
        <p:spPr>
          <a:xfrm>
            <a:off x="9272016" y="4681728"/>
            <a:ext cx="621792" cy="621792"/>
          </a:xfrm>
          <a:prstGeom prst="roundRect">
            <a:avLst/>
          </a:prstGeom>
          <a:solidFill>
            <a:srgbClr val="1D4EA3">
              <a:alpha val="52000"/>
            </a:srgbClr>
          </a:solidFill>
          <a:ln w="12700">
            <a:solidFill>
              <a:srgbClr val="1D4EA3"/>
            </a:solidFill>
            <a:prstDash val="solid"/>
          </a:ln>
        </p:spPr>
      </p:sp>
      <p:sp>
        <p:nvSpPr>
          <p:cNvPr id="30" name="Shape 28"/>
          <p:cNvSpPr/>
          <p:nvPr/>
        </p:nvSpPr>
        <p:spPr>
          <a:xfrm>
            <a:off x="10168128" y="4681728"/>
            <a:ext cx="621792" cy="621792"/>
          </a:xfrm>
          <a:prstGeom prst="roundRect">
            <a:avLst/>
          </a:prstGeom>
          <a:solidFill>
            <a:srgbClr val="1D4EA3">
              <a:alpha val="52000"/>
            </a:srgbClr>
          </a:solidFill>
          <a:ln w="12700">
            <a:solidFill>
              <a:srgbClr val="1D4EA3"/>
            </a:solidFill>
            <a:prstDash val="solid"/>
          </a:ln>
        </p:spPr>
      </p:sp>
      <p:sp>
        <p:nvSpPr>
          <p:cNvPr id="31" name="Shape 29"/>
          <p:cNvSpPr/>
          <p:nvPr/>
        </p:nvSpPr>
        <p:spPr>
          <a:xfrm>
            <a:off x="11064240" y="4681728"/>
            <a:ext cx="621792" cy="621792"/>
          </a:xfrm>
          <a:prstGeom prst="roundRect">
            <a:avLst/>
          </a:prstGeom>
          <a:solidFill>
            <a:srgbClr val="1D4EA3">
              <a:alpha val="52000"/>
            </a:srgbClr>
          </a:solidFill>
          <a:ln w="12700">
            <a:solidFill>
              <a:srgbClr val="1D4EA3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731520" y="1554480"/>
            <a:ext cx="7955280" cy="12344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400" b="1" dirty="0">
                <a:solidFill>
                  <a:srgbClr val="FFFFFF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カスタマーサクセス 四半期レビュー テンプレート</a:t>
            </a:r>
            <a:endParaRPr lang="en-US" sz="3400" dirty="0"/>
          </a:p>
        </p:txBody>
      </p:sp>
      <p:sp>
        <p:nvSpPr>
          <p:cNvPr id="33" name="Text 31"/>
          <p:cNvSpPr/>
          <p:nvPr/>
        </p:nvSpPr>
        <p:spPr>
          <a:xfrm>
            <a:off x="749808" y="2971800"/>
            <a:ext cx="7680960" cy="10972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600" dirty="0">
                <a:solidFill>
                  <a:srgbClr val="E6F4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成果報告で終わらず、次四半期の共同実行計画まで合意する四半期レビュー構成</a:t>
            </a:r>
            <a:endParaRPr lang="en-US" sz="1600" dirty="0"/>
          </a:p>
        </p:txBody>
      </p:sp>
      <p:sp>
        <p:nvSpPr>
          <p:cNvPr id="34" name="Shape 32"/>
          <p:cNvSpPr/>
          <p:nvPr/>
        </p:nvSpPr>
        <p:spPr>
          <a:xfrm>
            <a:off x="749808" y="4343400"/>
            <a:ext cx="2468880" cy="512064"/>
          </a:xfrm>
          <a:prstGeom prst="roundRect">
            <a:avLst/>
          </a:prstGeom>
          <a:solidFill>
            <a:srgbClr val="FFFFFF">
              <a:alpha val="12000"/>
            </a:srgbClr>
          </a:solidFill>
          <a:ln w="12700">
            <a:solidFill>
              <a:srgbClr val="DCEEFF"/>
            </a:solidFill>
            <a:prstDash val="solid"/>
          </a:ln>
        </p:spPr>
      </p:sp>
      <p:sp>
        <p:nvSpPr>
          <p:cNvPr id="35" name="Text 33"/>
          <p:cNvSpPr/>
          <p:nvPr/>
        </p:nvSpPr>
        <p:spPr>
          <a:xfrm>
            <a:off x="932688" y="4498848"/>
            <a:ext cx="205740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四半期レビュー</a:t>
            </a:r>
            <a:endParaRPr lang="en-US" sz="1100" dirty="0"/>
          </a:p>
        </p:txBody>
      </p:sp>
      <p:sp>
        <p:nvSpPr>
          <p:cNvPr id="36" name="Text 34"/>
          <p:cNvSpPr/>
          <p:nvPr/>
        </p:nvSpPr>
        <p:spPr>
          <a:xfrm>
            <a:off x="749808" y="6080760"/>
            <a:ext cx="758952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D7EAF8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ストリアデック / 商用テンプレート</a:t>
            </a:r>
            <a:endParaRPr lang="en-US" sz="1000" dirty="0"/>
          </a:p>
        </p:txBody>
      </p:sp>
      <p:sp>
        <p:nvSpPr>
          <p:cNvPr id="37" name="Text 35"/>
          <p:cNvSpPr/>
          <p:nvPr/>
        </p:nvSpPr>
        <p:spPr>
          <a:xfrm>
            <a:off x="11484864" y="6080760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D7EAF8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1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8412480" y="91440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8869680" y="91440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9326880" y="91440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9784080" y="91440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10241280" y="91440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10698480" y="91440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11155680" y="91440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8412480" y="132588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8869680" y="132588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9326880" y="132588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9784080" y="132588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10241280" y="132588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10698480" y="132588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11155680" y="132588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8412480" y="173736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8869680" y="173736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9326880" y="173736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9784080" y="173736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10241280" y="173736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10698480" y="173736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22" name="Shape 20"/>
          <p:cNvSpPr/>
          <p:nvPr/>
        </p:nvSpPr>
        <p:spPr>
          <a:xfrm>
            <a:off x="11155680" y="173736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8412480" y="214884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24" name="Shape 22"/>
          <p:cNvSpPr/>
          <p:nvPr/>
        </p:nvSpPr>
        <p:spPr>
          <a:xfrm>
            <a:off x="8869680" y="214884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25" name="Shape 23"/>
          <p:cNvSpPr/>
          <p:nvPr/>
        </p:nvSpPr>
        <p:spPr>
          <a:xfrm>
            <a:off x="9326880" y="214884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26" name="Shape 24"/>
          <p:cNvSpPr/>
          <p:nvPr/>
        </p:nvSpPr>
        <p:spPr>
          <a:xfrm>
            <a:off x="9784080" y="214884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27" name="Shape 25"/>
          <p:cNvSpPr/>
          <p:nvPr/>
        </p:nvSpPr>
        <p:spPr>
          <a:xfrm>
            <a:off x="10241280" y="214884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28" name="Shape 26"/>
          <p:cNvSpPr/>
          <p:nvPr/>
        </p:nvSpPr>
        <p:spPr>
          <a:xfrm>
            <a:off x="10698480" y="214884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29" name="Shape 27"/>
          <p:cNvSpPr/>
          <p:nvPr/>
        </p:nvSpPr>
        <p:spPr>
          <a:xfrm>
            <a:off x="11155680" y="214884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30" name="Shape 28"/>
          <p:cNvSpPr/>
          <p:nvPr/>
        </p:nvSpPr>
        <p:spPr>
          <a:xfrm>
            <a:off x="8412480" y="256032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31" name="Shape 29"/>
          <p:cNvSpPr/>
          <p:nvPr/>
        </p:nvSpPr>
        <p:spPr>
          <a:xfrm>
            <a:off x="8869680" y="256032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32" name="Shape 30"/>
          <p:cNvSpPr/>
          <p:nvPr/>
        </p:nvSpPr>
        <p:spPr>
          <a:xfrm>
            <a:off x="9326880" y="256032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33" name="Shape 31"/>
          <p:cNvSpPr/>
          <p:nvPr/>
        </p:nvSpPr>
        <p:spPr>
          <a:xfrm>
            <a:off x="9784080" y="256032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34" name="Shape 32"/>
          <p:cNvSpPr/>
          <p:nvPr/>
        </p:nvSpPr>
        <p:spPr>
          <a:xfrm>
            <a:off x="10241280" y="256032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35" name="Shape 33"/>
          <p:cNvSpPr/>
          <p:nvPr/>
        </p:nvSpPr>
        <p:spPr>
          <a:xfrm>
            <a:off x="10698480" y="256032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36" name="Shape 34"/>
          <p:cNvSpPr/>
          <p:nvPr/>
        </p:nvSpPr>
        <p:spPr>
          <a:xfrm>
            <a:off x="11155680" y="256032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37" name="Shape 35"/>
          <p:cNvSpPr/>
          <p:nvPr/>
        </p:nvSpPr>
        <p:spPr>
          <a:xfrm>
            <a:off x="8412480" y="297180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38" name="Shape 36"/>
          <p:cNvSpPr/>
          <p:nvPr/>
        </p:nvSpPr>
        <p:spPr>
          <a:xfrm>
            <a:off x="8869680" y="297180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39" name="Shape 37"/>
          <p:cNvSpPr/>
          <p:nvPr/>
        </p:nvSpPr>
        <p:spPr>
          <a:xfrm>
            <a:off x="9326880" y="297180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40" name="Shape 38"/>
          <p:cNvSpPr/>
          <p:nvPr/>
        </p:nvSpPr>
        <p:spPr>
          <a:xfrm>
            <a:off x="9784080" y="297180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41" name="Shape 39"/>
          <p:cNvSpPr/>
          <p:nvPr/>
        </p:nvSpPr>
        <p:spPr>
          <a:xfrm>
            <a:off x="10241280" y="297180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42" name="Shape 40"/>
          <p:cNvSpPr/>
          <p:nvPr/>
        </p:nvSpPr>
        <p:spPr>
          <a:xfrm>
            <a:off x="10698480" y="297180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43" name="Shape 41"/>
          <p:cNvSpPr/>
          <p:nvPr/>
        </p:nvSpPr>
        <p:spPr>
          <a:xfrm>
            <a:off x="11155680" y="297180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44" name="Shape 42"/>
          <p:cNvSpPr/>
          <p:nvPr/>
        </p:nvSpPr>
        <p:spPr>
          <a:xfrm>
            <a:off x="8412480" y="338328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45" name="Shape 43"/>
          <p:cNvSpPr/>
          <p:nvPr/>
        </p:nvSpPr>
        <p:spPr>
          <a:xfrm>
            <a:off x="8869680" y="338328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46" name="Shape 44"/>
          <p:cNvSpPr/>
          <p:nvPr/>
        </p:nvSpPr>
        <p:spPr>
          <a:xfrm>
            <a:off x="9326880" y="338328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47" name="Shape 45"/>
          <p:cNvSpPr/>
          <p:nvPr/>
        </p:nvSpPr>
        <p:spPr>
          <a:xfrm>
            <a:off x="9784080" y="338328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48" name="Shape 46"/>
          <p:cNvSpPr/>
          <p:nvPr/>
        </p:nvSpPr>
        <p:spPr>
          <a:xfrm>
            <a:off x="10241280" y="338328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49" name="Shape 47"/>
          <p:cNvSpPr/>
          <p:nvPr/>
        </p:nvSpPr>
        <p:spPr>
          <a:xfrm>
            <a:off x="10698480" y="338328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50" name="Shape 48"/>
          <p:cNvSpPr/>
          <p:nvPr/>
        </p:nvSpPr>
        <p:spPr>
          <a:xfrm>
            <a:off x="11155680" y="338328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51" name="Shape 49"/>
          <p:cNvSpPr/>
          <p:nvPr/>
        </p:nvSpPr>
        <p:spPr>
          <a:xfrm>
            <a:off x="0" y="0"/>
            <a:ext cx="12191695" cy="566928"/>
          </a:xfrm>
          <a:prstGeom prst="rect">
            <a:avLst/>
          </a:prstGeom>
          <a:solidFill>
            <a:srgbClr val="112E6A"/>
          </a:solidFill>
          <a:ln w="12700">
            <a:solidFill>
              <a:srgbClr val="112E6A"/>
            </a:solidFill>
            <a:prstDash val="solid"/>
          </a:ln>
        </p:spPr>
      </p:sp>
      <p:sp>
        <p:nvSpPr>
          <p:cNvPr id="52" name="Shape 50"/>
          <p:cNvSpPr/>
          <p:nvPr/>
        </p:nvSpPr>
        <p:spPr>
          <a:xfrm>
            <a:off x="201168" y="91440"/>
            <a:ext cx="2194560" cy="384048"/>
          </a:xfrm>
          <a:prstGeom prst="roundRect">
            <a:avLst/>
          </a:prstGeom>
          <a:solidFill>
            <a:srgbClr val="37A9FF"/>
          </a:solidFill>
          <a:ln w="12700">
            <a:solidFill>
              <a:srgbClr val="37A9FF"/>
            </a:solidFill>
            <a:prstDash val="solid"/>
          </a:ln>
        </p:spPr>
      </p:sp>
      <p:sp>
        <p:nvSpPr>
          <p:cNvPr id="53" name="Text 51"/>
          <p:cNvSpPr/>
          <p:nvPr/>
        </p:nvSpPr>
        <p:spPr>
          <a:xfrm>
            <a:off x="411480" y="164592"/>
            <a:ext cx="804672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次四半期プラン</a:t>
            </a:r>
            <a:endParaRPr lang="en-US" sz="1200" dirty="0"/>
          </a:p>
        </p:txBody>
      </p:sp>
      <p:sp>
        <p:nvSpPr>
          <p:cNvPr id="54" name="Text 52"/>
          <p:cNvSpPr/>
          <p:nvPr/>
        </p:nvSpPr>
        <p:spPr>
          <a:xfrm>
            <a:off x="11109960" y="164592"/>
            <a:ext cx="68580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10</a:t>
            </a:r>
            <a:endParaRPr lang="en-US" sz="1100" dirty="0"/>
          </a:p>
        </p:txBody>
      </p:sp>
      <p:sp>
        <p:nvSpPr>
          <p:cNvPr id="55" name="Text 53"/>
          <p:cNvSpPr/>
          <p:nvPr/>
        </p:nvSpPr>
        <p:spPr>
          <a:xfrm>
            <a:off x="731520" y="868680"/>
            <a:ext cx="1042416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12E6A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次四半期プラン</a:t>
            </a:r>
            <a:endParaRPr lang="en-US" sz="2400" dirty="0"/>
          </a:p>
        </p:txBody>
      </p:sp>
      <p:sp>
        <p:nvSpPr>
          <p:cNvPr id="56" name="Shape 54"/>
          <p:cNvSpPr/>
          <p:nvPr/>
        </p:nvSpPr>
        <p:spPr>
          <a:xfrm>
            <a:off x="1234440" y="2880360"/>
            <a:ext cx="9692640" cy="0"/>
          </a:xfrm>
          <a:prstGeom prst="line">
            <a:avLst/>
          </a:prstGeom>
          <a:noFill/>
          <a:ln w="12700">
            <a:solidFill>
              <a:srgbClr val="1D4EA3"/>
            </a:solidFill>
            <a:prstDash val="solid"/>
          </a:ln>
        </p:spPr>
      </p:sp>
      <p:sp>
        <p:nvSpPr>
          <p:cNvPr id="57" name="Shape 55"/>
          <p:cNvSpPr/>
          <p:nvPr/>
        </p:nvSpPr>
        <p:spPr>
          <a:xfrm>
            <a:off x="1051560" y="2633472"/>
            <a:ext cx="512064" cy="512064"/>
          </a:xfrm>
          <a:prstGeom prst="ellipse">
            <a:avLst/>
          </a:prstGeom>
          <a:solidFill>
            <a:srgbClr val="1D4EA3"/>
          </a:solidFill>
          <a:ln w="12700">
            <a:solidFill>
              <a:srgbClr val="1D4EA3"/>
            </a:solidFill>
            <a:prstDash val="solid"/>
          </a:ln>
        </p:spPr>
      </p:sp>
      <p:sp>
        <p:nvSpPr>
          <p:cNvPr id="58" name="Text 56"/>
          <p:cNvSpPr/>
          <p:nvPr/>
        </p:nvSpPr>
        <p:spPr>
          <a:xfrm>
            <a:off x="960120" y="2157984"/>
            <a:ext cx="82296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1D4EA3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第1月</a:t>
            </a:r>
            <a:endParaRPr lang="en-US" sz="1100" dirty="0"/>
          </a:p>
        </p:txBody>
      </p:sp>
      <p:sp>
        <p:nvSpPr>
          <p:cNvPr id="59" name="Shape 57"/>
          <p:cNvSpPr/>
          <p:nvPr/>
        </p:nvSpPr>
        <p:spPr>
          <a:xfrm>
            <a:off x="429768" y="3273552"/>
            <a:ext cx="1828800" cy="2148840"/>
          </a:xfrm>
          <a:prstGeom prst="roundRect">
            <a:avLst/>
          </a:prstGeom>
          <a:solidFill>
            <a:srgbClr val="EEF4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60" name="Text 58"/>
          <p:cNvSpPr/>
          <p:nvPr/>
        </p:nvSpPr>
        <p:spPr>
          <a:xfrm>
            <a:off x="640080" y="3520440"/>
            <a:ext cx="14173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1D4EA3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再設計</a:t>
            </a:r>
            <a:endParaRPr lang="en-US" sz="1100" dirty="0"/>
          </a:p>
        </p:txBody>
      </p:sp>
      <p:sp>
        <p:nvSpPr>
          <p:cNvPr id="61" name="Text 59"/>
          <p:cNvSpPr/>
          <p:nvPr/>
        </p:nvSpPr>
        <p:spPr>
          <a:xfrm>
            <a:off x="557784" y="3822192"/>
            <a:ext cx="1572768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1F3C70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停滞部門の課題と対策を明確化</a:t>
            </a:r>
            <a:endParaRPr lang="en-US" sz="1100" dirty="0"/>
          </a:p>
        </p:txBody>
      </p:sp>
      <p:sp>
        <p:nvSpPr>
          <p:cNvPr id="62" name="Shape 60"/>
          <p:cNvSpPr/>
          <p:nvPr/>
        </p:nvSpPr>
        <p:spPr>
          <a:xfrm>
            <a:off x="3703320" y="2633472"/>
            <a:ext cx="512064" cy="512064"/>
          </a:xfrm>
          <a:prstGeom prst="ellipse">
            <a:avLst/>
          </a:prstGeom>
          <a:solidFill>
            <a:srgbClr val="1D4EA3"/>
          </a:solidFill>
          <a:ln w="12700">
            <a:solidFill>
              <a:srgbClr val="1D4EA3"/>
            </a:solidFill>
            <a:prstDash val="solid"/>
          </a:ln>
        </p:spPr>
      </p:sp>
      <p:sp>
        <p:nvSpPr>
          <p:cNvPr id="63" name="Text 61"/>
          <p:cNvSpPr/>
          <p:nvPr/>
        </p:nvSpPr>
        <p:spPr>
          <a:xfrm>
            <a:off x="3611880" y="2157984"/>
            <a:ext cx="82296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1D4EA3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第2月</a:t>
            </a:r>
            <a:endParaRPr lang="en-US" sz="1100" dirty="0"/>
          </a:p>
        </p:txBody>
      </p:sp>
      <p:sp>
        <p:nvSpPr>
          <p:cNvPr id="64" name="Shape 62"/>
          <p:cNvSpPr/>
          <p:nvPr/>
        </p:nvSpPr>
        <p:spPr>
          <a:xfrm>
            <a:off x="3081528" y="3273552"/>
            <a:ext cx="1828800" cy="2148840"/>
          </a:xfrm>
          <a:prstGeom prst="roundRect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65" name="Text 63"/>
          <p:cNvSpPr/>
          <p:nvPr/>
        </p:nvSpPr>
        <p:spPr>
          <a:xfrm>
            <a:off x="3291840" y="3520440"/>
            <a:ext cx="14173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1D4EA3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実行</a:t>
            </a:r>
            <a:endParaRPr lang="en-US" sz="1100" dirty="0"/>
          </a:p>
        </p:txBody>
      </p:sp>
      <p:sp>
        <p:nvSpPr>
          <p:cNvPr id="66" name="Text 64"/>
          <p:cNvSpPr/>
          <p:nvPr/>
        </p:nvSpPr>
        <p:spPr>
          <a:xfrm>
            <a:off x="3209544" y="3822192"/>
            <a:ext cx="1572768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1F3C70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重点施策を並行実施</a:t>
            </a:r>
            <a:endParaRPr lang="en-US" sz="1100" dirty="0"/>
          </a:p>
        </p:txBody>
      </p:sp>
      <p:sp>
        <p:nvSpPr>
          <p:cNvPr id="67" name="Shape 65"/>
          <p:cNvSpPr/>
          <p:nvPr/>
        </p:nvSpPr>
        <p:spPr>
          <a:xfrm>
            <a:off x="6355080" y="2633472"/>
            <a:ext cx="512064" cy="512064"/>
          </a:xfrm>
          <a:prstGeom prst="ellipse">
            <a:avLst/>
          </a:prstGeom>
          <a:solidFill>
            <a:srgbClr val="1D4EA3"/>
          </a:solidFill>
          <a:ln w="12700">
            <a:solidFill>
              <a:srgbClr val="1D4EA3"/>
            </a:solidFill>
            <a:prstDash val="solid"/>
          </a:ln>
        </p:spPr>
      </p:sp>
      <p:sp>
        <p:nvSpPr>
          <p:cNvPr id="68" name="Text 66"/>
          <p:cNvSpPr/>
          <p:nvPr/>
        </p:nvSpPr>
        <p:spPr>
          <a:xfrm>
            <a:off x="6263640" y="2157984"/>
            <a:ext cx="82296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1D4EA3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第3月</a:t>
            </a:r>
            <a:endParaRPr lang="en-US" sz="1100" dirty="0"/>
          </a:p>
        </p:txBody>
      </p:sp>
      <p:sp>
        <p:nvSpPr>
          <p:cNvPr id="69" name="Shape 67"/>
          <p:cNvSpPr/>
          <p:nvPr/>
        </p:nvSpPr>
        <p:spPr>
          <a:xfrm>
            <a:off x="5733288" y="3273552"/>
            <a:ext cx="1828800" cy="2148840"/>
          </a:xfrm>
          <a:prstGeom prst="roundRect">
            <a:avLst/>
          </a:prstGeom>
          <a:solidFill>
            <a:srgbClr val="EEF4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70" name="Text 68"/>
          <p:cNvSpPr/>
          <p:nvPr/>
        </p:nvSpPr>
        <p:spPr>
          <a:xfrm>
            <a:off x="5943600" y="3520440"/>
            <a:ext cx="14173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1D4EA3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検証</a:t>
            </a:r>
            <a:endParaRPr lang="en-US" sz="1100" dirty="0"/>
          </a:p>
        </p:txBody>
      </p:sp>
      <p:sp>
        <p:nvSpPr>
          <p:cNvPr id="71" name="Text 69"/>
          <p:cNvSpPr/>
          <p:nvPr/>
        </p:nvSpPr>
        <p:spPr>
          <a:xfrm>
            <a:off x="5861304" y="3822192"/>
            <a:ext cx="1572768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1F3C70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指標改善幅を評価し次期計画へ接続</a:t>
            </a:r>
            <a:endParaRPr lang="en-US" sz="1100" dirty="0"/>
          </a:p>
        </p:txBody>
      </p:sp>
      <p:sp>
        <p:nvSpPr>
          <p:cNvPr id="72" name="Shape 70"/>
          <p:cNvSpPr/>
          <p:nvPr/>
        </p:nvSpPr>
        <p:spPr>
          <a:xfrm>
            <a:off x="9006840" y="2633472"/>
            <a:ext cx="512064" cy="512064"/>
          </a:xfrm>
          <a:prstGeom prst="ellipse">
            <a:avLst/>
          </a:prstGeom>
          <a:solidFill>
            <a:srgbClr val="1D4EA3"/>
          </a:solidFill>
          <a:ln w="12700">
            <a:solidFill>
              <a:srgbClr val="1D4EA3"/>
            </a:solidFill>
            <a:prstDash val="solid"/>
          </a:ln>
        </p:spPr>
      </p:sp>
      <p:sp>
        <p:nvSpPr>
          <p:cNvPr id="73" name="Text 71"/>
          <p:cNvSpPr/>
          <p:nvPr/>
        </p:nvSpPr>
        <p:spPr>
          <a:xfrm>
            <a:off x="8915400" y="2157984"/>
            <a:ext cx="82296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1D4EA3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次四半期</a:t>
            </a:r>
            <a:endParaRPr lang="en-US" sz="1100" dirty="0"/>
          </a:p>
        </p:txBody>
      </p:sp>
      <p:sp>
        <p:nvSpPr>
          <p:cNvPr id="74" name="Shape 72"/>
          <p:cNvSpPr/>
          <p:nvPr/>
        </p:nvSpPr>
        <p:spPr>
          <a:xfrm>
            <a:off x="8385048" y="3273552"/>
            <a:ext cx="1828800" cy="2148840"/>
          </a:xfrm>
          <a:prstGeom prst="roundRect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75" name="Text 73"/>
          <p:cNvSpPr/>
          <p:nvPr/>
        </p:nvSpPr>
        <p:spPr>
          <a:xfrm>
            <a:off x="8595360" y="3520440"/>
            <a:ext cx="14173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1D4EA3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拡張</a:t>
            </a:r>
            <a:endParaRPr lang="en-US" sz="1100" dirty="0"/>
          </a:p>
        </p:txBody>
      </p:sp>
      <p:sp>
        <p:nvSpPr>
          <p:cNvPr id="76" name="Text 74"/>
          <p:cNvSpPr/>
          <p:nvPr/>
        </p:nvSpPr>
        <p:spPr>
          <a:xfrm>
            <a:off x="8513064" y="3822192"/>
            <a:ext cx="1572768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1F3C70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拡張提案を合意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8412480" y="91440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8869680" y="91440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9326880" y="91440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9784080" y="91440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10241280" y="91440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10698480" y="91440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11155680" y="91440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8412480" y="132588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8869680" y="132588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9326880" y="132588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9784080" y="132588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10241280" y="132588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10698480" y="132588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11155680" y="132588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8412480" y="173736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8869680" y="173736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9326880" y="173736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9784080" y="173736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10241280" y="173736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10698480" y="173736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22" name="Shape 20"/>
          <p:cNvSpPr/>
          <p:nvPr/>
        </p:nvSpPr>
        <p:spPr>
          <a:xfrm>
            <a:off x="11155680" y="173736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8412480" y="214884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24" name="Shape 22"/>
          <p:cNvSpPr/>
          <p:nvPr/>
        </p:nvSpPr>
        <p:spPr>
          <a:xfrm>
            <a:off x="8869680" y="214884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25" name="Shape 23"/>
          <p:cNvSpPr/>
          <p:nvPr/>
        </p:nvSpPr>
        <p:spPr>
          <a:xfrm>
            <a:off x="9326880" y="214884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26" name="Shape 24"/>
          <p:cNvSpPr/>
          <p:nvPr/>
        </p:nvSpPr>
        <p:spPr>
          <a:xfrm>
            <a:off x="9784080" y="214884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27" name="Shape 25"/>
          <p:cNvSpPr/>
          <p:nvPr/>
        </p:nvSpPr>
        <p:spPr>
          <a:xfrm>
            <a:off x="10241280" y="214884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28" name="Shape 26"/>
          <p:cNvSpPr/>
          <p:nvPr/>
        </p:nvSpPr>
        <p:spPr>
          <a:xfrm>
            <a:off x="10698480" y="214884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29" name="Shape 27"/>
          <p:cNvSpPr/>
          <p:nvPr/>
        </p:nvSpPr>
        <p:spPr>
          <a:xfrm>
            <a:off x="11155680" y="214884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30" name="Shape 28"/>
          <p:cNvSpPr/>
          <p:nvPr/>
        </p:nvSpPr>
        <p:spPr>
          <a:xfrm>
            <a:off x="8412480" y="256032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31" name="Shape 29"/>
          <p:cNvSpPr/>
          <p:nvPr/>
        </p:nvSpPr>
        <p:spPr>
          <a:xfrm>
            <a:off x="8869680" y="256032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32" name="Shape 30"/>
          <p:cNvSpPr/>
          <p:nvPr/>
        </p:nvSpPr>
        <p:spPr>
          <a:xfrm>
            <a:off x="9326880" y="256032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33" name="Shape 31"/>
          <p:cNvSpPr/>
          <p:nvPr/>
        </p:nvSpPr>
        <p:spPr>
          <a:xfrm>
            <a:off x="9784080" y="256032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34" name="Shape 32"/>
          <p:cNvSpPr/>
          <p:nvPr/>
        </p:nvSpPr>
        <p:spPr>
          <a:xfrm>
            <a:off x="10241280" y="256032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35" name="Shape 33"/>
          <p:cNvSpPr/>
          <p:nvPr/>
        </p:nvSpPr>
        <p:spPr>
          <a:xfrm>
            <a:off x="10698480" y="256032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36" name="Shape 34"/>
          <p:cNvSpPr/>
          <p:nvPr/>
        </p:nvSpPr>
        <p:spPr>
          <a:xfrm>
            <a:off x="11155680" y="256032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37" name="Shape 35"/>
          <p:cNvSpPr/>
          <p:nvPr/>
        </p:nvSpPr>
        <p:spPr>
          <a:xfrm>
            <a:off x="8412480" y="297180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38" name="Shape 36"/>
          <p:cNvSpPr/>
          <p:nvPr/>
        </p:nvSpPr>
        <p:spPr>
          <a:xfrm>
            <a:off x="8869680" y="297180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39" name="Shape 37"/>
          <p:cNvSpPr/>
          <p:nvPr/>
        </p:nvSpPr>
        <p:spPr>
          <a:xfrm>
            <a:off x="9326880" y="297180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40" name="Shape 38"/>
          <p:cNvSpPr/>
          <p:nvPr/>
        </p:nvSpPr>
        <p:spPr>
          <a:xfrm>
            <a:off x="9784080" y="297180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41" name="Shape 39"/>
          <p:cNvSpPr/>
          <p:nvPr/>
        </p:nvSpPr>
        <p:spPr>
          <a:xfrm>
            <a:off x="10241280" y="297180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42" name="Shape 40"/>
          <p:cNvSpPr/>
          <p:nvPr/>
        </p:nvSpPr>
        <p:spPr>
          <a:xfrm>
            <a:off x="10698480" y="297180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43" name="Shape 41"/>
          <p:cNvSpPr/>
          <p:nvPr/>
        </p:nvSpPr>
        <p:spPr>
          <a:xfrm>
            <a:off x="11155680" y="297180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44" name="Shape 42"/>
          <p:cNvSpPr/>
          <p:nvPr/>
        </p:nvSpPr>
        <p:spPr>
          <a:xfrm>
            <a:off x="8412480" y="338328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45" name="Shape 43"/>
          <p:cNvSpPr/>
          <p:nvPr/>
        </p:nvSpPr>
        <p:spPr>
          <a:xfrm>
            <a:off x="8869680" y="338328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46" name="Shape 44"/>
          <p:cNvSpPr/>
          <p:nvPr/>
        </p:nvSpPr>
        <p:spPr>
          <a:xfrm>
            <a:off x="9326880" y="338328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47" name="Shape 45"/>
          <p:cNvSpPr/>
          <p:nvPr/>
        </p:nvSpPr>
        <p:spPr>
          <a:xfrm>
            <a:off x="9784080" y="338328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48" name="Shape 46"/>
          <p:cNvSpPr/>
          <p:nvPr/>
        </p:nvSpPr>
        <p:spPr>
          <a:xfrm>
            <a:off x="10241280" y="338328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49" name="Shape 47"/>
          <p:cNvSpPr/>
          <p:nvPr/>
        </p:nvSpPr>
        <p:spPr>
          <a:xfrm>
            <a:off x="10698480" y="338328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50" name="Shape 48"/>
          <p:cNvSpPr/>
          <p:nvPr/>
        </p:nvSpPr>
        <p:spPr>
          <a:xfrm>
            <a:off x="11155680" y="338328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51" name="Shape 49"/>
          <p:cNvSpPr/>
          <p:nvPr/>
        </p:nvSpPr>
        <p:spPr>
          <a:xfrm>
            <a:off x="0" y="0"/>
            <a:ext cx="12191695" cy="566928"/>
          </a:xfrm>
          <a:prstGeom prst="rect">
            <a:avLst/>
          </a:prstGeom>
          <a:solidFill>
            <a:srgbClr val="112E6A"/>
          </a:solidFill>
          <a:ln w="12700">
            <a:solidFill>
              <a:srgbClr val="112E6A"/>
            </a:solidFill>
            <a:prstDash val="solid"/>
          </a:ln>
        </p:spPr>
      </p:sp>
      <p:sp>
        <p:nvSpPr>
          <p:cNvPr id="52" name="Shape 50"/>
          <p:cNvSpPr/>
          <p:nvPr/>
        </p:nvSpPr>
        <p:spPr>
          <a:xfrm>
            <a:off x="201168" y="91440"/>
            <a:ext cx="2194560" cy="384048"/>
          </a:xfrm>
          <a:prstGeom prst="roundRect">
            <a:avLst/>
          </a:prstGeom>
          <a:solidFill>
            <a:srgbClr val="37A9FF"/>
          </a:solidFill>
          <a:ln w="12700">
            <a:solidFill>
              <a:srgbClr val="37A9FF"/>
            </a:solidFill>
            <a:prstDash val="solid"/>
          </a:ln>
        </p:spPr>
      </p:sp>
      <p:sp>
        <p:nvSpPr>
          <p:cNvPr id="53" name="Text 51"/>
          <p:cNvSpPr/>
          <p:nvPr/>
        </p:nvSpPr>
        <p:spPr>
          <a:xfrm>
            <a:off x="411480" y="164592"/>
            <a:ext cx="804672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共同運営体制</a:t>
            </a:r>
            <a:endParaRPr lang="en-US" sz="1200" dirty="0"/>
          </a:p>
        </p:txBody>
      </p:sp>
      <p:sp>
        <p:nvSpPr>
          <p:cNvPr id="54" name="Text 52"/>
          <p:cNvSpPr/>
          <p:nvPr/>
        </p:nvSpPr>
        <p:spPr>
          <a:xfrm>
            <a:off x="11109960" y="164592"/>
            <a:ext cx="68580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11</a:t>
            </a:r>
            <a:endParaRPr lang="en-US" sz="1100" dirty="0"/>
          </a:p>
        </p:txBody>
      </p:sp>
      <p:sp>
        <p:nvSpPr>
          <p:cNvPr id="55" name="Text 53"/>
          <p:cNvSpPr/>
          <p:nvPr/>
        </p:nvSpPr>
        <p:spPr>
          <a:xfrm>
            <a:off x="731520" y="868680"/>
            <a:ext cx="1042416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12E6A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共同運営体制</a:t>
            </a:r>
            <a:endParaRPr lang="en-US" sz="2400" dirty="0"/>
          </a:p>
        </p:txBody>
      </p:sp>
      <p:sp>
        <p:nvSpPr>
          <p:cNvPr id="56" name="Shape 54"/>
          <p:cNvSpPr/>
          <p:nvPr/>
        </p:nvSpPr>
        <p:spPr>
          <a:xfrm>
            <a:off x="731520" y="1737360"/>
            <a:ext cx="10972800" cy="914400"/>
          </a:xfrm>
          <a:prstGeom prst="roundRect">
            <a:avLst/>
          </a:prstGeom>
          <a:solidFill>
            <a:srgbClr val="EEF4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57" name="Text 55"/>
          <p:cNvSpPr/>
          <p:nvPr/>
        </p:nvSpPr>
        <p:spPr>
          <a:xfrm>
            <a:off x="914400" y="1993392"/>
            <a:ext cx="246888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12E6A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顧客側責任者</a:t>
            </a:r>
            <a:endParaRPr lang="en-US" sz="1300" dirty="0"/>
          </a:p>
        </p:txBody>
      </p:sp>
      <p:sp>
        <p:nvSpPr>
          <p:cNvPr id="58" name="Text 56"/>
          <p:cNvSpPr/>
          <p:nvPr/>
        </p:nvSpPr>
        <p:spPr>
          <a:xfrm>
            <a:off x="3566160" y="2011680"/>
            <a:ext cx="192024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D4EA3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【氏名】</a:t>
            </a:r>
            <a:endParaRPr lang="en-US" sz="1200" dirty="0"/>
          </a:p>
        </p:txBody>
      </p:sp>
      <p:sp>
        <p:nvSpPr>
          <p:cNvPr id="59" name="Text 57"/>
          <p:cNvSpPr/>
          <p:nvPr/>
        </p:nvSpPr>
        <p:spPr>
          <a:xfrm>
            <a:off x="5669280" y="1965960"/>
            <a:ext cx="56692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F3C70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部門横断の優先順位決定</a:t>
            </a:r>
            <a:endParaRPr lang="en-US" sz="1200" dirty="0"/>
          </a:p>
        </p:txBody>
      </p:sp>
      <p:sp>
        <p:nvSpPr>
          <p:cNvPr id="60" name="Shape 58"/>
          <p:cNvSpPr/>
          <p:nvPr/>
        </p:nvSpPr>
        <p:spPr>
          <a:xfrm>
            <a:off x="731520" y="2834640"/>
            <a:ext cx="10972800" cy="914400"/>
          </a:xfrm>
          <a:prstGeom prst="roundRect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61" name="Text 59"/>
          <p:cNvSpPr/>
          <p:nvPr/>
        </p:nvSpPr>
        <p:spPr>
          <a:xfrm>
            <a:off x="914400" y="3090672"/>
            <a:ext cx="246888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12E6A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顧客側運用担当</a:t>
            </a:r>
            <a:endParaRPr lang="en-US" sz="1300" dirty="0"/>
          </a:p>
        </p:txBody>
      </p:sp>
      <p:sp>
        <p:nvSpPr>
          <p:cNvPr id="62" name="Text 60"/>
          <p:cNvSpPr/>
          <p:nvPr/>
        </p:nvSpPr>
        <p:spPr>
          <a:xfrm>
            <a:off x="3566160" y="3108960"/>
            <a:ext cx="192024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D4EA3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【氏名】</a:t>
            </a:r>
            <a:endParaRPr lang="en-US" sz="1200" dirty="0"/>
          </a:p>
        </p:txBody>
      </p:sp>
      <p:sp>
        <p:nvSpPr>
          <p:cNvPr id="63" name="Text 61"/>
          <p:cNvSpPr/>
          <p:nvPr/>
        </p:nvSpPr>
        <p:spPr>
          <a:xfrm>
            <a:off x="5669280" y="3063240"/>
            <a:ext cx="56692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F3C70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日次運用と課題共有</a:t>
            </a:r>
            <a:endParaRPr lang="en-US" sz="1200" dirty="0"/>
          </a:p>
        </p:txBody>
      </p:sp>
      <p:sp>
        <p:nvSpPr>
          <p:cNvPr id="64" name="Shape 62"/>
          <p:cNvSpPr/>
          <p:nvPr/>
        </p:nvSpPr>
        <p:spPr>
          <a:xfrm>
            <a:off x="731520" y="3931920"/>
            <a:ext cx="10972800" cy="914400"/>
          </a:xfrm>
          <a:prstGeom prst="roundRect">
            <a:avLst/>
          </a:prstGeom>
          <a:solidFill>
            <a:srgbClr val="EEF4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65" name="Text 63"/>
          <p:cNvSpPr/>
          <p:nvPr/>
        </p:nvSpPr>
        <p:spPr>
          <a:xfrm>
            <a:off x="914400" y="4187952"/>
            <a:ext cx="246888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12E6A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顧客伴走担当</a:t>
            </a:r>
            <a:endParaRPr lang="en-US" sz="1300" dirty="0"/>
          </a:p>
        </p:txBody>
      </p:sp>
      <p:sp>
        <p:nvSpPr>
          <p:cNvPr id="66" name="Text 64"/>
          <p:cNvSpPr/>
          <p:nvPr/>
        </p:nvSpPr>
        <p:spPr>
          <a:xfrm>
            <a:off x="3566160" y="4206240"/>
            <a:ext cx="192024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D4EA3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【氏名】</a:t>
            </a:r>
            <a:endParaRPr lang="en-US" sz="1200" dirty="0"/>
          </a:p>
        </p:txBody>
      </p:sp>
      <p:sp>
        <p:nvSpPr>
          <p:cNvPr id="67" name="Text 65"/>
          <p:cNvSpPr/>
          <p:nvPr/>
        </p:nvSpPr>
        <p:spPr>
          <a:xfrm>
            <a:off x="5669280" y="4160520"/>
            <a:ext cx="56692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F3C70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改善計画設計と伴走</a:t>
            </a:r>
            <a:endParaRPr lang="en-US" sz="1200" dirty="0"/>
          </a:p>
        </p:txBody>
      </p:sp>
      <p:sp>
        <p:nvSpPr>
          <p:cNvPr id="68" name="Shape 66"/>
          <p:cNvSpPr/>
          <p:nvPr/>
        </p:nvSpPr>
        <p:spPr>
          <a:xfrm>
            <a:off x="731520" y="5029200"/>
            <a:ext cx="10972800" cy="914400"/>
          </a:xfrm>
          <a:prstGeom prst="roundRect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69" name="Text 67"/>
          <p:cNvSpPr/>
          <p:nvPr/>
        </p:nvSpPr>
        <p:spPr>
          <a:xfrm>
            <a:off x="914400" y="5285232"/>
            <a:ext cx="246888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12E6A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機能活用担当</a:t>
            </a:r>
            <a:endParaRPr lang="en-US" sz="1300" dirty="0"/>
          </a:p>
        </p:txBody>
      </p:sp>
      <p:sp>
        <p:nvSpPr>
          <p:cNvPr id="70" name="Text 68"/>
          <p:cNvSpPr/>
          <p:nvPr/>
        </p:nvSpPr>
        <p:spPr>
          <a:xfrm>
            <a:off x="3566160" y="5303520"/>
            <a:ext cx="192024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D4EA3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【氏名】</a:t>
            </a:r>
            <a:endParaRPr lang="en-US" sz="1200" dirty="0"/>
          </a:p>
        </p:txBody>
      </p:sp>
      <p:sp>
        <p:nvSpPr>
          <p:cNvPr id="71" name="Text 69"/>
          <p:cNvSpPr/>
          <p:nvPr/>
        </p:nvSpPr>
        <p:spPr>
          <a:xfrm>
            <a:off x="5669280" y="5257800"/>
            <a:ext cx="56692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F3C70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機能活用の高度化支援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8412480" y="91440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8869680" y="91440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9326880" y="91440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9784080" y="91440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10241280" y="91440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10698480" y="91440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11155680" y="91440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8412480" y="132588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8869680" y="132588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9326880" y="132588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9784080" y="132588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10241280" y="132588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10698480" y="132588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11155680" y="132588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8412480" y="173736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8869680" y="173736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9326880" y="173736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9784080" y="173736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10241280" y="173736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10698480" y="173736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22" name="Shape 20"/>
          <p:cNvSpPr/>
          <p:nvPr/>
        </p:nvSpPr>
        <p:spPr>
          <a:xfrm>
            <a:off x="11155680" y="173736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8412480" y="214884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24" name="Shape 22"/>
          <p:cNvSpPr/>
          <p:nvPr/>
        </p:nvSpPr>
        <p:spPr>
          <a:xfrm>
            <a:off x="8869680" y="214884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25" name="Shape 23"/>
          <p:cNvSpPr/>
          <p:nvPr/>
        </p:nvSpPr>
        <p:spPr>
          <a:xfrm>
            <a:off x="9326880" y="214884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26" name="Shape 24"/>
          <p:cNvSpPr/>
          <p:nvPr/>
        </p:nvSpPr>
        <p:spPr>
          <a:xfrm>
            <a:off x="9784080" y="214884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27" name="Shape 25"/>
          <p:cNvSpPr/>
          <p:nvPr/>
        </p:nvSpPr>
        <p:spPr>
          <a:xfrm>
            <a:off x="10241280" y="214884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28" name="Shape 26"/>
          <p:cNvSpPr/>
          <p:nvPr/>
        </p:nvSpPr>
        <p:spPr>
          <a:xfrm>
            <a:off x="10698480" y="214884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29" name="Shape 27"/>
          <p:cNvSpPr/>
          <p:nvPr/>
        </p:nvSpPr>
        <p:spPr>
          <a:xfrm>
            <a:off x="11155680" y="214884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30" name="Shape 28"/>
          <p:cNvSpPr/>
          <p:nvPr/>
        </p:nvSpPr>
        <p:spPr>
          <a:xfrm>
            <a:off x="8412480" y="256032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31" name="Shape 29"/>
          <p:cNvSpPr/>
          <p:nvPr/>
        </p:nvSpPr>
        <p:spPr>
          <a:xfrm>
            <a:off x="8869680" y="256032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32" name="Shape 30"/>
          <p:cNvSpPr/>
          <p:nvPr/>
        </p:nvSpPr>
        <p:spPr>
          <a:xfrm>
            <a:off x="9326880" y="256032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33" name="Shape 31"/>
          <p:cNvSpPr/>
          <p:nvPr/>
        </p:nvSpPr>
        <p:spPr>
          <a:xfrm>
            <a:off x="9784080" y="256032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34" name="Shape 32"/>
          <p:cNvSpPr/>
          <p:nvPr/>
        </p:nvSpPr>
        <p:spPr>
          <a:xfrm>
            <a:off x="10241280" y="256032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35" name="Shape 33"/>
          <p:cNvSpPr/>
          <p:nvPr/>
        </p:nvSpPr>
        <p:spPr>
          <a:xfrm>
            <a:off x="10698480" y="256032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36" name="Shape 34"/>
          <p:cNvSpPr/>
          <p:nvPr/>
        </p:nvSpPr>
        <p:spPr>
          <a:xfrm>
            <a:off x="11155680" y="256032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37" name="Shape 35"/>
          <p:cNvSpPr/>
          <p:nvPr/>
        </p:nvSpPr>
        <p:spPr>
          <a:xfrm>
            <a:off x="8412480" y="297180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38" name="Shape 36"/>
          <p:cNvSpPr/>
          <p:nvPr/>
        </p:nvSpPr>
        <p:spPr>
          <a:xfrm>
            <a:off x="8869680" y="297180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39" name="Shape 37"/>
          <p:cNvSpPr/>
          <p:nvPr/>
        </p:nvSpPr>
        <p:spPr>
          <a:xfrm>
            <a:off x="9326880" y="297180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40" name="Shape 38"/>
          <p:cNvSpPr/>
          <p:nvPr/>
        </p:nvSpPr>
        <p:spPr>
          <a:xfrm>
            <a:off x="9784080" y="297180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41" name="Shape 39"/>
          <p:cNvSpPr/>
          <p:nvPr/>
        </p:nvSpPr>
        <p:spPr>
          <a:xfrm>
            <a:off x="10241280" y="297180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42" name="Shape 40"/>
          <p:cNvSpPr/>
          <p:nvPr/>
        </p:nvSpPr>
        <p:spPr>
          <a:xfrm>
            <a:off x="10698480" y="297180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43" name="Shape 41"/>
          <p:cNvSpPr/>
          <p:nvPr/>
        </p:nvSpPr>
        <p:spPr>
          <a:xfrm>
            <a:off x="11155680" y="297180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44" name="Shape 42"/>
          <p:cNvSpPr/>
          <p:nvPr/>
        </p:nvSpPr>
        <p:spPr>
          <a:xfrm>
            <a:off x="8412480" y="338328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45" name="Shape 43"/>
          <p:cNvSpPr/>
          <p:nvPr/>
        </p:nvSpPr>
        <p:spPr>
          <a:xfrm>
            <a:off x="8869680" y="338328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46" name="Shape 44"/>
          <p:cNvSpPr/>
          <p:nvPr/>
        </p:nvSpPr>
        <p:spPr>
          <a:xfrm>
            <a:off x="9326880" y="338328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47" name="Shape 45"/>
          <p:cNvSpPr/>
          <p:nvPr/>
        </p:nvSpPr>
        <p:spPr>
          <a:xfrm>
            <a:off x="9784080" y="338328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48" name="Shape 46"/>
          <p:cNvSpPr/>
          <p:nvPr/>
        </p:nvSpPr>
        <p:spPr>
          <a:xfrm>
            <a:off x="10241280" y="338328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49" name="Shape 47"/>
          <p:cNvSpPr/>
          <p:nvPr/>
        </p:nvSpPr>
        <p:spPr>
          <a:xfrm>
            <a:off x="10698480" y="338328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50" name="Shape 48"/>
          <p:cNvSpPr/>
          <p:nvPr/>
        </p:nvSpPr>
        <p:spPr>
          <a:xfrm>
            <a:off x="11155680" y="338328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51" name="Shape 49"/>
          <p:cNvSpPr/>
          <p:nvPr/>
        </p:nvSpPr>
        <p:spPr>
          <a:xfrm>
            <a:off x="0" y="0"/>
            <a:ext cx="12191695" cy="566928"/>
          </a:xfrm>
          <a:prstGeom prst="rect">
            <a:avLst/>
          </a:prstGeom>
          <a:solidFill>
            <a:srgbClr val="112E6A"/>
          </a:solidFill>
          <a:ln w="12700">
            <a:solidFill>
              <a:srgbClr val="112E6A"/>
            </a:solidFill>
            <a:prstDash val="solid"/>
          </a:ln>
        </p:spPr>
      </p:sp>
      <p:sp>
        <p:nvSpPr>
          <p:cNvPr id="52" name="Shape 50"/>
          <p:cNvSpPr/>
          <p:nvPr/>
        </p:nvSpPr>
        <p:spPr>
          <a:xfrm>
            <a:off x="201168" y="91440"/>
            <a:ext cx="2194560" cy="384048"/>
          </a:xfrm>
          <a:prstGeom prst="roundRect">
            <a:avLst/>
          </a:prstGeom>
          <a:solidFill>
            <a:srgbClr val="37A9FF"/>
          </a:solidFill>
          <a:ln w="12700">
            <a:solidFill>
              <a:srgbClr val="37A9FF"/>
            </a:solidFill>
            <a:prstDash val="solid"/>
          </a:ln>
        </p:spPr>
      </p:sp>
      <p:sp>
        <p:nvSpPr>
          <p:cNvPr id="53" name="Text 51"/>
          <p:cNvSpPr/>
          <p:nvPr/>
        </p:nvSpPr>
        <p:spPr>
          <a:xfrm>
            <a:off x="411480" y="164592"/>
            <a:ext cx="804672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更新リスクと打ち手</a:t>
            </a:r>
            <a:endParaRPr lang="en-US" sz="1200" dirty="0"/>
          </a:p>
        </p:txBody>
      </p:sp>
      <p:sp>
        <p:nvSpPr>
          <p:cNvPr id="54" name="Text 52"/>
          <p:cNvSpPr/>
          <p:nvPr/>
        </p:nvSpPr>
        <p:spPr>
          <a:xfrm>
            <a:off x="11109960" y="164592"/>
            <a:ext cx="68580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12</a:t>
            </a:r>
            <a:endParaRPr lang="en-US" sz="1100" dirty="0"/>
          </a:p>
        </p:txBody>
      </p:sp>
      <p:sp>
        <p:nvSpPr>
          <p:cNvPr id="55" name="Text 53"/>
          <p:cNvSpPr/>
          <p:nvPr/>
        </p:nvSpPr>
        <p:spPr>
          <a:xfrm>
            <a:off x="731520" y="868680"/>
            <a:ext cx="1042416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12E6A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更新リスクと打ち手</a:t>
            </a:r>
            <a:endParaRPr lang="en-US" sz="2400" dirty="0"/>
          </a:p>
        </p:txBody>
      </p:sp>
      <p:sp>
        <p:nvSpPr>
          <p:cNvPr id="56" name="Shape 54"/>
          <p:cNvSpPr/>
          <p:nvPr/>
        </p:nvSpPr>
        <p:spPr>
          <a:xfrm>
            <a:off x="731520" y="1737360"/>
            <a:ext cx="10972800" cy="1234440"/>
          </a:xfrm>
          <a:prstGeom prst="roundRect">
            <a:avLst/>
          </a:prstGeom>
          <a:solidFill>
            <a:srgbClr val="EEF4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57" name="Text 55"/>
          <p:cNvSpPr/>
          <p:nvPr/>
        </p:nvSpPr>
        <p:spPr>
          <a:xfrm>
            <a:off x="914400" y="1920240"/>
            <a:ext cx="109728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1D4EA3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リスク 1</a:t>
            </a:r>
            <a:endParaRPr lang="en-US" sz="1000" dirty="0"/>
          </a:p>
        </p:txBody>
      </p:sp>
      <p:sp>
        <p:nvSpPr>
          <p:cNvPr id="58" name="Text 56"/>
          <p:cNvSpPr/>
          <p:nvPr/>
        </p:nvSpPr>
        <p:spPr>
          <a:xfrm>
            <a:off x="914400" y="2157984"/>
            <a:ext cx="338328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12E6A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活用停滞の長期化</a:t>
            </a:r>
            <a:endParaRPr lang="en-US" sz="1200" dirty="0"/>
          </a:p>
        </p:txBody>
      </p:sp>
      <p:sp>
        <p:nvSpPr>
          <p:cNvPr id="59" name="Text 57"/>
          <p:cNvSpPr/>
          <p:nvPr/>
        </p:nvSpPr>
        <p:spPr>
          <a:xfrm>
            <a:off x="4480560" y="2157984"/>
            <a:ext cx="2560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F3C70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影響: 更新確度低下</a:t>
            </a:r>
            <a:endParaRPr lang="en-US" sz="1100" dirty="0"/>
          </a:p>
        </p:txBody>
      </p:sp>
      <p:sp>
        <p:nvSpPr>
          <p:cNvPr id="60" name="Text 58"/>
          <p:cNvSpPr/>
          <p:nvPr/>
        </p:nvSpPr>
        <p:spPr>
          <a:xfrm>
            <a:off x="7132320" y="2157984"/>
            <a:ext cx="4389120" cy="53035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1F3C70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対策: 30日改善プランを共同策定</a:t>
            </a:r>
            <a:endParaRPr lang="en-US" sz="1100" dirty="0"/>
          </a:p>
        </p:txBody>
      </p:sp>
      <p:sp>
        <p:nvSpPr>
          <p:cNvPr id="61" name="Shape 59"/>
          <p:cNvSpPr/>
          <p:nvPr/>
        </p:nvSpPr>
        <p:spPr>
          <a:xfrm>
            <a:off x="731520" y="3218688"/>
            <a:ext cx="10972800" cy="1234440"/>
          </a:xfrm>
          <a:prstGeom prst="roundRect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62" name="Text 60"/>
          <p:cNvSpPr/>
          <p:nvPr/>
        </p:nvSpPr>
        <p:spPr>
          <a:xfrm>
            <a:off x="914400" y="3401568"/>
            <a:ext cx="109728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1D4EA3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リスク 2</a:t>
            </a:r>
            <a:endParaRPr lang="en-US" sz="1000" dirty="0"/>
          </a:p>
        </p:txBody>
      </p:sp>
      <p:sp>
        <p:nvSpPr>
          <p:cNvPr id="63" name="Text 61"/>
          <p:cNvSpPr/>
          <p:nvPr/>
        </p:nvSpPr>
        <p:spPr>
          <a:xfrm>
            <a:off x="914400" y="3639312"/>
            <a:ext cx="338328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12E6A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責任者交代</a:t>
            </a:r>
            <a:endParaRPr lang="en-US" sz="1200" dirty="0"/>
          </a:p>
        </p:txBody>
      </p:sp>
      <p:sp>
        <p:nvSpPr>
          <p:cNvPr id="64" name="Text 62"/>
          <p:cNvSpPr/>
          <p:nvPr/>
        </p:nvSpPr>
        <p:spPr>
          <a:xfrm>
            <a:off x="4480560" y="3639312"/>
            <a:ext cx="2560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F3C70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影響: 意思決定遅延</a:t>
            </a:r>
            <a:endParaRPr lang="en-US" sz="1100" dirty="0"/>
          </a:p>
        </p:txBody>
      </p:sp>
      <p:sp>
        <p:nvSpPr>
          <p:cNvPr id="65" name="Text 63"/>
          <p:cNvSpPr/>
          <p:nvPr/>
        </p:nvSpPr>
        <p:spPr>
          <a:xfrm>
            <a:off x="7132320" y="3639312"/>
            <a:ext cx="4389120" cy="53035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1F3C70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対策: 引継ぎパックを標準化</a:t>
            </a:r>
            <a:endParaRPr lang="en-US" sz="1100" dirty="0"/>
          </a:p>
        </p:txBody>
      </p:sp>
      <p:sp>
        <p:nvSpPr>
          <p:cNvPr id="66" name="Shape 64"/>
          <p:cNvSpPr/>
          <p:nvPr/>
        </p:nvSpPr>
        <p:spPr>
          <a:xfrm>
            <a:off x="731520" y="4700016"/>
            <a:ext cx="10972800" cy="1234440"/>
          </a:xfrm>
          <a:prstGeom prst="roundRect">
            <a:avLst/>
          </a:prstGeom>
          <a:solidFill>
            <a:srgbClr val="EEF4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67" name="Text 65"/>
          <p:cNvSpPr/>
          <p:nvPr/>
        </p:nvSpPr>
        <p:spPr>
          <a:xfrm>
            <a:off x="914400" y="4882896"/>
            <a:ext cx="109728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1D4EA3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リスク 3</a:t>
            </a:r>
            <a:endParaRPr lang="en-US" sz="1000" dirty="0"/>
          </a:p>
        </p:txBody>
      </p:sp>
      <p:sp>
        <p:nvSpPr>
          <p:cNvPr id="68" name="Text 66"/>
          <p:cNvSpPr/>
          <p:nvPr/>
        </p:nvSpPr>
        <p:spPr>
          <a:xfrm>
            <a:off x="914400" y="5120640"/>
            <a:ext cx="338328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12E6A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成果訴求不足</a:t>
            </a:r>
            <a:endParaRPr lang="en-US" sz="1200" dirty="0"/>
          </a:p>
        </p:txBody>
      </p:sp>
      <p:sp>
        <p:nvSpPr>
          <p:cNvPr id="69" name="Text 67"/>
          <p:cNvSpPr/>
          <p:nvPr/>
        </p:nvSpPr>
        <p:spPr>
          <a:xfrm>
            <a:off x="4480560" y="5120640"/>
            <a:ext cx="2560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F3C70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影響: 予算縮小</a:t>
            </a:r>
            <a:endParaRPr lang="en-US" sz="1100" dirty="0"/>
          </a:p>
        </p:txBody>
      </p:sp>
      <p:sp>
        <p:nvSpPr>
          <p:cNvPr id="70" name="Text 68"/>
          <p:cNvSpPr/>
          <p:nvPr/>
        </p:nvSpPr>
        <p:spPr>
          <a:xfrm>
            <a:off x="7132320" y="5120640"/>
            <a:ext cx="4389120" cy="53035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1F3C70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対策: 投資効果報告を経営課題に接続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8412480" y="91440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8869680" y="91440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9326880" y="91440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9784080" y="91440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10241280" y="91440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10698480" y="91440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11155680" y="91440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8412480" y="132588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8869680" y="132588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9326880" y="132588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9784080" y="132588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10241280" y="132588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10698480" y="132588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11155680" y="132588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8412480" y="173736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8869680" y="173736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9326880" y="173736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9784080" y="173736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10241280" y="173736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10698480" y="173736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22" name="Shape 20"/>
          <p:cNvSpPr/>
          <p:nvPr/>
        </p:nvSpPr>
        <p:spPr>
          <a:xfrm>
            <a:off x="11155680" y="173736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8412480" y="214884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24" name="Shape 22"/>
          <p:cNvSpPr/>
          <p:nvPr/>
        </p:nvSpPr>
        <p:spPr>
          <a:xfrm>
            <a:off x="8869680" y="214884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25" name="Shape 23"/>
          <p:cNvSpPr/>
          <p:nvPr/>
        </p:nvSpPr>
        <p:spPr>
          <a:xfrm>
            <a:off x="9326880" y="214884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26" name="Shape 24"/>
          <p:cNvSpPr/>
          <p:nvPr/>
        </p:nvSpPr>
        <p:spPr>
          <a:xfrm>
            <a:off x="9784080" y="214884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27" name="Shape 25"/>
          <p:cNvSpPr/>
          <p:nvPr/>
        </p:nvSpPr>
        <p:spPr>
          <a:xfrm>
            <a:off x="10241280" y="214884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28" name="Shape 26"/>
          <p:cNvSpPr/>
          <p:nvPr/>
        </p:nvSpPr>
        <p:spPr>
          <a:xfrm>
            <a:off x="10698480" y="214884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29" name="Shape 27"/>
          <p:cNvSpPr/>
          <p:nvPr/>
        </p:nvSpPr>
        <p:spPr>
          <a:xfrm>
            <a:off x="11155680" y="214884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30" name="Shape 28"/>
          <p:cNvSpPr/>
          <p:nvPr/>
        </p:nvSpPr>
        <p:spPr>
          <a:xfrm>
            <a:off x="8412480" y="256032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31" name="Shape 29"/>
          <p:cNvSpPr/>
          <p:nvPr/>
        </p:nvSpPr>
        <p:spPr>
          <a:xfrm>
            <a:off x="8869680" y="256032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32" name="Shape 30"/>
          <p:cNvSpPr/>
          <p:nvPr/>
        </p:nvSpPr>
        <p:spPr>
          <a:xfrm>
            <a:off x="9326880" y="256032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33" name="Shape 31"/>
          <p:cNvSpPr/>
          <p:nvPr/>
        </p:nvSpPr>
        <p:spPr>
          <a:xfrm>
            <a:off x="9784080" y="256032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34" name="Shape 32"/>
          <p:cNvSpPr/>
          <p:nvPr/>
        </p:nvSpPr>
        <p:spPr>
          <a:xfrm>
            <a:off x="10241280" y="256032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35" name="Shape 33"/>
          <p:cNvSpPr/>
          <p:nvPr/>
        </p:nvSpPr>
        <p:spPr>
          <a:xfrm>
            <a:off x="10698480" y="256032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36" name="Shape 34"/>
          <p:cNvSpPr/>
          <p:nvPr/>
        </p:nvSpPr>
        <p:spPr>
          <a:xfrm>
            <a:off x="11155680" y="256032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37" name="Shape 35"/>
          <p:cNvSpPr/>
          <p:nvPr/>
        </p:nvSpPr>
        <p:spPr>
          <a:xfrm>
            <a:off x="8412480" y="297180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38" name="Shape 36"/>
          <p:cNvSpPr/>
          <p:nvPr/>
        </p:nvSpPr>
        <p:spPr>
          <a:xfrm>
            <a:off x="8869680" y="297180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39" name="Shape 37"/>
          <p:cNvSpPr/>
          <p:nvPr/>
        </p:nvSpPr>
        <p:spPr>
          <a:xfrm>
            <a:off x="9326880" y="297180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40" name="Shape 38"/>
          <p:cNvSpPr/>
          <p:nvPr/>
        </p:nvSpPr>
        <p:spPr>
          <a:xfrm>
            <a:off x="9784080" y="297180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41" name="Shape 39"/>
          <p:cNvSpPr/>
          <p:nvPr/>
        </p:nvSpPr>
        <p:spPr>
          <a:xfrm>
            <a:off x="10241280" y="297180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42" name="Shape 40"/>
          <p:cNvSpPr/>
          <p:nvPr/>
        </p:nvSpPr>
        <p:spPr>
          <a:xfrm>
            <a:off x="10698480" y="297180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43" name="Shape 41"/>
          <p:cNvSpPr/>
          <p:nvPr/>
        </p:nvSpPr>
        <p:spPr>
          <a:xfrm>
            <a:off x="11155680" y="297180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44" name="Shape 42"/>
          <p:cNvSpPr/>
          <p:nvPr/>
        </p:nvSpPr>
        <p:spPr>
          <a:xfrm>
            <a:off x="8412480" y="338328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45" name="Shape 43"/>
          <p:cNvSpPr/>
          <p:nvPr/>
        </p:nvSpPr>
        <p:spPr>
          <a:xfrm>
            <a:off x="8869680" y="338328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46" name="Shape 44"/>
          <p:cNvSpPr/>
          <p:nvPr/>
        </p:nvSpPr>
        <p:spPr>
          <a:xfrm>
            <a:off x="9326880" y="338328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47" name="Shape 45"/>
          <p:cNvSpPr/>
          <p:nvPr/>
        </p:nvSpPr>
        <p:spPr>
          <a:xfrm>
            <a:off x="9784080" y="338328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48" name="Shape 46"/>
          <p:cNvSpPr/>
          <p:nvPr/>
        </p:nvSpPr>
        <p:spPr>
          <a:xfrm>
            <a:off x="10241280" y="338328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49" name="Shape 47"/>
          <p:cNvSpPr/>
          <p:nvPr/>
        </p:nvSpPr>
        <p:spPr>
          <a:xfrm>
            <a:off x="10698480" y="338328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50" name="Shape 48"/>
          <p:cNvSpPr/>
          <p:nvPr/>
        </p:nvSpPr>
        <p:spPr>
          <a:xfrm>
            <a:off x="11155680" y="338328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51" name="Shape 49"/>
          <p:cNvSpPr/>
          <p:nvPr/>
        </p:nvSpPr>
        <p:spPr>
          <a:xfrm>
            <a:off x="0" y="0"/>
            <a:ext cx="12191695" cy="566928"/>
          </a:xfrm>
          <a:prstGeom prst="rect">
            <a:avLst/>
          </a:prstGeom>
          <a:solidFill>
            <a:srgbClr val="112E6A"/>
          </a:solidFill>
          <a:ln w="12700">
            <a:solidFill>
              <a:srgbClr val="112E6A"/>
            </a:solidFill>
            <a:prstDash val="solid"/>
          </a:ln>
        </p:spPr>
      </p:sp>
      <p:sp>
        <p:nvSpPr>
          <p:cNvPr id="52" name="Shape 50"/>
          <p:cNvSpPr/>
          <p:nvPr/>
        </p:nvSpPr>
        <p:spPr>
          <a:xfrm>
            <a:off x="201168" y="91440"/>
            <a:ext cx="2194560" cy="384048"/>
          </a:xfrm>
          <a:prstGeom prst="roundRect">
            <a:avLst/>
          </a:prstGeom>
          <a:solidFill>
            <a:srgbClr val="37A9FF"/>
          </a:solidFill>
          <a:ln w="12700">
            <a:solidFill>
              <a:srgbClr val="37A9FF"/>
            </a:solidFill>
            <a:prstDash val="solid"/>
          </a:ln>
        </p:spPr>
      </p:sp>
      <p:sp>
        <p:nvSpPr>
          <p:cNvPr id="53" name="Text 51"/>
          <p:cNvSpPr/>
          <p:nvPr/>
        </p:nvSpPr>
        <p:spPr>
          <a:xfrm>
            <a:off x="411480" y="164592"/>
            <a:ext cx="804672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共同アクション一覧</a:t>
            </a:r>
            <a:endParaRPr lang="en-US" sz="1200" dirty="0"/>
          </a:p>
        </p:txBody>
      </p:sp>
      <p:sp>
        <p:nvSpPr>
          <p:cNvPr id="54" name="Text 52"/>
          <p:cNvSpPr/>
          <p:nvPr/>
        </p:nvSpPr>
        <p:spPr>
          <a:xfrm>
            <a:off x="11109960" y="164592"/>
            <a:ext cx="68580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13</a:t>
            </a:r>
            <a:endParaRPr lang="en-US" sz="1100" dirty="0"/>
          </a:p>
        </p:txBody>
      </p:sp>
      <p:sp>
        <p:nvSpPr>
          <p:cNvPr id="55" name="Text 53"/>
          <p:cNvSpPr/>
          <p:nvPr/>
        </p:nvSpPr>
        <p:spPr>
          <a:xfrm>
            <a:off x="731520" y="868680"/>
            <a:ext cx="1042416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12E6A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共同アクション一覧</a:t>
            </a:r>
            <a:endParaRPr lang="en-US" sz="2400" dirty="0"/>
          </a:p>
        </p:txBody>
      </p:sp>
      <p:sp>
        <p:nvSpPr>
          <p:cNvPr id="56" name="Shape 54"/>
          <p:cNvSpPr/>
          <p:nvPr/>
        </p:nvSpPr>
        <p:spPr>
          <a:xfrm>
            <a:off x="731520" y="1600200"/>
            <a:ext cx="10972800" cy="4709160"/>
          </a:xfrm>
          <a:prstGeom prst="roundRect">
            <a:avLst/>
          </a:prstGeom>
          <a:solidFill>
            <a:srgbClr val="EEF4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57" name="Shape 55"/>
          <p:cNvSpPr/>
          <p:nvPr/>
        </p:nvSpPr>
        <p:spPr>
          <a:xfrm>
            <a:off x="1097280" y="2103120"/>
            <a:ext cx="9875520" cy="621792"/>
          </a:xfrm>
          <a:prstGeom prst="roundRect">
            <a:avLst/>
          </a:prstGeom>
          <a:solidFill>
            <a:srgbClr val="D8E5FF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58" name="Text 56"/>
          <p:cNvSpPr/>
          <p:nvPr/>
        </p:nvSpPr>
        <p:spPr>
          <a:xfrm>
            <a:off x="1325880" y="2295144"/>
            <a:ext cx="402336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1D4EA3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01</a:t>
            </a:r>
            <a:endParaRPr lang="en-US" sz="1000" dirty="0"/>
          </a:p>
        </p:txBody>
      </p:sp>
      <p:sp>
        <p:nvSpPr>
          <p:cNvPr id="59" name="Text 57"/>
          <p:cNvSpPr/>
          <p:nvPr/>
        </p:nvSpPr>
        <p:spPr>
          <a:xfrm>
            <a:off x="1901952" y="2286000"/>
            <a:ext cx="877824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F3C70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次四半期の指標目標値を合意する</a:t>
            </a:r>
            <a:endParaRPr lang="en-US" sz="1300" dirty="0"/>
          </a:p>
        </p:txBody>
      </p:sp>
      <p:sp>
        <p:nvSpPr>
          <p:cNvPr id="60" name="Shape 58"/>
          <p:cNvSpPr/>
          <p:nvPr/>
        </p:nvSpPr>
        <p:spPr>
          <a:xfrm>
            <a:off x="1097280" y="3017520"/>
            <a:ext cx="9875520" cy="621792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61" name="Text 59"/>
          <p:cNvSpPr/>
          <p:nvPr/>
        </p:nvSpPr>
        <p:spPr>
          <a:xfrm>
            <a:off x="1325880" y="3209544"/>
            <a:ext cx="402336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1D4EA3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02</a:t>
            </a:r>
            <a:endParaRPr lang="en-US" sz="1000" dirty="0"/>
          </a:p>
        </p:txBody>
      </p:sp>
      <p:sp>
        <p:nvSpPr>
          <p:cNvPr id="62" name="Text 60"/>
          <p:cNvSpPr/>
          <p:nvPr/>
        </p:nvSpPr>
        <p:spPr>
          <a:xfrm>
            <a:off x="1901952" y="3200400"/>
            <a:ext cx="877824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F3C70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停滞部門の改善オーナーを確定する</a:t>
            </a:r>
            <a:endParaRPr lang="en-US" sz="1300" dirty="0"/>
          </a:p>
        </p:txBody>
      </p:sp>
      <p:sp>
        <p:nvSpPr>
          <p:cNvPr id="63" name="Shape 61"/>
          <p:cNvSpPr/>
          <p:nvPr/>
        </p:nvSpPr>
        <p:spPr>
          <a:xfrm>
            <a:off x="1097280" y="3931920"/>
            <a:ext cx="9875520" cy="621792"/>
          </a:xfrm>
          <a:prstGeom prst="roundRect">
            <a:avLst/>
          </a:prstGeom>
          <a:solidFill>
            <a:srgbClr val="D8E5FF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64" name="Text 62"/>
          <p:cNvSpPr/>
          <p:nvPr/>
        </p:nvSpPr>
        <p:spPr>
          <a:xfrm>
            <a:off x="1325880" y="4123944"/>
            <a:ext cx="402336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1D4EA3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03</a:t>
            </a:r>
            <a:endParaRPr lang="en-US" sz="1000" dirty="0"/>
          </a:p>
        </p:txBody>
      </p:sp>
      <p:sp>
        <p:nvSpPr>
          <p:cNvPr id="65" name="Text 63"/>
          <p:cNvSpPr/>
          <p:nvPr/>
        </p:nvSpPr>
        <p:spPr>
          <a:xfrm>
            <a:off x="1901952" y="4114800"/>
            <a:ext cx="877824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F3C70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拡張候補機能の検証計画を設定する</a:t>
            </a:r>
            <a:endParaRPr lang="en-US" sz="1300" dirty="0"/>
          </a:p>
        </p:txBody>
      </p:sp>
      <p:sp>
        <p:nvSpPr>
          <p:cNvPr id="66" name="Shape 64"/>
          <p:cNvSpPr/>
          <p:nvPr/>
        </p:nvSpPr>
        <p:spPr>
          <a:xfrm>
            <a:off x="1097280" y="4846320"/>
            <a:ext cx="9875520" cy="621792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67" name="Text 65"/>
          <p:cNvSpPr/>
          <p:nvPr/>
        </p:nvSpPr>
        <p:spPr>
          <a:xfrm>
            <a:off x="1325880" y="5038344"/>
            <a:ext cx="402336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1D4EA3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04</a:t>
            </a:r>
            <a:endParaRPr lang="en-US" sz="1000" dirty="0"/>
          </a:p>
        </p:txBody>
      </p:sp>
      <p:sp>
        <p:nvSpPr>
          <p:cNvPr id="68" name="Text 66"/>
          <p:cNvSpPr/>
          <p:nvPr/>
        </p:nvSpPr>
        <p:spPr>
          <a:xfrm>
            <a:off x="1901952" y="5029200"/>
            <a:ext cx="877824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F3C70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次回四半期レビュー日程を確定する</a:t>
            </a:r>
            <a:endParaRPr lang="en-US" sz="1300" dirty="0"/>
          </a:p>
        </p:txBody>
      </p:sp>
      <p:sp>
        <p:nvSpPr>
          <p:cNvPr id="69" name="Text 67"/>
          <p:cNvSpPr/>
          <p:nvPr/>
        </p:nvSpPr>
        <p:spPr>
          <a:xfrm>
            <a:off x="1097280" y="5852160"/>
            <a:ext cx="62179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1D4EA3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備考: 【担当】 / 【期限】 / 【承認者】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8412480" y="91440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8869680" y="91440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9326880" y="91440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9784080" y="91440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10241280" y="91440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10698480" y="91440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11155680" y="91440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8412480" y="132588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8869680" y="132588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9326880" y="132588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9784080" y="132588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10241280" y="132588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10698480" y="132588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11155680" y="132588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8412480" y="173736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8869680" y="173736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9326880" y="173736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9784080" y="173736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10241280" y="173736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10698480" y="173736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22" name="Shape 20"/>
          <p:cNvSpPr/>
          <p:nvPr/>
        </p:nvSpPr>
        <p:spPr>
          <a:xfrm>
            <a:off x="11155680" y="173736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8412480" y="214884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24" name="Shape 22"/>
          <p:cNvSpPr/>
          <p:nvPr/>
        </p:nvSpPr>
        <p:spPr>
          <a:xfrm>
            <a:off x="8869680" y="214884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25" name="Shape 23"/>
          <p:cNvSpPr/>
          <p:nvPr/>
        </p:nvSpPr>
        <p:spPr>
          <a:xfrm>
            <a:off x="9326880" y="214884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26" name="Shape 24"/>
          <p:cNvSpPr/>
          <p:nvPr/>
        </p:nvSpPr>
        <p:spPr>
          <a:xfrm>
            <a:off x="9784080" y="214884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27" name="Shape 25"/>
          <p:cNvSpPr/>
          <p:nvPr/>
        </p:nvSpPr>
        <p:spPr>
          <a:xfrm>
            <a:off x="10241280" y="214884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28" name="Shape 26"/>
          <p:cNvSpPr/>
          <p:nvPr/>
        </p:nvSpPr>
        <p:spPr>
          <a:xfrm>
            <a:off x="10698480" y="214884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29" name="Shape 27"/>
          <p:cNvSpPr/>
          <p:nvPr/>
        </p:nvSpPr>
        <p:spPr>
          <a:xfrm>
            <a:off x="11155680" y="214884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30" name="Shape 28"/>
          <p:cNvSpPr/>
          <p:nvPr/>
        </p:nvSpPr>
        <p:spPr>
          <a:xfrm>
            <a:off x="8412480" y="256032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31" name="Shape 29"/>
          <p:cNvSpPr/>
          <p:nvPr/>
        </p:nvSpPr>
        <p:spPr>
          <a:xfrm>
            <a:off x="8869680" y="256032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32" name="Shape 30"/>
          <p:cNvSpPr/>
          <p:nvPr/>
        </p:nvSpPr>
        <p:spPr>
          <a:xfrm>
            <a:off x="9326880" y="256032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33" name="Shape 31"/>
          <p:cNvSpPr/>
          <p:nvPr/>
        </p:nvSpPr>
        <p:spPr>
          <a:xfrm>
            <a:off x="9784080" y="256032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34" name="Shape 32"/>
          <p:cNvSpPr/>
          <p:nvPr/>
        </p:nvSpPr>
        <p:spPr>
          <a:xfrm>
            <a:off x="10241280" y="256032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35" name="Shape 33"/>
          <p:cNvSpPr/>
          <p:nvPr/>
        </p:nvSpPr>
        <p:spPr>
          <a:xfrm>
            <a:off x="10698480" y="256032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36" name="Shape 34"/>
          <p:cNvSpPr/>
          <p:nvPr/>
        </p:nvSpPr>
        <p:spPr>
          <a:xfrm>
            <a:off x="11155680" y="256032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37" name="Shape 35"/>
          <p:cNvSpPr/>
          <p:nvPr/>
        </p:nvSpPr>
        <p:spPr>
          <a:xfrm>
            <a:off x="8412480" y="297180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38" name="Shape 36"/>
          <p:cNvSpPr/>
          <p:nvPr/>
        </p:nvSpPr>
        <p:spPr>
          <a:xfrm>
            <a:off x="8869680" y="297180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39" name="Shape 37"/>
          <p:cNvSpPr/>
          <p:nvPr/>
        </p:nvSpPr>
        <p:spPr>
          <a:xfrm>
            <a:off x="9326880" y="297180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40" name="Shape 38"/>
          <p:cNvSpPr/>
          <p:nvPr/>
        </p:nvSpPr>
        <p:spPr>
          <a:xfrm>
            <a:off x="9784080" y="297180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41" name="Shape 39"/>
          <p:cNvSpPr/>
          <p:nvPr/>
        </p:nvSpPr>
        <p:spPr>
          <a:xfrm>
            <a:off x="10241280" y="297180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42" name="Shape 40"/>
          <p:cNvSpPr/>
          <p:nvPr/>
        </p:nvSpPr>
        <p:spPr>
          <a:xfrm>
            <a:off x="10698480" y="297180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43" name="Shape 41"/>
          <p:cNvSpPr/>
          <p:nvPr/>
        </p:nvSpPr>
        <p:spPr>
          <a:xfrm>
            <a:off x="11155680" y="297180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44" name="Shape 42"/>
          <p:cNvSpPr/>
          <p:nvPr/>
        </p:nvSpPr>
        <p:spPr>
          <a:xfrm>
            <a:off x="8412480" y="338328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45" name="Shape 43"/>
          <p:cNvSpPr/>
          <p:nvPr/>
        </p:nvSpPr>
        <p:spPr>
          <a:xfrm>
            <a:off x="8869680" y="338328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46" name="Shape 44"/>
          <p:cNvSpPr/>
          <p:nvPr/>
        </p:nvSpPr>
        <p:spPr>
          <a:xfrm>
            <a:off x="9326880" y="338328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47" name="Shape 45"/>
          <p:cNvSpPr/>
          <p:nvPr/>
        </p:nvSpPr>
        <p:spPr>
          <a:xfrm>
            <a:off x="9784080" y="338328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48" name="Shape 46"/>
          <p:cNvSpPr/>
          <p:nvPr/>
        </p:nvSpPr>
        <p:spPr>
          <a:xfrm>
            <a:off x="10241280" y="338328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49" name="Shape 47"/>
          <p:cNvSpPr/>
          <p:nvPr/>
        </p:nvSpPr>
        <p:spPr>
          <a:xfrm>
            <a:off x="10698480" y="338328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50" name="Shape 48"/>
          <p:cNvSpPr/>
          <p:nvPr/>
        </p:nvSpPr>
        <p:spPr>
          <a:xfrm>
            <a:off x="11155680" y="338328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51" name="Shape 49"/>
          <p:cNvSpPr/>
          <p:nvPr/>
        </p:nvSpPr>
        <p:spPr>
          <a:xfrm>
            <a:off x="0" y="0"/>
            <a:ext cx="12191695" cy="566928"/>
          </a:xfrm>
          <a:prstGeom prst="rect">
            <a:avLst/>
          </a:prstGeom>
          <a:solidFill>
            <a:srgbClr val="112E6A"/>
          </a:solidFill>
          <a:ln w="12700">
            <a:solidFill>
              <a:srgbClr val="112E6A"/>
            </a:solidFill>
            <a:prstDash val="solid"/>
          </a:ln>
        </p:spPr>
      </p:sp>
      <p:sp>
        <p:nvSpPr>
          <p:cNvPr id="52" name="Shape 50"/>
          <p:cNvSpPr/>
          <p:nvPr/>
        </p:nvSpPr>
        <p:spPr>
          <a:xfrm>
            <a:off x="201168" y="91440"/>
            <a:ext cx="2194560" cy="384048"/>
          </a:xfrm>
          <a:prstGeom prst="roundRect">
            <a:avLst/>
          </a:prstGeom>
          <a:solidFill>
            <a:srgbClr val="37A9FF"/>
          </a:solidFill>
          <a:ln w="12700">
            <a:solidFill>
              <a:srgbClr val="37A9FF"/>
            </a:solidFill>
            <a:prstDash val="solid"/>
          </a:ln>
        </p:spPr>
      </p:sp>
      <p:sp>
        <p:nvSpPr>
          <p:cNvPr id="53" name="Text 51"/>
          <p:cNvSpPr/>
          <p:nvPr/>
        </p:nvSpPr>
        <p:spPr>
          <a:xfrm>
            <a:off x="411480" y="164592"/>
            <a:ext cx="804672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四半期レビューアジェンダ</a:t>
            </a:r>
            <a:endParaRPr lang="en-US" sz="1200" dirty="0"/>
          </a:p>
        </p:txBody>
      </p:sp>
      <p:sp>
        <p:nvSpPr>
          <p:cNvPr id="54" name="Text 52"/>
          <p:cNvSpPr/>
          <p:nvPr/>
        </p:nvSpPr>
        <p:spPr>
          <a:xfrm>
            <a:off x="11109960" y="164592"/>
            <a:ext cx="68580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2</a:t>
            </a:r>
            <a:endParaRPr lang="en-US" sz="1100" dirty="0"/>
          </a:p>
        </p:txBody>
      </p:sp>
      <p:sp>
        <p:nvSpPr>
          <p:cNvPr id="55" name="Text 53"/>
          <p:cNvSpPr/>
          <p:nvPr/>
        </p:nvSpPr>
        <p:spPr>
          <a:xfrm>
            <a:off x="731520" y="868680"/>
            <a:ext cx="1042416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12E6A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四半期レビューアジェンダ</a:t>
            </a:r>
            <a:endParaRPr lang="en-US" sz="2400" dirty="0"/>
          </a:p>
        </p:txBody>
      </p:sp>
      <p:sp>
        <p:nvSpPr>
          <p:cNvPr id="56" name="Text 54"/>
          <p:cNvSpPr/>
          <p:nvPr/>
        </p:nvSpPr>
        <p:spPr>
          <a:xfrm>
            <a:off x="749808" y="1316736"/>
            <a:ext cx="102412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4A6392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案件に合わせて並び替え可能</a:t>
            </a:r>
            <a:endParaRPr lang="en-US" sz="1200" dirty="0"/>
          </a:p>
        </p:txBody>
      </p:sp>
      <p:sp>
        <p:nvSpPr>
          <p:cNvPr id="57" name="Shape 55"/>
          <p:cNvSpPr/>
          <p:nvPr/>
        </p:nvSpPr>
        <p:spPr>
          <a:xfrm>
            <a:off x="822960" y="1783080"/>
            <a:ext cx="512064" cy="384048"/>
          </a:xfrm>
          <a:prstGeom prst="roundRect">
            <a:avLst/>
          </a:prstGeom>
          <a:solidFill>
            <a:srgbClr val="1D4EA3"/>
          </a:solidFill>
          <a:ln w="12700">
            <a:solidFill>
              <a:srgbClr val="1D4EA3"/>
            </a:solidFill>
            <a:prstDash val="solid"/>
          </a:ln>
        </p:spPr>
      </p:sp>
      <p:sp>
        <p:nvSpPr>
          <p:cNvPr id="58" name="Text 56"/>
          <p:cNvSpPr/>
          <p:nvPr/>
        </p:nvSpPr>
        <p:spPr>
          <a:xfrm>
            <a:off x="987552" y="1874520"/>
            <a:ext cx="1828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1</a:t>
            </a:r>
            <a:endParaRPr lang="en-US" sz="1100" dirty="0"/>
          </a:p>
        </p:txBody>
      </p:sp>
      <p:sp>
        <p:nvSpPr>
          <p:cNvPr id="59" name="Shape 57"/>
          <p:cNvSpPr/>
          <p:nvPr/>
        </p:nvSpPr>
        <p:spPr>
          <a:xfrm>
            <a:off x="1508760" y="1783080"/>
            <a:ext cx="5303520" cy="384048"/>
          </a:xfrm>
          <a:prstGeom prst="roundRect">
            <a:avLst/>
          </a:prstGeom>
          <a:solidFill>
            <a:srgbClr val="EEF4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60" name="Text 58"/>
          <p:cNvSpPr/>
          <p:nvPr/>
        </p:nvSpPr>
        <p:spPr>
          <a:xfrm>
            <a:off x="1783080" y="1874520"/>
            <a:ext cx="47548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F3C70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四半期ハイライト</a:t>
            </a:r>
            <a:endParaRPr lang="en-US" sz="1300" dirty="0"/>
          </a:p>
        </p:txBody>
      </p:sp>
      <p:sp>
        <p:nvSpPr>
          <p:cNvPr id="61" name="Shape 59"/>
          <p:cNvSpPr/>
          <p:nvPr/>
        </p:nvSpPr>
        <p:spPr>
          <a:xfrm>
            <a:off x="822960" y="2441448"/>
            <a:ext cx="512064" cy="384048"/>
          </a:xfrm>
          <a:prstGeom prst="roundRect">
            <a:avLst/>
          </a:prstGeom>
          <a:solidFill>
            <a:srgbClr val="1D4EA3"/>
          </a:solidFill>
          <a:ln w="12700">
            <a:solidFill>
              <a:srgbClr val="1D4EA3"/>
            </a:solidFill>
            <a:prstDash val="solid"/>
          </a:ln>
        </p:spPr>
      </p:sp>
      <p:sp>
        <p:nvSpPr>
          <p:cNvPr id="62" name="Text 60"/>
          <p:cNvSpPr/>
          <p:nvPr/>
        </p:nvSpPr>
        <p:spPr>
          <a:xfrm>
            <a:off x="987552" y="2532888"/>
            <a:ext cx="1828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2</a:t>
            </a:r>
            <a:endParaRPr lang="en-US" sz="1100" dirty="0"/>
          </a:p>
        </p:txBody>
      </p:sp>
      <p:sp>
        <p:nvSpPr>
          <p:cNvPr id="63" name="Shape 61"/>
          <p:cNvSpPr/>
          <p:nvPr/>
        </p:nvSpPr>
        <p:spPr>
          <a:xfrm>
            <a:off x="1508760" y="2441448"/>
            <a:ext cx="5303520" cy="384048"/>
          </a:xfrm>
          <a:prstGeom prst="roundRect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64" name="Text 62"/>
          <p:cNvSpPr/>
          <p:nvPr/>
        </p:nvSpPr>
        <p:spPr>
          <a:xfrm>
            <a:off x="1783080" y="2532888"/>
            <a:ext cx="47548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F3C70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指標と投資効果</a:t>
            </a:r>
            <a:endParaRPr lang="en-US" sz="1300" dirty="0"/>
          </a:p>
        </p:txBody>
      </p:sp>
      <p:sp>
        <p:nvSpPr>
          <p:cNvPr id="65" name="Shape 63"/>
          <p:cNvSpPr/>
          <p:nvPr/>
        </p:nvSpPr>
        <p:spPr>
          <a:xfrm>
            <a:off x="822960" y="3099816"/>
            <a:ext cx="512064" cy="384048"/>
          </a:xfrm>
          <a:prstGeom prst="roundRect">
            <a:avLst/>
          </a:prstGeom>
          <a:solidFill>
            <a:srgbClr val="1D4EA3"/>
          </a:solidFill>
          <a:ln w="12700">
            <a:solidFill>
              <a:srgbClr val="1D4EA3"/>
            </a:solidFill>
            <a:prstDash val="solid"/>
          </a:ln>
        </p:spPr>
      </p:sp>
      <p:sp>
        <p:nvSpPr>
          <p:cNvPr id="66" name="Text 64"/>
          <p:cNvSpPr/>
          <p:nvPr/>
        </p:nvSpPr>
        <p:spPr>
          <a:xfrm>
            <a:off x="987552" y="3191256"/>
            <a:ext cx="1828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3</a:t>
            </a:r>
            <a:endParaRPr lang="en-US" sz="1100" dirty="0"/>
          </a:p>
        </p:txBody>
      </p:sp>
      <p:sp>
        <p:nvSpPr>
          <p:cNvPr id="67" name="Shape 65"/>
          <p:cNvSpPr/>
          <p:nvPr/>
        </p:nvSpPr>
        <p:spPr>
          <a:xfrm>
            <a:off x="1508760" y="3099816"/>
            <a:ext cx="5303520" cy="384048"/>
          </a:xfrm>
          <a:prstGeom prst="roundRect">
            <a:avLst/>
          </a:prstGeom>
          <a:solidFill>
            <a:srgbClr val="EEF4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68" name="Text 66"/>
          <p:cNvSpPr/>
          <p:nvPr/>
        </p:nvSpPr>
        <p:spPr>
          <a:xfrm>
            <a:off x="1783080" y="3191256"/>
            <a:ext cx="47548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F3C70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約束事項の進捗</a:t>
            </a:r>
            <a:endParaRPr lang="en-US" sz="1300" dirty="0"/>
          </a:p>
        </p:txBody>
      </p:sp>
      <p:sp>
        <p:nvSpPr>
          <p:cNvPr id="69" name="Shape 67"/>
          <p:cNvSpPr/>
          <p:nvPr/>
        </p:nvSpPr>
        <p:spPr>
          <a:xfrm>
            <a:off x="822960" y="3758184"/>
            <a:ext cx="512064" cy="384048"/>
          </a:xfrm>
          <a:prstGeom prst="roundRect">
            <a:avLst/>
          </a:prstGeom>
          <a:solidFill>
            <a:srgbClr val="1D4EA3"/>
          </a:solidFill>
          <a:ln w="12700">
            <a:solidFill>
              <a:srgbClr val="1D4EA3"/>
            </a:solidFill>
            <a:prstDash val="solid"/>
          </a:ln>
        </p:spPr>
      </p:sp>
      <p:sp>
        <p:nvSpPr>
          <p:cNvPr id="70" name="Text 68"/>
          <p:cNvSpPr/>
          <p:nvPr/>
        </p:nvSpPr>
        <p:spPr>
          <a:xfrm>
            <a:off x="987552" y="3849624"/>
            <a:ext cx="1828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4</a:t>
            </a:r>
            <a:endParaRPr lang="en-US" sz="1100" dirty="0"/>
          </a:p>
        </p:txBody>
      </p:sp>
      <p:sp>
        <p:nvSpPr>
          <p:cNvPr id="71" name="Shape 69"/>
          <p:cNvSpPr/>
          <p:nvPr/>
        </p:nvSpPr>
        <p:spPr>
          <a:xfrm>
            <a:off x="1508760" y="3758184"/>
            <a:ext cx="5303520" cy="384048"/>
          </a:xfrm>
          <a:prstGeom prst="roundRect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72" name="Text 70"/>
          <p:cNvSpPr/>
          <p:nvPr/>
        </p:nvSpPr>
        <p:spPr>
          <a:xfrm>
            <a:off x="1783080" y="3849624"/>
            <a:ext cx="47548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F3C70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アカウント健全性</a:t>
            </a:r>
            <a:endParaRPr lang="en-US" sz="1300" dirty="0"/>
          </a:p>
        </p:txBody>
      </p:sp>
      <p:sp>
        <p:nvSpPr>
          <p:cNvPr id="73" name="Shape 71"/>
          <p:cNvSpPr/>
          <p:nvPr/>
        </p:nvSpPr>
        <p:spPr>
          <a:xfrm>
            <a:off x="822960" y="4416552"/>
            <a:ext cx="512064" cy="384048"/>
          </a:xfrm>
          <a:prstGeom prst="roundRect">
            <a:avLst/>
          </a:prstGeom>
          <a:solidFill>
            <a:srgbClr val="1D4EA3"/>
          </a:solidFill>
          <a:ln w="12700">
            <a:solidFill>
              <a:srgbClr val="1D4EA3"/>
            </a:solidFill>
            <a:prstDash val="solid"/>
          </a:ln>
        </p:spPr>
      </p:sp>
      <p:sp>
        <p:nvSpPr>
          <p:cNvPr id="74" name="Text 72"/>
          <p:cNvSpPr/>
          <p:nvPr/>
        </p:nvSpPr>
        <p:spPr>
          <a:xfrm>
            <a:off x="987552" y="4507992"/>
            <a:ext cx="1828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5</a:t>
            </a:r>
            <a:endParaRPr lang="en-US" sz="1100" dirty="0"/>
          </a:p>
        </p:txBody>
      </p:sp>
      <p:sp>
        <p:nvSpPr>
          <p:cNvPr id="75" name="Shape 73"/>
          <p:cNvSpPr/>
          <p:nvPr/>
        </p:nvSpPr>
        <p:spPr>
          <a:xfrm>
            <a:off x="1508760" y="4416552"/>
            <a:ext cx="5303520" cy="384048"/>
          </a:xfrm>
          <a:prstGeom prst="roundRect">
            <a:avLst/>
          </a:prstGeom>
          <a:solidFill>
            <a:srgbClr val="EEF4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76" name="Text 74"/>
          <p:cNvSpPr/>
          <p:nvPr/>
        </p:nvSpPr>
        <p:spPr>
          <a:xfrm>
            <a:off x="1783080" y="4507992"/>
            <a:ext cx="47548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F3C70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次四半期計画</a:t>
            </a:r>
            <a:endParaRPr lang="en-US" sz="1300" dirty="0"/>
          </a:p>
        </p:txBody>
      </p:sp>
      <p:sp>
        <p:nvSpPr>
          <p:cNvPr id="77" name="Shape 75"/>
          <p:cNvSpPr/>
          <p:nvPr/>
        </p:nvSpPr>
        <p:spPr>
          <a:xfrm>
            <a:off x="822960" y="5074920"/>
            <a:ext cx="512064" cy="384048"/>
          </a:xfrm>
          <a:prstGeom prst="roundRect">
            <a:avLst/>
          </a:prstGeom>
          <a:solidFill>
            <a:srgbClr val="1D4EA3"/>
          </a:solidFill>
          <a:ln w="12700">
            <a:solidFill>
              <a:srgbClr val="1D4EA3"/>
            </a:solidFill>
            <a:prstDash val="solid"/>
          </a:ln>
        </p:spPr>
      </p:sp>
      <p:sp>
        <p:nvSpPr>
          <p:cNvPr id="78" name="Text 76"/>
          <p:cNvSpPr/>
          <p:nvPr/>
        </p:nvSpPr>
        <p:spPr>
          <a:xfrm>
            <a:off x="987552" y="5166360"/>
            <a:ext cx="1828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6</a:t>
            </a:r>
            <a:endParaRPr lang="en-US" sz="1100" dirty="0"/>
          </a:p>
        </p:txBody>
      </p:sp>
      <p:sp>
        <p:nvSpPr>
          <p:cNvPr id="79" name="Shape 77"/>
          <p:cNvSpPr/>
          <p:nvPr/>
        </p:nvSpPr>
        <p:spPr>
          <a:xfrm>
            <a:off x="1508760" y="5074920"/>
            <a:ext cx="5303520" cy="384048"/>
          </a:xfrm>
          <a:prstGeom prst="roundRect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80" name="Text 78"/>
          <p:cNvSpPr/>
          <p:nvPr/>
        </p:nvSpPr>
        <p:spPr>
          <a:xfrm>
            <a:off x="1783080" y="5166360"/>
            <a:ext cx="47548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F3C70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共同アクション</a:t>
            </a:r>
            <a:endParaRPr lang="en-US" sz="1300" dirty="0"/>
          </a:p>
        </p:txBody>
      </p:sp>
      <p:sp>
        <p:nvSpPr>
          <p:cNvPr id="81" name="Shape 79"/>
          <p:cNvSpPr/>
          <p:nvPr/>
        </p:nvSpPr>
        <p:spPr>
          <a:xfrm>
            <a:off x="7132320" y="1783080"/>
            <a:ext cx="4480560" cy="4389120"/>
          </a:xfrm>
          <a:prstGeom prst="roundRect">
            <a:avLst/>
          </a:prstGeom>
          <a:solidFill>
            <a:srgbClr val="EEF4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82" name="Text 80"/>
          <p:cNvSpPr/>
          <p:nvPr/>
        </p:nvSpPr>
        <p:spPr>
          <a:xfrm>
            <a:off x="7388352" y="2011680"/>
            <a:ext cx="37490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112E6A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活用ポイント</a:t>
            </a:r>
            <a:endParaRPr lang="en-US" sz="1500" dirty="0"/>
          </a:p>
        </p:txBody>
      </p:sp>
      <p:sp>
        <p:nvSpPr>
          <p:cNvPr id="83" name="Text 81"/>
          <p:cNvSpPr/>
          <p:nvPr/>
        </p:nvSpPr>
        <p:spPr>
          <a:xfrm>
            <a:off x="7388352" y="2468880"/>
            <a:ext cx="3840480" cy="22860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F3C70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・結論スライドを先頭に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1F3C70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・数字は最新値へ更新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1F3C70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・末尾に次アクションを固定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1F3C70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・役割と期限を明示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8412480" y="91440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8869680" y="91440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9326880" y="91440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9784080" y="91440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10241280" y="91440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10698480" y="91440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11155680" y="91440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8412480" y="132588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8869680" y="132588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9326880" y="132588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9784080" y="132588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10241280" y="132588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10698480" y="132588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11155680" y="132588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8412480" y="173736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8869680" y="173736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9326880" y="173736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9784080" y="173736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10241280" y="173736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10698480" y="173736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22" name="Shape 20"/>
          <p:cNvSpPr/>
          <p:nvPr/>
        </p:nvSpPr>
        <p:spPr>
          <a:xfrm>
            <a:off x="11155680" y="173736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8412480" y="214884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24" name="Shape 22"/>
          <p:cNvSpPr/>
          <p:nvPr/>
        </p:nvSpPr>
        <p:spPr>
          <a:xfrm>
            <a:off x="8869680" y="214884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25" name="Shape 23"/>
          <p:cNvSpPr/>
          <p:nvPr/>
        </p:nvSpPr>
        <p:spPr>
          <a:xfrm>
            <a:off x="9326880" y="214884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26" name="Shape 24"/>
          <p:cNvSpPr/>
          <p:nvPr/>
        </p:nvSpPr>
        <p:spPr>
          <a:xfrm>
            <a:off x="9784080" y="214884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27" name="Shape 25"/>
          <p:cNvSpPr/>
          <p:nvPr/>
        </p:nvSpPr>
        <p:spPr>
          <a:xfrm>
            <a:off x="10241280" y="214884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28" name="Shape 26"/>
          <p:cNvSpPr/>
          <p:nvPr/>
        </p:nvSpPr>
        <p:spPr>
          <a:xfrm>
            <a:off x="10698480" y="214884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29" name="Shape 27"/>
          <p:cNvSpPr/>
          <p:nvPr/>
        </p:nvSpPr>
        <p:spPr>
          <a:xfrm>
            <a:off x="11155680" y="214884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30" name="Shape 28"/>
          <p:cNvSpPr/>
          <p:nvPr/>
        </p:nvSpPr>
        <p:spPr>
          <a:xfrm>
            <a:off x="8412480" y="256032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31" name="Shape 29"/>
          <p:cNvSpPr/>
          <p:nvPr/>
        </p:nvSpPr>
        <p:spPr>
          <a:xfrm>
            <a:off x="8869680" y="256032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32" name="Shape 30"/>
          <p:cNvSpPr/>
          <p:nvPr/>
        </p:nvSpPr>
        <p:spPr>
          <a:xfrm>
            <a:off x="9326880" y="256032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33" name="Shape 31"/>
          <p:cNvSpPr/>
          <p:nvPr/>
        </p:nvSpPr>
        <p:spPr>
          <a:xfrm>
            <a:off x="9784080" y="256032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34" name="Shape 32"/>
          <p:cNvSpPr/>
          <p:nvPr/>
        </p:nvSpPr>
        <p:spPr>
          <a:xfrm>
            <a:off x="10241280" y="256032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35" name="Shape 33"/>
          <p:cNvSpPr/>
          <p:nvPr/>
        </p:nvSpPr>
        <p:spPr>
          <a:xfrm>
            <a:off x="10698480" y="256032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36" name="Shape 34"/>
          <p:cNvSpPr/>
          <p:nvPr/>
        </p:nvSpPr>
        <p:spPr>
          <a:xfrm>
            <a:off x="11155680" y="256032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37" name="Shape 35"/>
          <p:cNvSpPr/>
          <p:nvPr/>
        </p:nvSpPr>
        <p:spPr>
          <a:xfrm>
            <a:off x="8412480" y="297180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38" name="Shape 36"/>
          <p:cNvSpPr/>
          <p:nvPr/>
        </p:nvSpPr>
        <p:spPr>
          <a:xfrm>
            <a:off x="8869680" y="297180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39" name="Shape 37"/>
          <p:cNvSpPr/>
          <p:nvPr/>
        </p:nvSpPr>
        <p:spPr>
          <a:xfrm>
            <a:off x="9326880" y="297180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40" name="Shape 38"/>
          <p:cNvSpPr/>
          <p:nvPr/>
        </p:nvSpPr>
        <p:spPr>
          <a:xfrm>
            <a:off x="9784080" y="297180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41" name="Shape 39"/>
          <p:cNvSpPr/>
          <p:nvPr/>
        </p:nvSpPr>
        <p:spPr>
          <a:xfrm>
            <a:off x="10241280" y="297180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42" name="Shape 40"/>
          <p:cNvSpPr/>
          <p:nvPr/>
        </p:nvSpPr>
        <p:spPr>
          <a:xfrm>
            <a:off x="10698480" y="297180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43" name="Shape 41"/>
          <p:cNvSpPr/>
          <p:nvPr/>
        </p:nvSpPr>
        <p:spPr>
          <a:xfrm>
            <a:off x="11155680" y="297180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44" name="Shape 42"/>
          <p:cNvSpPr/>
          <p:nvPr/>
        </p:nvSpPr>
        <p:spPr>
          <a:xfrm>
            <a:off x="8412480" y="338328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45" name="Shape 43"/>
          <p:cNvSpPr/>
          <p:nvPr/>
        </p:nvSpPr>
        <p:spPr>
          <a:xfrm>
            <a:off x="8869680" y="338328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46" name="Shape 44"/>
          <p:cNvSpPr/>
          <p:nvPr/>
        </p:nvSpPr>
        <p:spPr>
          <a:xfrm>
            <a:off x="9326880" y="338328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47" name="Shape 45"/>
          <p:cNvSpPr/>
          <p:nvPr/>
        </p:nvSpPr>
        <p:spPr>
          <a:xfrm>
            <a:off x="9784080" y="338328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48" name="Shape 46"/>
          <p:cNvSpPr/>
          <p:nvPr/>
        </p:nvSpPr>
        <p:spPr>
          <a:xfrm>
            <a:off x="10241280" y="338328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49" name="Shape 47"/>
          <p:cNvSpPr/>
          <p:nvPr/>
        </p:nvSpPr>
        <p:spPr>
          <a:xfrm>
            <a:off x="10698480" y="338328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50" name="Shape 48"/>
          <p:cNvSpPr/>
          <p:nvPr/>
        </p:nvSpPr>
        <p:spPr>
          <a:xfrm>
            <a:off x="11155680" y="338328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51" name="Shape 49"/>
          <p:cNvSpPr/>
          <p:nvPr/>
        </p:nvSpPr>
        <p:spPr>
          <a:xfrm>
            <a:off x="0" y="0"/>
            <a:ext cx="12191695" cy="566928"/>
          </a:xfrm>
          <a:prstGeom prst="rect">
            <a:avLst/>
          </a:prstGeom>
          <a:solidFill>
            <a:srgbClr val="112E6A"/>
          </a:solidFill>
          <a:ln w="12700">
            <a:solidFill>
              <a:srgbClr val="112E6A"/>
            </a:solidFill>
            <a:prstDash val="solid"/>
          </a:ln>
        </p:spPr>
      </p:sp>
      <p:sp>
        <p:nvSpPr>
          <p:cNvPr id="52" name="Shape 50"/>
          <p:cNvSpPr/>
          <p:nvPr/>
        </p:nvSpPr>
        <p:spPr>
          <a:xfrm>
            <a:off x="201168" y="91440"/>
            <a:ext cx="2194560" cy="384048"/>
          </a:xfrm>
          <a:prstGeom prst="roundRect">
            <a:avLst/>
          </a:prstGeom>
          <a:solidFill>
            <a:srgbClr val="37A9FF"/>
          </a:solidFill>
          <a:ln w="12700">
            <a:solidFill>
              <a:srgbClr val="37A9FF"/>
            </a:solidFill>
            <a:prstDash val="solid"/>
          </a:ln>
        </p:spPr>
      </p:sp>
      <p:sp>
        <p:nvSpPr>
          <p:cNvPr id="53" name="Text 51"/>
          <p:cNvSpPr/>
          <p:nvPr/>
        </p:nvSpPr>
        <p:spPr>
          <a:xfrm>
            <a:off x="411480" y="164592"/>
            <a:ext cx="804672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今四半期ハイライト</a:t>
            </a:r>
            <a:endParaRPr lang="en-US" sz="1200" dirty="0"/>
          </a:p>
        </p:txBody>
      </p:sp>
      <p:sp>
        <p:nvSpPr>
          <p:cNvPr id="54" name="Text 52"/>
          <p:cNvSpPr/>
          <p:nvPr/>
        </p:nvSpPr>
        <p:spPr>
          <a:xfrm>
            <a:off x="11109960" y="164592"/>
            <a:ext cx="68580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3</a:t>
            </a:r>
            <a:endParaRPr lang="en-US" sz="1100" dirty="0"/>
          </a:p>
        </p:txBody>
      </p:sp>
      <p:sp>
        <p:nvSpPr>
          <p:cNvPr id="55" name="Text 53"/>
          <p:cNvSpPr/>
          <p:nvPr/>
        </p:nvSpPr>
        <p:spPr>
          <a:xfrm>
            <a:off x="731520" y="868680"/>
            <a:ext cx="1042416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12E6A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今四半期ハイライト</a:t>
            </a:r>
            <a:endParaRPr lang="en-US" sz="2400" dirty="0"/>
          </a:p>
        </p:txBody>
      </p:sp>
      <p:sp>
        <p:nvSpPr>
          <p:cNvPr id="56" name="Shape 54"/>
          <p:cNvSpPr/>
          <p:nvPr/>
        </p:nvSpPr>
        <p:spPr>
          <a:xfrm>
            <a:off x="731520" y="1783080"/>
            <a:ext cx="3566160" cy="4434840"/>
          </a:xfrm>
          <a:prstGeom prst="roundRect">
            <a:avLst/>
          </a:prstGeom>
          <a:solidFill>
            <a:srgbClr val="EEF4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57" name="Shape 55"/>
          <p:cNvSpPr/>
          <p:nvPr/>
        </p:nvSpPr>
        <p:spPr>
          <a:xfrm>
            <a:off x="731520" y="1783080"/>
            <a:ext cx="3566160" cy="530352"/>
          </a:xfrm>
          <a:prstGeom prst="rect">
            <a:avLst/>
          </a:prstGeom>
          <a:solidFill>
            <a:srgbClr val="1D4EA3"/>
          </a:solidFill>
          <a:ln w="12700">
            <a:solidFill>
              <a:srgbClr val="1D4EA3"/>
            </a:solidFill>
            <a:prstDash val="solid"/>
          </a:ln>
        </p:spPr>
      </p:sp>
      <p:sp>
        <p:nvSpPr>
          <p:cNvPr id="58" name="Text 56"/>
          <p:cNvSpPr/>
          <p:nvPr/>
        </p:nvSpPr>
        <p:spPr>
          <a:xfrm>
            <a:off x="914400" y="1938528"/>
            <a:ext cx="320040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成果</a:t>
            </a:r>
            <a:endParaRPr lang="en-US" sz="1200" dirty="0"/>
          </a:p>
        </p:txBody>
      </p:sp>
      <p:sp>
        <p:nvSpPr>
          <p:cNvPr id="59" name="Text 57"/>
          <p:cNvSpPr/>
          <p:nvPr/>
        </p:nvSpPr>
        <p:spPr>
          <a:xfrm>
            <a:off x="987552" y="2651760"/>
            <a:ext cx="3017520" cy="3200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1F3C70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主要業務の処理時間を短縮し定量効果を確認</a:t>
            </a:r>
            <a:endParaRPr lang="en-US" sz="1400" dirty="0"/>
          </a:p>
        </p:txBody>
      </p:sp>
      <p:sp>
        <p:nvSpPr>
          <p:cNvPr id="60" name="Shape 58"/>
          <p:cNvSpPr/>
          <p:nvPr/>
        </p:nvSpPr>
        <p:spPr>
          <a:xfrm>
            <a:off x="4572000" y="1783080"/>
            <a:ext cx="3566160" cy="4434840"/>
          </a:xfrm>
          <a:prstGeom prst="roundRect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61" name="Shape 59"/>
          <p:cNvSpPr/>
          <p:nvPr/>
        </p:nvSpPr>
        <p:spPr>
          <a:xfrm>
            <a:off x="4572000" y="1783080"/>
            <a:ext cx="3566160" cy="530352"/>
          </a:xfrm>
          <a:prstGeom prst="rect">
            <a:avLst/>
          </a:prstGeom>
          <a:solidFill>
            <a:srgbClr val="1D4EA3"/>
          </a:solidFill>
          <a:ln w="12700">
            <a:solidFill>
              <a:srgbClr val="1D4EA3"/>
            </a:solidFill>
            <a:prstDash val="solid"/>
          </a:ln>
        </p:spPr>
      </p:sp>
      <p:sp>
        <p:nvSpPr>
          <p:cNvPr id="62" name="Text 60"/>
          <p:cNvSpPr/>
          <p:nvPr/>
        </p:nvSpPr>
        <p:spPr>
          <a:xfrm>
            <a:off x="4754880" y="1938528"/>
            <a:ext cx="320040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拡張</a:t>
            </a:r>
            <a:endParaRPr lang="en-US" sz="1200" dirty="0"/>
          </a:p>
        </p:txBody>
      </p:sp>
      <p:sp>
        <p:nvSpPr>
          <p:cNvPr id="63" name="Text 61"/>
          <p:cNvSpPr/>
          <p:nvPr/>
        </p:nvSpPr>
        <p:spPr>
          <a:xfrm>
            <a:off x="4828032" y="2651760"/>
            <a:ext cx="3017520" cy="3200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1F3C70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新機能導入で利用部門を拡大</a:t>
            </a:r>
            <a:endParaRPr lang="en-US" sz="1400" dirty="0"/>
          </a:p>
        </p:txBody>
      </p:sp>
      <p:sp>
        <p:nvSpPr>
          <p:cNvPr id="64" name="Shape 62"/>
          <p:cNvSpPr/>
          <p:nvPr/>
        </p:nvSpPr>
        <p:spPr>
          <a:xfrm>
            <a:off x="8412480" y="1783080"/>
            <a:ext cx="3566160" cy="4434840"/>
          </a:xfrm>
          <a:prstGeom prst="roundRect">
            <a:avLst/>
          </a:prstGeom>
          <a:solidFill>
            <a:srgbClr val="EEF4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65" name="Shape 63"/>
          <p:cNvSpPr/>
          <p:nvPr/>
        </p:nvSpPr>
        <p:spPr>
          <a:xfrm>
            <a:off x="8412480" y="1783080"/>
            <a:ext cx="3566160" cy="530352"/>
          </a:xfrm>
          <a:prstGeom prst="rect">
            <a:avLst/>
          </a:prstGeom>
          <a:solidFill>
            <a:srgbClr val="1D4EA3"/>
          </a:solidFill>
          <a:ln w="12700">
            <a:solidFill>
              <a:srgbClr val="1D4EA3"/>
            </a:solidFill>
            <a:prstDash val="solid"/>
          </a:ln>
        </p:spPr>
      </p:sp>
      <p:sp>
        <p:nvSpPr>
          <p:cNvPr id="66" name="Text 64"/>
          <p:cNvSpPr/>
          <p:nvPr/>
        </p:nvSpPr>
        <p:spPr>
          <a:xfrm>
            <a:off x="8595360" y="1938528"/>
            <a:ext cx="320040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課題</a:t>
            </a:r>
            <a:endParaRPr lang="en-US" sz="1200" dirty="0"/>
          </a:p>
        </p:txBody>
      </p:sp>
      <p:sp>
        <p:nvSpPr>
          <p:cNvPr id="67" name="Text 65"/>
          <p:cNvSpPr/>
          <p:nvPr/>
        </p:nvSpPr>
        <p:spPr>
          <a:xfrm>
            <a:off x="8668512" y="2651760"/>
            <a:ext cx="3017520" cy="3200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1F3C70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一部部門で活用停滞が残存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8412480" y="91440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8869680" y="91440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9326880" y="91440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9784080" y="91440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10241280" y="91440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10698480" y="91440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11155680" y="91440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8412480" y="132588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8869680" y="132588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9326880" y="132588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9784080" y="132588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10241280" y="132588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10698480" y="132588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11155680" y="132588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8412480" y="173736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8869680" y="173736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9326880" y="173736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9784080" y="173736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10241280" y="173736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10698480" y="173736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22" name="Shape 20"/>
          <p:cNvSpPr/>
          <p:nvPr/>
        </p:nvSpPr>
        <p:spPr>
          <a:xfrm>
            <a:off x="11155680" y="173736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8412480" y="214884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24" name="Shape 22"/>
          <p:cNvSpPr/>
          <p:nvPr/>
        </p:nvSpPr>
        <p:spPr>
          <a:xfrm>
            <a:off x="8869680" y="214884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25" name="Shape 23"/>
          <p:cNvSpPr/>
          <p:nvPr/>
        </p:nvSpPr>
        <p:spPr>
          <a:xfrm>
            <a:off x="9326880" y="214884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26" name="Shape 24"/>
          <p:cNvSpPr/>
          <p:nvPr/>
        </p:nvSpPr>
        <p:spPr>
          <a:xfrm>
            <a:off x="9784080" y="214884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27" name="Shape 25"/>
          <p:cNvSpPr/>
          <p:nvPr/>
        </p:nvSpPr>
        <p:spPr>
          <a:xfrm>
            <a:off x="10241280" y="214884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28" name="Shape 26"/>
          <p:cNvSpPr/>
          <p:nvPr/>
        </p:nvSpPr>
        <p:spPr>
          <a:xfrm>
            <a:off x="10698480" y="214884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29" name="Shape 27"/>
          <p:cNvSpPr/>
          <p:nvPr/>
        </p:nvSpPr>
        <p:spPr>
          <a:xfrm>
            <a:off x="11155680" y="214884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30" name="Shape 28"/>
          <p:cNvSpPr/>
          <p:nvPr/>
        </p:nvSpPr>
        <p:spPr>
          <a:xfrm>
            <a:off x="8412480" y="256032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31" name="Shape 29"/>
          <p:cNvSpPr/>
          <p:nvPr/>
        </p:nvSpPr>
        <p:spPr>
          <a:xfrm>
            <a:off x="8869680" y="256032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32" name="Shape 30"/>
          <p:cNvSpPr/>
          <p:nvPr/>
        </p:nvSpPr>
        <p:spPr>
          <a:xfrm>
            <a:off x="9326880" y="256032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33" name="Shape 31"/>
          <p:cNvSpPr/>
          <p:nvPr/>
        </p:nvSpPr>
        <p:spPr>
          <a:xfrm>
            <a:off x="9784080" y="256032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34" name="Shape 32"/>
          <p:cNvSpPr/>
          <p:nvPr/>
        </p:nvSpPr>
        <p:spPr>
          <a:xfrm>
            <a:off x="10241280" y="256032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35" name="Shape 33"/>
          <p:cNvSpPr/>
          <p:nvPr/>
        </p:nvSpPr>
        <p:spPr>
          <a:xfrm>
            <a:off x="10698480" y="256032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36" name="Shape 34"/>
          <p:cNvSpPr/>
          <p:nvPr/>
        </p:nvSpPr>
        <p:spPr>
          <a:xfrm>
            <a:off x="11155680" y="256032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37" name="Shape 35"/>
          <p:cNvSpPr/>
          <p:nvPr/>
        </p:nvSpPr>
        <p:spPr>
          <a:xfrm>
            <a:off x="8412480" y="297180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38" name="Shape 36"/>
          <p:cNvSpPr/>
          <p:nvPr/>
        </p:nvSpPr>
        <p:spPr>
          <a:xfrm>
            <a:off x="8869680" y="297180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39" name="Shape 37"/>
          <p:cNvSpPr/>
          <p:nvPr/>
        </p:nvSpPr>
        <p:spPr>
          <a:xfrm>
            <a:off x="9326880" y="297180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40" name="Shape 38"/>
          <p:cNvSpPr/>
          <p:nvPr/>
        </p:nvSpPr>
        <p:spPr>
          <a:xfrm>
            <a:off x="9784080" y="297180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41" name="Shape 39"/>
          <p:cNvSpPr/>
          <p:nvPr/>
        </p:nvSpPr>
        <p:spPr>
          <a:xfrm>
            <a:off x="10241280" y="297180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42" name="Shape 40"/>
          <p:cNvSpPr/>
          <p:nvPr/>
        </p:nvSpPr>
        <p:spPr>
          <a:xfrm>
            <a:off x="10698480" y="297180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43" name="Shape 41"/>
          <p:cNvSpPr/>
          <p:nvPr/>
        </p:nvSpPr>
        <p:spPr>
          <a:xfrm>
            <a:off x="11155680" y="297180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44" name="Shape 42"/>
          <p:cNvSpPr/>
          <p:nvPr/>
        </p:nvSpPr>
        <p:spPr>
          <a:xfrm>
            <a:off x="8412480" y="338328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45" name="Shape 43"/>
          <p:cNvSpPr/>
          <p:nvPr/>
        </p:nvSpPr>
        <p:spPr>
          <a:xfrm>
            <a:off x="8869680" y="338328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46" name="Shape 44"/>
          <p:cNvSpPr/>
          <p:nvPr/>
        </p:nvSpPr>
        <p:spPr>
          <a:xfrm>
            <a:off x="9326880" y="338328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47" name="Shape 45"/>
          <p:cNvSpPr/>
          <p:nvPr/>
        </p:nvSpPr>
        <p:spPr>
          <a:xfrm>
            <a:off x="9784080" y="338328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48" name="Shape 46"/>
          <p:cNvSpPr/>
          <p:nvPr/>
        </p:nvSpPr>
        <p:spPr>
          <a:xfrm>
            <a:off x="10241280" y="338328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49" name="Shape 47"/>
          <p:cNvSpPr/>
          <p:nvPr/>
        </p:nvSpPr>
        <p:spPr>
          <a:xfrm>
            <a:off x="10698480" y="338328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50" name="Shape 48"/>
          <p:cNvSpPr/>
          <p:nvPr/>
        </p:nvSpPr>
        <p:spPr>
          <a:xfrm>
            <a:off x="11155680" y="338328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51" name="Shape 49"/>
          <p:cNvSpPr/>
          <p:nvPr/>
        </p:nvSpPr>
        <p:spPr>
          <a:xfrm>
            <a:off x="0" y="0"/>
            <a:ext cx="12191695" cy="566928"/>
          </a:xfrm>
          <a:prstGeom prst="rect">
            <a:avLst/>
          </a:prstGeom>
          <a:solidFill>
            <a:srgbClr val="112E6A"/>
          </a:solidFill>
          <a:ln w="12700">
            <a:solidFill>
              <a:srgbClr val="112E6A"/>
            </a:solidFill>
            <a:prstDash val="solid"/>
          </a:ln>
        </p:spPr>
      </p:sp>
      <p:sp>
        <p:nvSpPr>
          <p:cNvPr id="52" name="Shape 50"/>
          <p:cNvSpPr/>
          <p:nvPr/>
        </p:nvSpPr>
        <p:spPr>
          <a:xfrm>
            <a:off x="201168" y="91440"/>
            <a:ext cx="2194560" cy="384048"/>
          </a:xfrm>
          <a:prstGeom prst="roundRect">
            <a:avLst/>
          </a:prstGeom>
          <a:solidFill>
            <a:srgbClr val="37A9FF"/>
          </a:solidFill>
          <a:ln w="12700">
            <a:solidFill>
              <a:srgbClr val="37A9FF"/>
            </a:solidFill>
            <a:prstDash val="solid"/>
          </a:ln>
        </p:spPr>
      </p:sp>
      <p:sp>
        <p:nvSpPr>
          <p:cNvPr id="53" name="Text 51"/>
          <p:cNvSpPr/>
          <p:nvPr/>
        </p:nvSpPr>
        <p:spPr>
          <a:xfrm>
            <a:off x="411480" y="164592"/>
            <a:ext cx="804672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指標スコアカード（前四半期 / 今四半期目標）</a:t>
            </a:r>
            <a:endParaRPr lang="en-US" sz="1200" dirty="0"/>
          </a:p>
        </p:txBody>
      </p:sp>
      <p:sp>
        <p:nvSpPr>
          <p:cNvPr id="54" name="Text 52"/>
          <p:cNvSpPr/>
          <p:nvPr/>
        </p:nvSpPr>
        <p:spPr>
          <a:xfrm>
            <a:off x="11109960" y="164592"/>
            <a:ext cx="68580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4</a:t>
            </a:r>
            <a:endParaRPr lang="en-US" sz="1100" dirty="0"/>
          </a:p>
        </p:txBody>
      </p:sp>
      <p:sp>
        <p:nvSpPr>
          <p:cNvPr id="55" name="Text 53"/>
          <p:cNvSpPr/>
          <p:nvPr/>
        </p:nvSpPr>
        <p:spPr>
          <a:xfrm>
            <a:off x="731520" y="868680"/>
            <a:ext cx="1042416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12E6A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指標スコアカード（前四半期 / 今四半期目標）</a:t>
            </a:r>
            <a:endParaRPr lang="en-US" sz="2400" dirty="0"/>
          </a:p>
        </p:txBody>
      </p:sp>
      <p:graphicFrame>
        <p:nvGraphicFramePr>
          <p:cNvPr id="56" name="Chart 0" descr=""/>
          <p:cNvGraphicFramePr/>
          <p:nvPr/>
        </p:nvGraphicFramePr>
        <p:xfrm>
          <a:off x="731520" y="1645920"/>
          <a:ext cx="7680960" cy="452628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  <p:sp>
        <p:nvSpPr>
          <p:cNvPr id="57" name="Shape 54"/>
          <p:cNvSpPr/>
          <p:nvPr/>
        </p:nvSpPr>
        <p:spPr>
          <a:xfrm>
            <a:off x="8641080" y="1645920"/>
            <a:ext cx="2926080" cy="4526280"/>
          </a:xfrm>
          <a:prstGeom prst="roundRect">
            <a:avLst/>
          </a:prstGeom>
          <a:solidFill>
            <a:srgbClr val="EEF4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58" name="Text 55"/>
          <p:cNvSpPr/>
          <p:nvPr/>
        </p:nvSpPr>
        <p:spPr>
          <a:xfrm>
            <a:off x="8897112" y="1847088"/>
            <a:ext cx="237744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12E6A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記入ガイド</a:t>
            </a:r>
            <a:endParaRPr lang="en-US" sz="1400" dirty="0"/>
          </a:p>
        </p:txBody>
      </p:sp>
      <p:sp>
        <p:nvSpPr>
          <p:cNvPr id="59" name="Text 56"/>
          <p:cNvSpPr/>
          <p:nvPr/>
        </p:nvSpPr>
        <p:spPr>
          <a:xfrm>
            <a:off x="8897112" y="2240280"/>
            <a:ext cx="2377440" cy="2651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F3C70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・利用率は部署別で補足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1F3C70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・更新確度はリスク条件を明記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1F3C70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・推奨意向指数は回答母数を併記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8412480" y="91440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8869680" y="91440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9326880" y="91440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9784080" y="91440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10241280" y="91440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10698480" y="91440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11155680" y="91440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8412480" y="132588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8869680" y="132588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9326880" y="132588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9784080" y="132588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10241280" y="132588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10698480" y="132588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11155680" y="132588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8412480" y="173736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8869680" y="173736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9326880" y="173736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9784080" y="173736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10241280" y="173736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10698480" y="173736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22" name="Shape 20"/>
          <p:cNvSpPr/>
          <p:nvPr/>
        </p:nvSpPr>
        <p:spPr>
          <a:xfrm>
            <a:off x="11155680" y="173736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8412480" y="214884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24" name="Shape 22"/>
          <p:cNvSpPr/>
          <p:nvPr/>
        </p:nvSpPr>
        <p:spPr>
          <a:xfrm>
            <a:off x="8869680" y="214884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25" name="Shape 23"/>
          <p:cNvSpPr/>
          <p:nvPr/>
        </p:nvSpPr>
        <p:spPr>
          <a:xfrm>
            <a:off x="9326880" y="214884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26" name="Shape 24"/>
          <p:cNvSpPr/>
          <p:nvPr/>
        </p:nvSpPr>
        <p:spPr>
          <a:xfrm>
            <a:off x="9784080" y="214884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27" name="Shape 25"/>
          <p:cNvSpPr/>
          <p:nvPr/>
        </p:nvSpPr>
        <p:spPr>
          <a:xfrm>
            <a:off x="10241280" y="214884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28" name="Shape 26"/>
          <p:cNvSpPr/>
          <p:nvPr/>
        </p:nvSpPr>
        <p:spPr>
          <a:xfrm>
            <a:off x="10698480" y="214884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29" name="Shape 27"/>
          <p:cNvSpPr/>
          <p:nvPr/>
        </p:nvSpPr>
        <p:spPr>
          <a:xfrm>
            <a:off x="11155680" y="214884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30" name="Shape 28"/>
          <p:cNvSpPr/>
          <p:nvPr/>
        </p:nvSpPr>
        <p:spPr>
          <a:xfrm>
            <a:off x="8412480" y="256032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31" name="Shape 29"/>
          <p:cNvSpPr/>
          <p:nvPr/>
        </p:nvSpPr>
        <p:spPr>
          <a:xfrm>
            <a:off x="8869680" y="256032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32" name="Shape 30"/>
          <p:cNvSpPr/>
          <p:nvPr/>
        </p:nvSpPr>
        <p:spPr>
          <a:xfrm>
            <a:off x="9326880" y="256032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33" name="Shape 31"/>
          <p:cNvSpPr/>
          <p:nvPr/>
        </p:nvSpPr>
        <p:spPr>
          <a:xfrm>
            <a:off x="9784080" y="256032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34" name="Shape 32"/>
          <p:cNvSpPr/>
          <p:nvPr/>
        </p:nvSpPr>
        <p:spPr>
          <a:xfrm>
            <a:off x="10241280" y="256032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35" name="Shape 33"/>
          <p:cNvSpPr/>
          <p:nvPr/>
        </p:nvSpPr>
        <p:spPr>
          <a:xfrm>
            <a:off x="10698480" y="256032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36" name="Shape 34"/>
          <p:cNvSpPr/>
          <p:nvPr/>
        </p:nvSpPr>
        <p:spPr>
          <a:xfrm>
            <a:off x="11155680" y="256032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37" name="Shape 35"/>
          <p:cNvSpPr/>
          <p:nvPr/>
        </p:nvSpPr>
        <p:spPr>
          <a:xfrm>
            <a:off x="8412480" y="297180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38" name="Shape 36"/>
          <p:cNvSpPr/>
          <p:nvPr/>
        </p:nvSpPr>
        <p:spPr>
          <a:xfrm>
            <a:off x="8869680" y="297180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39" name="Shape 37"/>
          <p:cNvSpPr/>
          <p:nvPr/>
        </p:nvSpPr>
        <p:spPr>
          <a:xfrm>
            <a:off x="9326880" y="297180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40" name="Shape 38"/>
          <p:cNvSpPr/>
          <p:nvPr/>
        </p:nvSpPr>
        <p:spPr>
          <a:xfrm>
            <a:off x="9784080" y="297180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41" name="Shape 39"/>
          <p:cNvSpPr/>
          <p:nvPr/>
        </p:nvSpPr>
        <p:spPr>
          <a:xfrm>
            <a:off x="10241280" y="297180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42" name="Shape 40"/>
          <p:cNvSpPr/>
          <p:nvPr/>
        </p:nvSpPr>
        <p:spPr>
          <a:xfrm>
            <a:off x="10698480" y="297180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43" name="Shape 41"/>
          <p:cNvSpPr/>
          <p:nvPr/>
        </p:nvSpPr>
        <p:spPr>
          <a:xfrm>
            <a:off x="11155680" y="297180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44" name="Shape 42"/>
          <p:cNvSpPr/>
          <p:nvPr/>
        </p:nvSpPr>
        <p:spPr>
          <a:xfrm>
            <a:off x="8412480" y="338328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45" name="Shape 43"/>
          <p:cNvSpPr/>
          <p:nvPr/>
        </p:nvSpPr>
        <p:spPr>
          <a:xfrm>
            <a:off x="8869680" y="338328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46" name="Shape 44"/>
          <p:cNvSpPr/>
          <p:nvPr/>
        </p:nvSpPr>
        <p:spPr>
          <a:xfrm>
            <a:off x="9326880" y="338328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47" name="Shape 45"/>
          <p:cNvSpPr/>
          <p:nvPr/>
        </p:nvSpPr>
        <p:spPr>
          <a:xfrm>
            <a:off x="9784080" y="338328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48" name="Shape 46"/>
          <p:cNvSpPr/>
          <p:nvPr/>
        </p:nvSpPr>
        <p:spPr>
          <a:xfrm>
            <a:off x="10241280" y="338328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49" name="Shape 47"/>
          <p:cNvSpPr/>
          <p:nvPr/>
        </p:nvSpPr>
        <p:spPr>
          <a:xfrm>
            <a:off x="10698480" y="338328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50" name="Shape 48"/>
          <p:cNvSpPr/>
          <p:nvPr/>
        </p:nvSpPr>
        <p:spPr>
          <a:xfrm>
            <a:off x="11155680" y="338328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51" name="Shape 49"/>
          <p:cNvSpPr/>
          <p:nvPr/>
        </p:nvSpPr>
        <p:spPr>
          <a:xfrm>
            <a:off x="0" y="0"/>
            <a:ext cx="12191695" cy="566928"/>
          </a:xfrm>
          <a:prstGeom prst="rect">
            <a:avLst/>
          </a:prstGeom>
          <a:solidFill>
            <a:srgbClr val="112E6A"/>
          </a:solidFill>
          <a:ln w="12700">
            <a:solidFill>
              <a:srgbClr val="112E6A"/>
            </a:solidFill>
            <a:prstDash val="solid"/>
          </a:ln>
        </p:spPr>
      </p:sp>
      <p:sp>
        <p:nvSpPr>
          <p:cNvPr id="52" name="Shape 50"/>
          <p:cNvSpPr/>
          <p:nvPr/>
        </p:nvSpPr>
        <p:spPr>
          <a:xfrm>
            <a:off x="201168" y="91440"/>
            <a:ext cx="2194560" cy="384048"/>
          </a:xfrm>
          <a:prstGeom prst="roundRect">
            <a:avLst/>
          </a:prstGeom>
          <a:solidFill>
            <a:srgbClr val="37A9FF"/>
          </a:solidFill>
          <a:ln w="12700">
            <a:solidFill>
              <a:srgbClr val="37A9FF"/>
            </a:solidFill>
            <a:prstDash val="solid"/>
          </a:ln>
        </p:spPr>
      </p:sp>
      <p:sp>
        <p:nvSpPr>
          <p:cNvPr id="53" name="Text 51"/>
          <p:cNvSpPr/>
          <p:nvPr/>
        </p:nvSpPr>
        <p:spPr>
          <a:xfrm>
            <a:off x="411480" y="164592"/>
            <a:ext cx="804672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投資効果レビュー</a:t>
            </a:r>
            <a:endParaRPr lang="en-US" sz="1200" dirty="0"/>
          </a:p>
        </p:txBody>
      </p:sp>
      <p:sp>
        <p:nvSpPr>
          <p:cNvPr id="54" name="Text 52"/>
          <p:cNvSpPr/>
          <p:nvPr/>
        </p:nvSpPr>
        <p:spPr>
          <a:xfrm>
            <a:off x="11109960" y="164592"/>
            <a:ext cx="68580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5</a:t>
            </a:r>
            <a:endParaRPr lang="en-US" sz="1100" dirty="0"/>
          </a:p>
        </p:txBody>
      </p:sp>
      <p:sp>
        <p:nvSpPr>
          <p:cNvPr id="55" name="Text 53"/>
          <p:cNvSpPr/>
          <p:nvPr/>
        </p:nvSpPr>
        <p:spPr>
          <a:xfrm>
            <a:off x="731520" y="868680"/>
            <a:ext cx="1042416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12E6A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投資効果レビュー</a:t>
            </a:r>
            <a:endParaRPr lang="en-US" sz="2400" dirty="0"/>
          </a:p>
        </p:txBody>
      </p:sp>
      <p:sp>
        <p:nvSpPr>
          <p:cNvPr id="56" name="Shape 54"/>
          <p:cNvSpPr/>
          <p:nvPr/>
        </p:nvSpPr>
        <p:spPr>
          <a:xfrm>
            <a:off x="731520" y="1691640"/>
            <a:ext cx="2011680" cy="566928"/>
          </a:xfrm>
          <a:prstGeom prst="rect">
            <a:avLst/>
          </a:prstGeom>
          <a:solidFill>
            <a:srgbClr val="112E6A"/>
          </a:solidFill>
          <a:ln w="12700">
            <a:solidFill>
              <a:srgbClr val="112E6A"/>
            </a:solidFill>
            <a:prstDash val="solid"/>
          </a:ln>
        </p:spPr>
      </p:sp>
      <p:sp>
        <p:nvSpPr>
          <p:cNvPr id="57" name="Text 55"/>
          <p:cNvSpPr/>
          <p:nvPr/>
        </p:nvSpPr>
        <p:spPr>
          <a:xfrm>
            <a:off x="822960" y="1874520"/>
            <a:ext cx="18288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効果領域</a:t>
            </a:r>
            <a:endParaRPr lang="en-US" sz="1200" dirty="0"/>
          </a:p>
        </p:txBody>
      </p:sp>
      <p:sp>
        <p:nvSpPr>
          <p:cNvPr id="58" name="Shape 56"/>
          <p:cNvSpPr/>
          <p:nvPr/>
        </p:nvSpPr>
        <p:spPr>
          <a:xfrm>
            <a:off x="2743200" y="1691640"/>
            <a:ext cx="2377440" cy="566928"/>
          </a:xfrm>
          <a:prstGeom prst="rect">
            <a:avLst/>
          </a:prstGeom>
          <a:solidFill>
            <a:srgbClr val="112E6A"/>
          </a:solidFill>
          <a:ln w="12700">
            <a:solidFill>
              <a:srgbClr val="112E6A"/>
            </a:solidFill>
            <a:prstDash val="solid"/>
          </a:ln>
        </p:spPr>
      </p:sp>
      <p:sp>
        <p:nvSpPr>
          <p:cNvPr id="59" name="Text 57"/>
          <p:cNvSpPr/>
          <p:nvPr/>
        </p:nvSpPr>
        <p:spPr>
          <a:xfrm>
            <a:off x="2834640" y="1874520"/>
            <a:ext cx="219456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測定指標</a:t>
            </a:r>
            <a:endParaRPr lang="en-US" sz="1200" dirty="0"/>
          </a:p>
        </p:txBody>
      </p:sp>
      <p:sp>
        <p:nvSpPr>
          <p:cNvPr id="60" name="Shape 58"/>
          <p:cNvSpPr/>
          <p:nvPr/>
        </p:nvSpPr>
        <p:spPr>
          <a:xfrm>
            <a:off x="5120640" y="1691640"/>
            <a:ext cx="2011680" cy="566928"/>
          </a:xfrm>
          <a:prstGeom prst="rect">
            <a:avLst/>
          </a:prstGeom>
          <a:solidFill>
            <a:srgbClr val="112E6A"/>
          </a:solidFill>
          <a:ln w="12700">
            <a:solidFill>
              <a:srgbClr val="112E6A"/>
            </a:solidFill>
            <a:prstDash val="solid"/>
          </a:ln>
        </p:spPr>
      </p:sp>
      <p:sp>
        <p:nvSpPr>
          <p:cNvPr id="61" name="Text 59"/>
          <p:cNvSpPr/>
          <p:nvPr/>
        </p:nvSpPr>
        <p:spPr>
          <a:xfrm>
            <a:off x="5212080" y="1874520"/>
            <a:ext cx="18288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実績</a:t>
            </a:r>
            <a:endParaRPr lang="en-US" sz="1200" dirty="0"/>
          </a:p>
        </p:txBody>
      </p:sp>
      <p:sp>
        <p:nvSpPr>
          <p:cNvPr id="62" name="Shape 60"/>
          <p:cNvSpPr/>
          <p:nvPr/>
        </p:nvSpPr>
        <p:spPr>
          <a:xfrm>
            <a:off x="7132320" y="1691640"/>
            <a:ext cx="4206240" cy="566928"/>
          </a:xfrm>
          <a:prstGeom prst="rect">
            <a:avLst/>
          </a:prstGeom>
          <a:solidFill>
            <a:srgbClr val="112E6A"/>
          </a:solidFill>
          <a:ln w="12700">
            <a:solidFill>
              <a:srgbClr val="112E6A"/>
            </a:solidFill>
            <a:prstDash val="solid"/>
          </a:ln>
        </p:spPr>
      </p:sp>
      <p:sp>
        <p:nvSpPr>
          <p:cNvPr id="63" name="Text 61"/>
          <p:cNvSpPr/>
          <p:nvPr/>
        </p:nvSpPr>
        <p:spPr>
          <a:xfrm>
            <a:off x="7223760" y="1874520"/>
            <a:ext cx="402336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補足</a:t>
            </a:r>
            <a:endParaRPr lang="en-US" sz="1200" dirty="0"/>
          </a:p>
        </p:txBody>
      </p:sp>
      <p:sp>
        <p:nvSpPr>
          <p:cNvPr id="64" name="Shape 62"/>
          <p:cNvSpPr/>
          <p:nvPr/>
        </p:nvSpPr>
        <p:spPr>
          <a:xfrm>
            <a:off x="731520" y="2258568"/>
            <a:ext cx="2011680" cy="694944"/>
          </a:xfrm>
          <a:prstGeom prst="rect">
            <a:avLst/>
          </a:prstGeom>
          <a:solidFill>
            <a:srgbClr val="FFFF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65" name="Text 63"/>
          <p:cNvSpPr/>
          <p:nvPr/>
        </p:nvSpPr>
        <p:spPr>
          <a:xfrm>
            <a:off x="822960" y="2395728"/>
            <a:ext cx="182880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1F3C70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工数削減</a:t>
            </a:r>
            <a:endParaRPr lang="en-US" sz="1100" dirty="0"/>
          </a:p>
        </p:txBody>
      </p:sp>
      <p:sp>
        <p:nvSpPr>
          <p:cNvPr id="66" name="Shape 64"/>
          <p:cNvSpPr/>
          <p:nvPr/>
        </p:nvSpPr>
        <p:spPr>
          <a:xfrm>
            <a:off x="2743200" y="2258568"/>
            <a:ext cx="2377440" cy="694944"/>
          </a:xfrm>
          <a:prstGeom prst="rect">
            <a:avLst/>
          </a:prstGeom>
          <a:solidFill>
            <a:srgbClr val="FFFF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67" name="Text 65"/>
          <p:cNvSpPr/>
          <p:nvPr/>
        </p:nvSpPr>
        <p:spPr>
          <a:xfrm>
            <a:off x="2834640" y="2395728"/>
            <a:ext cx="219456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1F3C70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月間削減時間</a:t>
            </a:r>
            <a:endParaRPr lang="en-US" sz="1100" dirty="0"/>
          </a:p>
        </p:txBody>
      </p:sp>
      <p:sp>
        <p:nvSpPr>
          <p:cNvPr id="68" name="Shape 66"/>
          <p:cNvSpPr/>
          <p:nvPr/>
        </p:nvSpPr>
        <p:spPr>
          <a:xfrm>
            <a:off x="5120640" y="2258568"/>
            <a:ext cx="2011680" cy="694944"/>
          </a:xfrm>
          <a:prstGeom prst="rect">
            <a:avLst/>
          </a:prstGeom>
          <a:solidFill>
            <a:srgbClr val="FFFF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69" name="Text 67"/>
          <p:cNvSpPr/>
          <p:nvPr/>
        </p:nvSpPr>
        <p:spPr>
          <a:xfrm>
            <a:off x="5212080" y="2395728"/>
            <a:ext cx="182880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1F3C70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-420時間</a:t>
            </a:r>
            <a:endParaRPr lang="en-US" sz="1100" dirty="0"/>
          </a:p>
        </p:txBody>
      </p:sp>
      <p:sp>
        <p:nvSpPr>
          <p:cNvPr id="70" name="Shape 68"/>
          <p:cNvSpPr/>
          <p:nvPr/>
        </p:nvSpPr>
        <p:spPr>
          <a:xfrm>
            <a:off x="7132320" y="2258568"/>
            <a:ext cx="4206240" cy="694944"/>
          </a:xfrm>
          <a:prstGeom prst="rect">
            <a:avLst/>
          </a:prstGeom>
          <a:solidFill>
            <a:srgbClr val="FFFF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71" name="Text 69"/>
          <p:cNvSpPr/>
          <p:nvPr/>
        </p:nvSpPr>
        <p:spPr>
          <a:xfrm>
            <a:off x="7223760" y="2395728"/>
            <a:ext cx="402336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1F3C70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対象3部門の合計</a:t>
            </a:r>
            <a:endParaRPr lang="en-US" sz="1100" dirty="0"/>
          </a:p>
        </p:txBody>
      </p:sp>
      <p:sp>
        <p:nvSpPr>
          <p:cNvPr id="72" name="Shape 70"/>
          <p:cNvSpPr/>
          <p:nvPr/>
        </p:nvSpPr>
        <p:spPr>
          <a:xfrm>
            <a:off x="731520" y="2953512"/>
            <a:ext cx="2011680" cy="694944"/>
          </a:xfrm>
          <a:prstGeom prst="rect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73" name="Text 71"/>
          <p:cNvSpPr/>
          <p:nvPr/>
        </p:nvSpPr>
        <p:spPr>
          <a:xfrm>
            <a:off x="822960" y="3090672"/>
            <a:ext cx="182880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1F3C70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品質向上</a:t>
            </a:r>
            <a:endParaRPr lang="en-US" sz="1100" dirty="0"/>
          </a:p>
        </p:txBody>
      </p:sp>
      <p:sp>
        <p:nvSpPr>
          <p:cNvPr id="74" name="Shape 72"/>
          <p:cNvSpPr/>
          <p:nvPr/>
        </p:nvSpPr>
        <p:spPr>
          <a:xfrm>
            <a:off x="2743200" y="2953512"/>
            <a:ext cx="2377440" cy="694944"/>
          </a:xfrm>
          <a:prstGeom prst="rect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75" name="Text 73"/>
          <p:cNvSpPr/>
          <p:nvPr/>
        </p:nvSpPr>
        <p:spPr>
          <a:xfrm>
            <a:off x="2834640" y="3090672"/>
            <a:ext cx="219456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1F3C70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再作業率</a:t>
            </a:r>
            <a:endParaRPr lang="en-US" sz="1100" dirty="0"/>
          </a:p>
        </p:txBody>
      </p:sp>
      <p:sp>
        <p:nvSpPr>
          <p:cNvPr id="76" name="Shape 74"/>
          <p:cNvSpPr/>
          <p:nvPr/>
        </p:nvSpPr>
        <p:spPr>
          <a:xfrm>
            <a:off x="5120640" y="2953512"/>
            <a:ext cx="2011680" cy="694944"/>
          </a:xfrm>
          <a:prstGeom prst="rect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77" name="Text 75"/>
          <p:cNvSpPr/>
          <p:nvPr/>
        </p:nvSpPr>
        <p:spPr>
          <a:xfrm>
            <a:off x="5212080" y="3090672"/>
            <a:ext cx="182880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1F3C70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-18%</a:t>
            </a:r>
            <a:endParaRPr lang="en-US" sz="1100" dirty="0"/>
          </a:p>
        </p:txBody>
      </p:sp>
      <p:sp>
        <p:nvSpPr>
          <p:cNvPr id="78" name="Shape 76"/>
          <p:cNvSpPr/>
          <p:nvPr/>
        </p:nvSpPr>
        <p:spPr>
          <a:xfrm>
            <a:off x="7132320" y="2953512"/>
            <a:ext cx="4206240" cy="694944"/>
          </a:xfrm>
          <a:prstGeom prst="rect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79" name="Text 77"/>
          <p:cNvSpPr/>
          <p:nvPr/>
        </p:nvSpPr>
        <p:spPr>
          <a:xfrm>
            <a:off x="7223760" y="3090672"/>
            <a:ext cx="402336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1F3C70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初回提出品質が改善</a:t>
            </a:r>
            <a:endParaRPr lang="en-US" sz="1100" dirty="0"/>
          </a:p>
        </p:txBody>
      </p:sp>
      <p:sp>
        <p:nvSpPr>
          <p:cNvPr id="80" name="Shape 78"/>
          <p:cNvSpPr/>
          <p:nvPr/>
        </p:nvSpPr>
        <p:spPr>
          <a:xfrm>
            <a:off x="731520" y="3648456"/>
            <a:ext cx="2011680" cy="694944"/>
          </a:xfrm>
          <a:prstGeom prst="rect">
            <a:avLst/>
          </a:prstGeom>
          <a:solidFill>
            <a:srgbClr val="FFFF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81" name="Text 79"/>
          <p:cNvSpPr/>
          <p:nvPr/>
        </p:nvSpPr>
        <p:spPr>
          <a:xfrm>
            <a:off x="822960" y="3785616"/>
            <a:ext cx="182880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1F3C70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売上貢献</a:t>
            </a:r>
            <a:endParaRPr lang="en-US" sz="1100" dirty="0"/>
          </a:p>
        </p:txBody>
      </p:sp>
      <p:sp>
        <p:nvSpPr>
          <p:cNvPr id="82" name="Shape 80"/>
          <p:cNvSpPr/>
          <p:nvPr/>
        </p:nvSpPr>
        <p:spPr>
          <a:xfrm>
            <a:off x="2743200" y="3648456"/>
            <a:ext cx="2377440" cy="694944"/>
          </a:xfrm>
          <a:prstGeom prst="rect">
            <a:avLst/>
          </a:prstGeom>
          <a:solidFill>
            <a:srgbClr val="FFFF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83" name="Text 81"/>
          <p:cNvSpPr/>
          <p:nvPr/>
        </p:nvSpPr>
        <p:spPr>
          <a:xfrm>
            <a:off x="2834640" y="3785616"/>
            <a:ext cx="219456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1F3C70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追加受注額</a:t>
            </a:r>
            <a:endParaRPr lang="en-US" sz="1100" dirty="0"/>
          </a:p>
        </p:txBody>
      </p:sp>
      <p:sp>
        <p:nvSpPr>
          <p:cNvPr id="84" name="Shape 82"/>
          <p:cNvSpPr/>
          <p:nvPr/>
        </p:nvSpPr>
        <p:spPr>
          <a:xfrm>
            <a:off x="5120640" y="3648456"/>
            <a:ext cx="2011680" cy="694944"/>
          </a:xfrm>
          <a:prstGeom prst="rect">
            <a:avLst/>
          </a:prstGeom>
          <a:solidFill>
            <a:srgbClr val="FFFF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85" name="Text 83"/>
          <p:cNvSpPr/>
          <p:nvPr/>
        </p:nvSpPr>
        <p:spPr>
          <a:xfrm>
            <a:off x="5212080" y="3785616"/>
            <a:ext cx="182880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1F3C70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+1,240万</a:t>
            </a:r>
            <a:endParaRPr lang="en-US" sz="1100" dirty="0"/>
          </a:p>
        </p:txBody>
      </p:sp>
      <p:sp>
        <p:nvSpPr>
          <p:cNvPr id="86" name="Shape 84"/>
          <p:cNvSpPr/>
          <p:nvPr/>
        </p:nvSpPr>
        <p:spPr>
          <a:xfrm>
            <a:off x="7132320" y="3648456"/>
            <a:ext cx="4206240" cy="694944"/>
          </a:xfrm>
          <a:prstGeom prst="rect">
            <a:avLst/>
          </a:prstGeom>
          <a:solidFill>
            <a:srgbClr val="FFFF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87" name="Text 85"/>
          <p:cNvSpPr/>
          <p:nvPr/>
        </p:nvSpPr>
        <p:spPr>
          <a:xfrm>
            <a:off x="7223760" y="3785616"/>
            <a:ext cx="402336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1F3C70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アップセル案件含む</a:t>
            </a:r>
            <a:endParaRPr lang="en-US" sz="1100" dirty="0"/>
          </a:p>
        </p:txBody>
      </p:sp>
      <p:sp>
        <p:nvSpPr>
          <p:cNvPr id="88" name="Shape 86"/>
          <p:cNvSpPr/>
          <p:nvPr/>
        </p:nvSpPr>
        <p:spPr>
          <a:xfrm>
            <a:off x="731520" y="4343400"/>
            <a:ext cx="2011680" cy="694944"/>
          </a:xfrm>
          <a:prstGeom prst="rect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89" name="Text 87"/>
          <p:cNvSpPr/>
          <p:nvPr/>
        </p:nvSpPr>
        <p:spPr>
          <a:xfrm>
            <a:off x="822960" y="4480560"/>
            <a:ext cx="182880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1F3C70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満足度</a:t>
            </a:r>
            <a:endParaRPr lang="en-US" sz="1100" dirty="0"/>
          </a:p>
        </p:txBody>
      </p:sp>
      <p:sp>
        <p:nvSpPr>
          <p:cNvPr id="90" name="Shape 88"/>
          <p:cNvSpPr/>
          <p:nvPr/>
        </p:nvSpPr>
        <p:spPr>
          <a:xfrm>
            <a:off x="2743200" y="4343400"/>
            <a:ext cx="2377440" cy="694944"/>
          </a:xfrm>
          <a:prstGeom prst="rect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91" name="Text 89"/>
          <p:cNvSpPr/>
          <p:nvPr/>
        </p:nvSpPr>
        <p:spPr>
          <a:xfrm>
            <a:off x="2834640" y="4480560"/>
            <a:ext cx="219456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1F3C70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担当者評価</a:t>
            </a:r>
            <a:endParaRPr lang="en-US" sz="1100" dirty="0"/>
          </a:p>
        </p:txBody>
      </p:sp>
      <p:sp>
        <p:nvSpPr>
          <p:cNvPr id="92" name="Shape 90"/>
          <p:cNvSpPr/>
          <p:nvPr/>
        </p:nvSpPr>
        <p:spPr>
          <a:xfrm>
            <a:off x="5120640" y="4343400"/>
            <a:ext cx="2011680" cy="694944"/>
          </a:xfrm>
          <a:prstGeom prst="rect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93" name="Text 91"/>
          <p:cNvSpPr/>
          <p:nvPr/>
        </p:nvSpPr>
        <p:spPr>
          <a:xfrm>
            <a:off x="5212080" y="4480560"/>
            <a:ext cx="182880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1F3C70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4.2/5</a:t>
            </a:r>
            <a:endParaRPr lang="en-US" sz="1100" dirty="0"/>
          </a:p>
        </p:txBody>
      </p:sp>
      <p:sp>
        <p:nvSpPr>
          <p:cNvPr id="94" name="Shape 92"/>
          <p:cNvSpPr/>
          <p:nvPr/>
        </p:nvSpPr>
        <p:spPr>
          <a:xfrm>
            <a:off x="7132320" y="4343400"/>
            <a:ext cx="4206240" cy="694944"/>
          </a:xfrm>
          <a:prstGeom prst="rect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95" name="Text 93"/>
          <p:cNvSpPr/>
          <p:nvPr/>
        </p:nvSpPr>
        <p:spPr>
          <a:xfrm>
            <a:off x="7223760" y="4480560"/>
            <a:ext cx="402336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1F3C70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定点アンケート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8412480" y="91440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8869680" y="91440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9326880" y="91440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9784080" y="91440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10241280" y="91440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10698480" y="91440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11155680" y="91440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8412480" y="132588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8869680" y="132588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9326880" y="132588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9784080" y="132588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10241280" y="132588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10698480" y="132588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11155680" y="132588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8412480" y="173736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8869680" y="173736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9326880" y="173736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9784080" y="173736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10241280" y="173736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10698480" y="173736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22" name="Shape 20"/>
          <p:cNvSpPr/>
          <p:nvPr/>
        </p:nvSpPr>
        <p:spPr>
          <a:xfrm>
            <a:off x="11155680" y="173736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8412480" y="214884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24" name="Shape 22"/>
          <p:cNvSpPr/>
          <p:nvPr/>
        </p:nvSpPr>
        <p:spPr>
          <a:xfrm>
            <a:off x="8869680" y="214884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25" name="Shape 23"/>
          <p:cNvSpPr/>
          <p:nvPr/>
        </p:nvSpPr>
        <p:spPr>
          <a:xfrm>
            <a:off x="9326880" y="214884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26" name="Shape 24"/>
          <p:cNvSpPr/>
          <p:nvPr/>
        </p:nvSpPr>
        <p:spPr>
          <a:xfrm>
            <a:off x="9784080" y="214884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27" name="Shape 25"/>
          <p:cNvSpPr/>
          <p:nvPr/>
        </p:nvSpPr>
        <p:spPr>
          <a:xfrm>
            <a:off x="10241280" y="214884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28" name="Shape 26"/>
          <p:cNvSpPr/>
          <p:nvPr/>
        </p:nvSpPr>
        <p:spPr>
          <a:xfrm>
            <a:off x="10698480" y="214884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29" name="Shape 27"/>
          <p:cNvSpPr/>
          <p:nvPr/>
        </p:nvSpPr>
        <p:spPr>
          <a:xfrm>
            <a:off x="11155680" y="214884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30" name="Shape 28"/>
          <p:cNvSpPr/>
          <p:nvPr/>
        </p:nvSpPr>
        <p:spPr>
          <a:xfrm>
            <a:off x="8412480" y="256032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31" name="Shape 29"/>
          <p:cNvSpPr/>
          <p:nvPr/>
        </p:nvSpPr>
        <p:spPr>
          <a:xfrm>
            <a:off x="8869680" y="256032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32" name="Shape 30"/>
          <p:cNvSpPr/>
          <p:nvPr/>
        </p:nvSpPr>
        <p:spPr>
          <a:xfrm>
            <a:off x="9326880" y="256032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33" name="Shape 31"/>
          <p:cNvSpPr/>
          <p:nvPr/>
        </p:nvSpPr>
        <p:spPr>
          <a:xfrm>
            <a:off x="9784080" y="256032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34" name="Shape 32"/>
          <p:cNvSpPr/>
          <p:nvPr/>
        </p:nvSpPr>
        <p:spPr>
          <a:xfrm>
            <a:off x="10241280" y="256032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35" name="Shape 33"/>
          <p:cNvSpPr/>
          <p:nvPr/>
        </p:nvSpPr>
        <p:spPr>
          <a:xfrm>
            <a:off x="10698480" y="256032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36" name="Shape 34"/>
          <p:cNvSpPr/>
          <p:nvPr/>
        </p:nvSpPr>
        <p:spPr>
          <a:xfrm>
            <a:off x="11155680" y="256032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37" name="Shape 35"/>
          <p:cNvSpPr/>
          <p:nvPr/>
        </p:nvSpPr>
        <p:spPr>
          <a:xfrm>
            <a:off x="8412480" y="297180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38" name="Shape 36"/>
          <p:cNvSpPr/>
          <p:nvPr/>
        </p:nvSpPr>
        <p:spPr>
          <a:xfrm>
            <a:off x="8869680" y="297180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39" name="Shape 37"/>
          <p:cNvSpPr/>
          <p:nvPr/>
        </p:nvSpPr>
        <p:spPr>
          <a:xfrm>
            <a:off x="9326880" y="297180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40" name="Shape 38"/>
          <p:cNvSpPr/>
          <p:nvPr/>
        </p:nvSpPr>
        <p:spPr>
          <a:xfrm>
            <a:off x="9784080" y="297180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41" name="Shape 39"/>
          <p:cNvSpPr/>
          <p:nvPr/>
        </p:nvSpPr>
        <p:spPr>
          <a:xfrm>
            <a:off x="10241280" y="297180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42" name="Shape 40"/>
          <p:cNvSpPr/>
          <p:nvPr/>
        </p:nvSpPr>
        <p:spPr>
          <a:xfrm>
            <a:off x="10698480" y="297180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43" name="Shape 41"/>
          <p:cNvSpPr/>
          <p:nvPr/>
        </p:nvSpPr>
        <p:spPr>
          <a:xfrm>
            <a:off x="11155680" y="297180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44" name="Shape 42"/>
          <p:cNvSpPr/>
          <p:nvPr/>
        </p:nvSpPr>
        <p:spPr>
          <a:xfrm>
            <a:off x="8412480" y="338328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45" name="Shape 43"/>
          <p:cNvSpPr/>
          <p:nvPr/>
        </p:nvSpPr>
        <p:spPr>
          <a:xfrm>
            <a:off x="8869680" y="338328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46" name="Shape 44"/>
          <p:cNvSpPr/>
          <p:nvPr/>
        </p:nvSpPr>
        <p:spPr>
          <a:xfrm>
            <a:off x="9326880" y="338328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47" name="Shape 45"/>
          <p:cNvSpPr/>
          <p:nvPr/>
        </p:nvSpPr>
        <p:spPr>
          <a:xfrm>
            <a:off x="9784080" y="338328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48" name="Shape 46"/>
          <p:cNvSpPr/>
          <p:nvPr/>
        </p:nvSpPr>
        <p:spPr>
          <a:xfrm>
            <a:off x="10241280" y="338328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49" name="Shape 47"/>
          <p:cNvSpPr/>
          <p:nvPr/>
        </p:nvSpPr>
        <p:spPr>
          <a:xfrm>
            <a:off x="10698480" y="338328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50" name="Shape 48"/>
          <p:cNvSpPr/>
          <p:nvPr/>
        </p:nvSpPr>
        <p:spPr>
          <a:xfrm>
            <a:off x="11155680" y="338328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51" name="Shape 49"/>
          <p:cNvSpPr/>
          <p:nvPr/>
        </p:nvSpPr>
        <p:spPr>
          <a:xfrm>
            <a:off x="0" y="0"/>
            <a:ext cx="12191695" cy="566928"/>
          </a:xfrm>
          <a:prstGeom prst="rect">
            <a:avLst/>
          </a:prstGeom>
          <a:solidFill>
            <a:srgbClr val="112E6A"/>
          </a:solidFill>
          <a:ln w="12700">
            <a:solidFill>
              <a:srgbClr val="112E6A"/>
            </a:solidFill>
            <a:prstDash val="solid"/>
          </a:ln>
        </p:spPr>
      </p:sp>
      <p:sp>
        <p:nvSpPr>
          <p:cNvPr id="52" name="Shape 50"/>
          <p:cNvSpPr/>
          <p:nvPr/>
        </p:nvSpPr>
        <p:spPr>
          <a:xfrm>
            <a:off x="201168" y="91440"/>
            <a:ext cx="2194560" cy="384048"/>
          </a:xfrm>
          <a:prstGeom prst="roundRect">
            <a:avLst/>
          </a:prstGeom>
          <a:solidFill>
            <a:srgbClr val="37A9FF"/>
          </a:solidFill>
          <a:ln w="12700">
            <a:solidFill>
              <a:srgbClr val="37A9FF"/>
            </a:solidFill>
            <a:prstDash val="solid"/>
          </a:ln>
        </p:spPr>
      </p:sp>
      <p:sp>
        <p:nvSpPr>
          <p:cNvPr id="53" name="Text 51"/>
          <p:cNvSpPr/>
          <p:nvPr/>
        </p:nvSpPr>
        <p:spPr>
          <a:xfrm>
            <a:off x="411480" y="164592"/>
            <a:ext cx="804672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前回コミットメント進捗</a:t>
            </a:r>
            <a:endParaRPr lang="en-US" sz="1200" dirty="0"/>
          </a:p>
        </p:txBody>
      </p:sp>
      <p:sp>
        <p:nvSpPr>
          <p:cNvPr id="54" name="Text 52"/>
          <p:cNvSpPr/>
          <p:nvPr/>
        </p:nvSpPr>
        <p:spPr>
          <a:xfrm>
            <a:off x="11109960" y="164592"/>
            <a:ext cx="68580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6</a:t>
            </a:r>
            <a:endParaRPr lang="en-US" sz="1100" dirty="0"/>
          </a:p>
        </p:txBody>
      </p:sp>
      <p:sp>
        <p:nvSpPr>
          <p:cNvPr id="55" name="Text 53"/>
          <p:cNvSpPr/>
          <p:nvPr/>
        </p:nvSpPr>
        <p:spPr>
          <a:xfrm>
            <a:off x="731520" y="868680"/>
            <a:ext cx="1042416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12E6A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前回コミットメント進捗</a:t>
            </a:r>
            <a:endParaRPr lang="en-US" sz="2400" dirty="0"/>
          </a:p>
        </p:txBody>
      </p:sp>
      <p:sp>
        <p:nvSpPr>
          <p:cNvPr id="56" name="Shape 54"/>
          <p:cNvSpPr/>
          <p:nvPr/>
        </p:nvSpPr>
        <p:spPr>
          <a:xfrm>
            <a:off x="731520" y="1691640"/>
            <a:ext cx="2743200" cy="566928"/>
          </a:xfrm>
          <a:prstGeom prst="rect">
            <a:avLst/>
          </a:prstGeom>
          <a:solidFill>
            <a:srgbClr val="112E6A"/>
          </a:solidFill>
          <a:ln w="12700">
            <a:solidFill>
              <a:srgbClr val="112E6A"/>
            </a:solidFill>
            <a:prstDash val="solid"/>
          </a:ln>
        </p:spPr>
      </p:sp>
      <p:sp>
        <p:nvSpPr>
          <p:cNvPr id="57" name="Text 55"/>
          <p:cNvSpPr/>
          <p:nvPr/>
        </p:nvSpPr>
        <p:spPr>
          <a:xfrm>
            <a:off x="822960" y="1874520"/>
            <a:ext cx="25603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前回約束</a:t>
            </a:r>
            <a:endParaRPr lang="en-US" sz="1200" dirty="0"/>
          </a:p>
        </p:txBody>
      </p:sp>
      <p:sp>
        <p:nvSpPr>
          <p:cNvPr id="58" name="Shape 56"/>
          <p:cNvSpPr/>
          <p:nvPr/>
        </p:nvSpPr>
        <p:spPr>
          <a:xfrm>
            <a:off x="3474720" y="1691640"/>
            <a:ext cx="1554480" cy="566928"/>
          </a:xfrm>
          <a:prstGeom prst="rect">
            <a:avLst/>
          </a:prstGeom>
          <a:solidFill>
            <a:srgbClr val="112E6A"/>
          </a:solidFill>
          <a:ln w="12700">
            <a:solidFill>
              <a:srgbClr val="112E6A"/>
            </a:solidFill>
            <a:prstDash val="solid"/>
          </a:ln>
        </p:spPr>
      </p:sp>
      <p:sp>
        <p:nvSpPr>
          <p:cNvPr id="59" name="Text 57"/>
          <p:cNvSpPr/>
          <p:nvPr/>
        </p:nvSpPr>
        <p:spPr>
          <a:xfrm>
            <a:off x="3566160" y="1874520"/>
            <a:ext cx="13716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状態</a:t>
            </a:r>
            <a:endParaRPr lang="en-US" sz="1200" dirty="0"/>
          </a:p>
        </p:txBody>
      </p:sp>
      <p:sp>
        <p:nvSpPr>
          <p:cNvPr id="60" name="Shape 58"/>
          <p:cNvSpPr/>
          <p:nvPr/>
        </p:nvSpPr>
        <p:spPr>
          <a:xfrm>
            <a:off x="5029200" y="1691640"/>
            <a:ext cx="2834640" cy="566928"/>
          </a:xfrm>
          <a:prstGeom prst="rect">
            <a:avLst/>
          </a:prstGeom>
          <a:solidFill>
            <a:srgbClr val="112E6A"/>
          </a:solidFill>
          <a:ln w="12700">
            <a:solidFill>
              <a:srgbClr val="112E6A"/>
            </a:solidFill>
            <a:prstDash val="solid"/>
          </a:ln>
        </p:spPr>
      </p:sp>
      <p:sp>
        <p:nvSpPr>
          <p:cNvPr id="61" name="Text 59"/>
          <p:cNvSpPr/>
          <p:nvPr/>
        </p:nvSpPr>
        <p:spPr>
          <a:xfrm>
            <a:off x="5120640" y="1874520"/>
            <a:ext cx="265176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結果</a:t>
            </a:r>
            <a:endParaRPr lang="en-US" sz="1200" dirty="0"/>
          </a:p>
        </p:txBody>
      </p:sp>
      <p:sp>
        <p:nvSpPr>
          <p:cNvPr id="62" name="Shape 60"/>
          <p:cNvSpPr/>
          <p:nvPr/>
        </p:nvSpPr>
        <p:spPr>
          <a:xfrm>
            <a:off x="7863840" y="1691640"/>
            <a:ext cx="3474720" cy="566928"/>
          </a:xfrm>
          <a:prstGeom prst="rect">
            <a:avLst/>
          </a:prstGeom>
          <a:solidFill>
            <a:srgbClr val="112E6A"/>
          </a:solidFill>
          <a:ln w="12700">
            <a:solidFill>
              <a:srgbClr val="112E6A"/>
            </a:solidFill>
            <a:prstDash val="solid"/>
          </a:ln>
        </p:spPr>
      </p:sp>
      <p:sp>
        <p:nvSpPr>
          <p:cNvPr id="63" name="Text 61"/>
          <p:cNvSpPr/>
          <p:nvPr/>
        </p:nvSpPr>
        <p:spPr>
          <a:xfrm>
            <a:off x="7955280" y="1874520"/>
            <a:ext cx="329184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次対応</a:t>
            </a:r>
            <a:endParaRPr lang="en-US" sz="1200" dirty="0"/>
          </a:p>
        </p:txBody>
      </p:sp>
      <p:sp>
        <p:nvSpPr>
          <p:cNvPr id="64" name="Shape 62"/>
          <p:cNvSpPr/>
          <p:nvPr/>
        </p:nvSpPr>
        <p:spPr>
          <a:xfrm>
            <a:off x="731520" y="2258568"/>
            <a:ext cx="2743200" cy="694944"/>
          </a:xfrm>
          <a:prstGeom prst="rect">
            <a:avLst/>
          </a:prstGeom>
          <a:solidFill>
            <a:srgbClr val="FFFF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65" name="Text 63"/>
          <p:cNvSpPr/>
          <p:nvPr/>
        </p:nvSpPr>
        <p:spPr>
          <a:xfrm>
            <a:off x="822960" y="2395728"/>
            <a:ext cx="256032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1F3C70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管理者向けトレーニング実施</a:t>
            </a:r>
            <a:endParaRPr lang="en-US" sz="1100" dirty="0"/>
          </a:p>
        </p:txBody>
      </p:sp>
      <p:sp>
        <p:nvSpPr>
          <p:cNvPr id="66" name="Shape 64"/>
          <p:cNvSpPr/>
          <p:nvPr/>
        </p:nvSpPr>
        <p:spPr>
          <a:xfrm>
            <a:off x="3474720" y="2258568"/>
            <a:ext cx="1554480" cy="694944"/>
          </a:xfrm>
          <a:prstGeom prst="rect">
            <a:avLst/>
          </a:prstGeom>
          <a:solidFill>
            <a:srgbClr val="FFFF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67" name="Text 65"/>
          <p:cNvSpPr/>
          <p:nvPr/>
        </p:nvSpPr>
        <p:spPr>
          <a:xfrm>
            <a:off x="3566160" y="2395728"/>
            <a:ext cx="137160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1F3C70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完了</a:t>
            </a:r>
            <a:endParaRPr lang="en-US" sz="1100" dirty="0"/>
          </a:p>
        </p:txBody>
      </p:sp>
      <p:sp>
        <p:nvSpPr>
          <p:cNvPr id="68" name="Shape 66"/>
          <p:cNvSpPr/>
          <p:nvPr/>
        </p:nvSpPr>
        <p:spPr>
          <a:xfrm>
            <a:off x="5029200" y="2258568"/>
            <a:ext cx="2834640" cy="694944"/>
          </a:xfrm>
          <a:prstGeom prst="rect">
            <a:avLst/>
          </a:prstGeom>
          <a:solidFill>
            <a:srgbClr val="FFFF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69" name="Text 67"/>
          <p:cNvSpPr/>
          <p:nvPr/>
        </p:nvSpPr>
        <p:spPr>
          <a:xfrm>
            <a:off x="5120640" y="2395728"/>
            <a:ext cx="265176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1F3C70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参加率92%</a:t>
            </a:r>
            <a:endParaRPr lang="en-US" sz="1100" dirty="0"/>
          </a:p>
        </p:txBody>
      </p:sp>
      <p:sp>
        <p:nvSpPr>
          <p:cNvPr id="70" name="Shape 68"/>
          <p:cNvSpPr/>
          <p:nvPr/>
        </p:nvSpPr>
        <p:spPr>
          <a:xfrm>
            <a:off x="7863840" y="2258568"/>
            <a:ext cx="3474720" cy="694944"/>
          </a:xfrm>
          <a:prstGeom prst="rect">
            <a:avLst/>
          </a:prstGeom>
          <a:solidFill>
            <a:srgbClr val="FFFF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71" name="Text 69"/>
          <p:cNvSpPr/>
          <p:nvPr/>
        </p:nvSpPr>
        <p:spPr>
          <a:xfrm>
            <a:off x="7955280" y="2395728"/>
            <a:ext cx="329184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1F3C70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上級編を追加</a:t>
            </a:r>
            <a:endParaRPr lang="en-US" sz="1100" dirty="0"/>
          </a:p>
        </p:txBody>
      </p:sp>
      <p:sp>
        <p:nvSpPr>
          <p:cNvPr id="72" name="Shape 70"/>
          <p:cNvSpPr/>
          <p:nvPr/>
        </p:nvSpPr>
        <p:spPr>
          <a:xfrm>
            <a:off x="731520" y="2953512"/>
            <a:ext cx="2743200" cy="694944"/>
          </a:xfrm>
          <a:prstGeom prst="rect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73" name="Text 71"/>
          <p:cNvSpPr/>
          <p:nvPr/>
        </p:nvSpPr>
        <p:spPr>
          <a:xfrm>
            <a:off x="822960" y="3090672"/>
            <a:ext cx="256032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1F3C70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定例レポート自動化</a:t>
            </a:r>
            <a:endParaRPr lang="en-US" sz="1100" dirty="0"/>
          </a:p>
        </p:txBody>
      </p:sp>
      <p:sp>
        <p:nvSpPr>
          <p:cNvPr id="74" name="Shape 72"/>
          <p:cNvSpPr/>
          <p:nvPr/>
        </p:nvSpPr>
        <p:spPr>
          <a:xfrm>
            <a:off x="3474720" y="2953512"/>
            <a:ext cx="1554480" cy="694944"/>
          </a:xfrm>
          <a:prstGeom prst="rect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75" name="Text 73"/>
          <p:cNvSpPr/>
          <p:nvPr/>
        </p:nvSpPr>
        <p:spPr>
          <a:xfrm>
            <a:off x="3566160" y="3090672"/>
            <a:ext cx="137160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1F3C70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進行中</a:t>
            </a:r>
            <a:endParaRPr lang="en-US" sz="1100" dirty="0"/>
          </a:p>
        </p:txBody>
      </p:sp>
      <p:sp>
        <p:nvSpPr>
          <p:cNvPr id="76" name="Shape 74"/>
          <p:cNvSpPr/>
          <p:nvPr/>
        </p:nvSpPr>
        <p:spPr>
          <a:xfrm>
            <a:off x="5029200" y="2953512"/>
            <a:ext cx="2834640" cy="694944"/>
          </a:xfrm>
          <a:prstGeom prst="rect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77" name="Text 75"/>
          <p:cNvSpPr/>
          <p:nvPr/>
        </p:nvSpPr>
        <p:spPr>
          <a:xfrm>
            <a:off x="5120640" y="3090672"/>
            <a:ext cx="265176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1F3C70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手作業40%削減</a:t>
            </a:r>
            <a:endParaRPr lang="en-US" sz="1100" dirty="0"/>
          </a:p>
        </p:txBody>
      </p:sp>
      <p:sp>
        <p:nvSpPr>
          <p:cNvPr id="78" name="Shape 76"/>
          <p:cNvSpPr/>
          <p:nvPr/>
        </p:nvSpPr>
        <p:spPr>
          <a:xfrm>
            <a:off x="7863840" y="2953512"/>
            <a:ext cx="3474720" cy="694944"/>
          </a:xfrm>
          <a:prstGeom prst="rect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79" name="Text 77"/>
          <p:cNvSpPr/>
          <p:nvPr/>
        </p:nvSpPr>
        <p:spPr>
          <a:xfrm>
            <a:off x="7955280" y="3090672"/>
            <a:ext cx="329184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1F3C70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残タスクを次月完了</a:t>
            </a:r>
            <a:endParaRPr lang="en-US" sz="1100" dirty="0"/>
          </a:p>
        </p:txBody>
      </p:sp>
      <p:sp>
        <p:nvSpPr>
          <p:cNvPr id="80" name="Shape 78"/>
          <p:cNvSpPr/>
          <p:nvPr/>
        </p:nvSpPr>
        <p:spPr>
          <a:xfrm>
            <a:off x="731520" y="3648456"/>
            <a:ext cx="2743200" cy="694944"/>
          </a:xfrm>
          <a:prstGeom prst="rect">
            <a:avLst/>
          </a:prstGeom>
          <a:solidFill>
            <a:srgbClr val="FFFF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81" name="Text 79"/>
          <p:cNvSpPr/>
          <p:nvPr/>
        </p:nvSpPr>
        <p:spPr>
          <a:xfrm>
            <a:off x="822960" y="3785616"/>
            <a:ext cx="256032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1F3C70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利用停滞部門の改善</a:t>
            </a:r>
            <a:endParaRPr lang="en-US" sz="1100" dirty="0"/>
          </a:p>
        </p:txBody>
      </p:sp>
      <p:sp>
        <p:nvSpPr>
          <p:cNvPr id="82" name="Shape 80"/>
          <p:cNvSpPr/>
          <p:nvPr/>
        </p:nvSpPr>
        <p:spPr>
          <a:xfrm>
            <a:off x="3474720" y="3648456"/>
            <a:ext cx="1554480" cy="694944"/>
          </a:xfrm>
          <a:prstGeom prst="rect">
            <a:avLst/>
          </a:prstGeom>
          <a:solidFill>
            <a:srgbClr val="FFFF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83" name="Text 81"/>
          <p:cNvSpPr/>
          <p:nvPr/>
        </p:nvSpPr>
        <p:spPr>
          <a:xfrm>
            <a:off x="3566160" y="3785616"/>
            <a:ext cx="137160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1F3C70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未完</a:t>
            </a:r>
            <a:endParaRPr lang="en-US" sz="1100" dirty="0"/>
          </a:p>
        </p:txBody>
      </p:sp>
      <p:sp>
        <p:nvSpPr>
          <p:cNvPr id="84" name="Shape 82"/>
          <p:cNvSpPr/>
          <p:nvPr/>
        </p:nvSpPr>
        <p:spPr>
          <a:xfrm>
            <a:off x="5029200" y="3648456"/>
            <a:ext cx="2834640" cy="694944"/>
          </a:xfrm>
          <a:prstGeom prst="rect">
            <a:avLst/>
          </a:prstGeom>
          <a:solidFill>
            <a:srgbClr val="FFFF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85" name="Text 83"/>
          <p:cNvSpPr/>
          <p:nvPr/>
        </p:nvSpPr>
        <p:spPr>
          <a:xfrm>
            <a:off x="5120640" y="3785616"/>
            <a:ext cx="265176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1F3C70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改善幅が限定的</a:t>
            </a:r>
            <a:endParaRPr lang="en-US" sz="1100" dirty="0"/>
          </a:p>
        </p:txBody>
      </p:sp>
      <p:sp>
        <p:nvSpPr>
          <p:cNvPr id="86" name="Shape 84"/>
          <p:cNvSpPr/>
          <p:nvPr/>
        </p:nvSpPr>
        <p:spPr>
          <a:xfrm>
            <a:off x="7863840" y="3648456"/>
            <a:ext cx="3474720" cy="694944"/>
          </a:xfrm>
          <a:prstGeom prst="rect">
            <a:avLst/>
          </a:prstGeom>
          <a:solidFill>
            <a:srgbClr val="FFFF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87" name="Text 85"/>
          <p:cNvSpPr/>
          <p:nvPr/>
        </p:nvSpPr>
        <p:spPr>
          <a:xfrm>
            <a:off x="7955280" y="3785616"/>
            <a:ext cx="329184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1F3C70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個別支援プラン実施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8412480" y="91440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8869680" y="91440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9326880" y="91440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9784080" y="91440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10241280" y="91440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10698480" y="91440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11155680" y="91440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8412480" y="132588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8869680" y="132588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9326880" y="132588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9784080" y="132588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10241280" y="132588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10698480" y="132588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11155680" y="132588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8412480" y="173736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8869680" y="173736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9326880" y="173736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9784080" y="173736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10241280" y="173736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10698480" y="173736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22" name="Shape 20"/>
          <p:cNvSpPr/>
          <p:nvPr/>
        </p:nvSpPr>
        <p:spPr>
          <a:xfrm>
            <a:off x="11155680" y="173736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8412480" y="214884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24" name="Shape 22"/>
          <p:cNvSpPr/>
          <p:nvPr/>
        </p:nvSpPr>
        <p:spPr>
          <a:xfrm>
            <a:off x="8869680" y="214884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25" name="Shape 23"/>
          <p:cNvSpPr/>
          <p:nvPr/>
        </p:nvSpPr>
        <p:spPr>
          <a:xfrm>
            <a:off x="9326880" y="214884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26" name="Shape 24"/>
          <p:cNvSpPr/>
          <p:nvPr/>
        </p:nvSpPr>
        <p:spPr>
          <a:xfrm>
            <a:off x="9784080" y="214884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27" name="Shape 25"/>
          <p:cNvSpPr/>
          <p:nvPr/>
        </p:nvSpPr>
        <p:spPr>
          <a:xfrm>
            <a:off x="10241280" y="214884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28" name="Shape 26"/>
          <p:cNvSpPr/>
          <p:nvPr/>
        </p:nvSpPr>
        <p:spPr>
          <a:xfrm>
            <a:off x="10698480" y="214884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29" name="Shape 27"/>
          <p:cNvSpPr/>
          <p:nvPr/>
        </p:nvSpPr>
        <p:spPr>
          <a:xfrm>
            <a:off x="11155680" y="214884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30" name="Shape 28"/>
          <p:cNvSpPr/>
          <p:nvPr/>
        </p:nvSpPr>
        <p:spPr>
          <a:xfrm>
            <a:off x="8412480" y="256032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31" name="Shape 29"/>
          <p:cNvSpPr/>
          <p:nvPr/>
        </p:nvSpPr>
        <p:spPr>
          <a:xfrm>
            <a:off x="8869680" y="256032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32" name="Shape 30"/>
          <p:cNvSpPr/>
          <p:nvPr/>
        </p:nvSpPr>
        <p:spPr>
          <a:xfrm>
            <a:off x="9326880" y="256032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33" name="Shape 31"/>
          <p:cNvSpPr/>
          <p:nvPr/>
        </p:nvSpPr>
        <p:spPr>
          <a:xfrm>
            <a:off x="9784080" y="256032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34" name="Shape 32"/>
          <p:cNvSpPr/>
          <p:nvPr/>
        </p:nvSpPr>
        <p:spPr>
          <a:xfrm>
            <a:off x="10241280" y="256032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35" name="Shape 33"/>
          <p:cNvSpPr/>
          <p:nvPr/>
        </p:nvSpPr>
        <p:spPr>
          <a:xfrm>
            <a:off x="10698480" y="256032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36" name="Shape 34"/>
          <p:cNvSpPr/>
          <p:nvPr/>
        </p:nvSpPr>
        <p:spPr>
          <a:xfrm>
            <a:off x="11155680" y="256032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37" name="Shape 35"/>
          <p:cNvSpPr/>
          <p:nvPr/>
        </p:nvSpPr>
        <p:spPr>
          <a:xfrm>
            <a:off x="8412480" y="297180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38" name="Shape 36"/>
          <p:cNvSpPr/>
          <p:nvPr/>
        </p:nvSpPr>
        <p:spPr>
          <a:xfrm>
            <a:off x="8869680" y="297180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39" name="Shape 37"/>
          <p:cNvSpPr/>
          <p:nvPr/>
        </p:nvSpPr>
        <p:spPr>
          <a:xfrm>
            <a:off x="9326880" y="297180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40" name="Shape 38"/>
          <p:cNvSpPr/>
          <p:nvPr/>
        </p:nvSpPr>
        <p:spPr>
          <a:xfrm>
            <a:off x="9784080" y="297180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41" name="Shape 39"/>
          <p:cNvSpPr/>
          <p:nvPr/>
        </p:nvSpPr>
        <p:spPr>
          <a:xfrm>
            <a:off x="10241280" y="297180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42" name="Shape 40"/>
          <p:cNvSpPr/>
          <p:nvPr/>
        </p:nvSpPr>
        <p:spPr>
          <a:xfrm>
            <a:off x="10698480" y="297180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43" name="Shape 41"/>
          <p:cNvSpPr/>
          <p:nvPr/>
        </p:nvSpPr>
        <p:spPr>
          <a:xfrm>
            <a:off x="11155680" y="297180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44" name="Shape 42"/>
          <p:cNvSpPr/>
          <p:nvPr/>
        </p:nvSpPr>
        <p:spPr>
          <a:xfrm>
            <a:off x="8412480" y="338328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45" name="Shape 43"/>
          <p:cNvSpPr/>
          <p:nvPr/>
        </p:nvSpPr>
        <p:spPr>
          <a:xfrm>
            <a:off x="8869680" y="338328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46" name="Shape 44"/>
          <p:cNvSpPr/>
          <p:nvPr/>
        </p:nvSpPr>
        <p:spPr>
          <a:xfrm>
            <a:off x="9326880" y="338328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47" name="Shape 45"/>
          <p:cNvSpPr/>
          <p:nvPr/>
        </p:nvSpPr>
        <p:spPr>
          <a:xfrm>
            <a:off x="9784080" y="338328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48" name="Shape 46"/>
          <p:cNvSpPr/>
          <p:nvPr/>
        </p:nvSpPr>
        <p:spPr>
          <a:xfrm>
            <a:off x="10241280" y="338328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49" name="Shape 47"/>
          <p:cNvSpPr/>
          <p:nvPr/>
        </p:nvSpPr>
        <p:spPr>
          <a:xfrm>
            <a:off x="10698480" y="338328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50" name="Shape 48"/>
          <p:cNvSpPr/>
          <p:nvPr/>
        </p:nvSpPr>
        <p:spPr>
          <a:xfrm>
            <a:off x="11155680" y="338328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51" name="Shape 49"/>
          <p:cNvSpPr/>
          <p:nvPr/>
        </p:nvSpPr>
        <p:spPr>
          <a:xfrm>
            <a:off x="0" y="0"/>
            <a:ext cx="12191695" cy="566928"/>
          </a:xfrm>
          <a:prstGeom prst="rect">
            <a:avLst/>
          </a:prstGeom>
          <a:solidFill>
            <a:srgbClr val="112E6A"/>
          </a:solidFill>
          <a:ln w="12700">
            <a:solidFill>
              <a:srgbClr val="112E6A"/>
            </a:solidFill>
            <a:prstDash val="solid"/>
          </a:ln>
        </p:spPr>
      </p:sp>
      <p:sp>
        <p:nvSpPr>
          <p:cNvPr id="52" name="Shape 50"/>
          <p:cNvSpPr/>
          <p:nvPr/>
        </p:nvSpPr>
        <p:spPr>
          <a:xfrm>
            <a:off x="201168" y="91440"/>
            <a:ext cx="2194560" cy="384048"/>
          </a:xfrm>
          <a:prstGeom prst="roundRect">
            <a:avLst/>
          </a:prstGeom>
          <a:solidFill>
            <a:srgbClr val="37A9FF"/>
          </a:solidFill>
          <a:ln w="12700">
            <a:solidFill>
              <a:srgbClr val="37A9FF"/>
            </a:solidFill>
            <a:prstDash val="solid"/>
          </a:ln>
        </p:spPr>
      </p:sp>
      <p:sp>
        <p:nvSpPr>
          <p:cNvPr id="53" name="Text 51"/>
          <p:cNvSpPr/>
          <p:nvPr/>
        </p:nvSpPr>
        <p:spPr>
          <a:xfrm>
            <a:off x="411480" y="164592"/>
            <a:ext cx="804672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ベンチマーク比較（導入成熟度）</a:t>
            </a:r>
            <a:endParaRPr lang="en-US" sz="1200" dirty="0"/>
          </a:p>
        </p:txBody>
      </p:sp>
      <p:sp>
        <p:nvSpPr>
          <p:cNvPr id="54" name="Text 52"/>
          <p:cNvSpPr/>
          <p:nvPr/>
        </p:nvSpPr>
        <p:spPr>
          <a:xfrm>
            <a:off x="11109960" y="164592"/>
            <a:ext cx="68580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7</a:t>
            </a:r>
            <a:endParaRPr lang="en-US" sz="1100" dirty="0"/>
          </a:p>
        </p:txBody>
      </p:sp>
      <p:sp>
        <p:nvSpPr>
          <p:cNvPr id="55" name="Text 53"/>
          <p:cNvSpPr/>
          <p:nvPr/>
        </p:nvSpPr>
        <p:spPr>
          <a:xfrm>
            <a:off x="731520" y="868680"/>
            <a:ext cx="1042416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12E6A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ベンチマーク比較（導入成熟度）</a:t>
            </a:r>
            <a:endParaRPr lang="en-US" sz="2400" dirty="0"/>
          </a:p>
        </p:txBody>
      </p:sp>
      <p:sp>
        <p:nvSpPr>
          <p:cNvPr id="56" name="Shape 54"/>
          <p:cNvSpPr/>
          <p:nvPr/>
        </p:nvSpPr>
        <p:spPr>
          <a:xfrm>
            <a:off x="960120" y="1737360"/>
            <a:ext cx="9875520" cy="448056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57" name="Shape 55"/>
          <p:cNvSpPr/>
          <p:nvPr/>
        </p:nvSpPr>
        <p:spPr>
          <a:xfrm>
            <a:off x="5897880" y="1737360"/>
            <a:ext cx="0" cy="4480560"/>
          </a:xfrm>
          <a:prstGeom prst="line">
            <a:avLst/>
          </a:prstGeom>
          <a:noFill/>
          <a:ln w="12700">
            <a:solidFill>
              <a:srgbClr val="1D4EA3"/>
            </a:solidFill>
            <a:prstDash val="solid"/>
          </a:ln>
        </p:spPr>
      </p:sp>
      <p:sp>
        <p:nvSpPr>
          <p:cNvPr id="58" name="Shape 56"/>
          <p:cNvSpPr/>
          <p:nvPr/>
        </p:nvSpPr>
        <p:spPr>
          <a:xfrm>
            <a:off x="960120" y="3977640"/>
            <a:ext cx="9875520" cy="0"/>
          </a:xfrm>
          <a:prstGeom prst="line">
            <a:avLst/>
          </a:prstGeom>
          <a:noFill/>
          <a:ln w="12700">
            <a:solidFill>
              <a:srgbClr val="1D4EA3"/>
            </a:solidFill>
            <a:prstDash val="solid"/>
          </a:ln>
        </p:spPr>
      </p:sp>
      <p:sp>
        <p:nvSpPr>
          <p:cNvPr id="59" name="Text 57"/>
          <p:cNvSpPr/>
          <p:nvPr/>
        </p:nvSpPr>
        <p:spPr>
          <a:xfrm rot="16200000">
            <a:off x="320040" y="3429000"/>
            <a:ext cx="54864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4A6392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成果インパクト</a:t>
            </a:r>
            <a:endParaRPr lang="en-US" sz="1000" dirty="0"/>
          </a:p>
        </p:txBody>
      </p:sp>
      <p:sp>
        <p:nvSpPr>
          <p:cNvPr id="60" name="Text 58"/>
          <p:cNvSpPr/>
          <p:nvPr/>
        </p:nvSpPr>
        <p:spPr>
          <a:xfrm>
            <a:off x="5303520" y="6355080"/>
            <a:ext cx="210312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4A6392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運用成熟度</a:t>
            </a:r>
            <a:endParaRPr lang="en-US" sz="1000" dirty="0"/>
          </a:p>
        </p:txBody>
      </p:sp>
      <p:sp>
        <p:nvSpPr>
          <p:cNvPr id="61" name="Text 59"/>
          <p:cNvSpPr/>
          <p:nvPr/>
        </p:nvSpPr>
        <p:spPr>
          <a:xfrm>
            <a:off x="1143000" y="187452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12E6A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先行ゾーン</a:t>
            </a:r>
            <a:endParaRPr lang="en-US" sz="1100" dirty="0"/>
          </a:p>
        </p:txBody>
      </p:sp>
      <p:sp>
        <p:nvSpPr>
          <p:cNvPr id="62" name="Text 60"/>
          <p:cNvSpPr/>
          <p:nvPr/>
        </p:nvSpPr>
        <p:spPr>
          <a:xfrm>
            <a:off x="1143000" y="2185416"/>
            <a:ext cx="4389120" cy="1783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1F3C70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・営業部門</a:t>
            </a: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1F3C70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・経営企画部門</a:t>
            </a:r>
            <a:endParaRPr lang="en-US" sz="1000" dirty="0"/>
          </a:p>
        </p:txBody>
      </p:sp>
      <p:sp>
        <p:nvSpPr>
          <p:cNvPr id="63" name="Text 61"/>
          <p:cNvSpPr/>
          <p:nvPr/>
        </p:nvSpPr>
        <p:spPr>
          <a:xfrm>
            <a:off x="6080760" y="187452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12E6A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改善余地あり</a:t>
            </a:r>
            <a:endParaRPr lang="en-US" sz="1100" dirty="0"/>
          </a:p>
        </p:txBody>
      </p:sp>
      <p:sp>
        <p:nvSpPr>
          <p:cNvPr id="64" name="Text 62"/>
          <p:cNvSpPr/>
          <p:nvPr/>
        </p:nvSpPr>
        <p:spPr>
          <a:xfrm>
            <a:off x="6080760" y="2185416"/>
            <a:ext cx="4389120" cy="1783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1F3C70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・管理部門</a:t>
            </a: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1F3C70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・人事部門</a:t>
            </a:r>
            <a:endParaRPr lang="en-US" sz="1000" dirty="0"/>
          </a:p>
        </p:txBody>
      </p:sp>
      <p:sp>
        <p:nvSpPr>
          <p:cNvPr id="65" name="Text 63"/>
          <p:cNvSpPr/>
          <p:nvPr/>
        </p:nvSpPr>
        <p:spPr>
          <a:xfrm>
            <a:off x="1143000" y="411480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12E6A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初期段階</a:t>
            </a:r>
            <a:endParaRPr lang="en-US" sz="1100" dirty="0"/>
          </a:p>
        </p:txBody>
      </p:sp>
      <p:sp>
        <p:nvSpPr>
          <p:cNvPr id="66" name="Text 64"/>
          <p:cNvSpPr/>
          <p:nvPr/>
        </p:nvSpPr>
        <p:spPr>
          <a:xfrm>
            <a:off x="1143000" y="4425696"/>
            <a:ext cx="4389120" cy="1783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1F3C70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・新規導入部門</a:t>
            </a:r>
            <a:endParaRPr lang="en-US" sz="1000" dirty="0"/>
          </a:p>
        </p:txBody>
      </p:sp>
      <p:sp>
        <p:nvSpPr>
          <p:cNvPr id="67" name="Text 65"/>
          <p:cNvSpPr/>
          <p:nvPr/>
        </p:nvSpPr>
        <p:spPr>
          <a:xfrm>
            <a:off x="6080760" y="411480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12E6A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要再設計</a:t>
            </a:r>
            <a:endParaRPr lang="en-US" sz="1100" dirty="0"/>
          </a:p>
        </p:txBody>
      </p:sp>
      <p:sp>
        <p:nvSpPr>
          <p:cNvPr id="68" name="Text 66"/>
          <p:cNvSpPr/>
          <p:nvPr/>
        </p:nvSpPr>
        <p:spPr>
          <a:xfrm>
            <a:off x="6080760" y="4425696"/>
            <a:ext cx="4389120" cy="1783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1F3C70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・利用目的が曖昧な部門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8412480" y="91440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8869680" y="91440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9326880" y="91440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9784080" y="91440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10241280" y="91440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10698480" y="91440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11155680" y="91440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8412480" y="132588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8869680" y="132588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9326880" y="132588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9784080" y="132588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10241280" y="132588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10698480" y="132588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11155680" y="132588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8412480" y="173736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8869680" y="173736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9326880" y="173736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9784080" y="173736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10241280" y="173736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10698480" y="173736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22" name="Shape 20"/>
          <p:cNvSpPr/>
          <p:nvPr/>
        </p:nvSpPr>
        <p:spPr>
          <a:xfrm>
            <a:off x="11155680" y="173736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8412480" y="214884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24" name="Shape 22"/>
          <p:cNvSpPr/>
          <p:nvPr/>
        </p:nvSpPr>
        <p:spPr>
          <a:xfrm>
            <a:off x="8869680" y="214884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25" name="Shape 23"/>
          <p:cNvSpPr/>
          <p:nvPr/>
        </p:nvSpPr>
        <p:spPr>
          <a:xfrm>
            <a:off x="9326880" y="214884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26" name="Shape 24"/>
          <p:cNvSpPr/>
          <p:nvPr/>
        </p:nvSpPr>
        <p:spPr>
          <a:xfrm>
            <a:off x="9784080" y="214884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27" name="Shape 25"/>
          <p:cNvSpPr/>
          <p:nvPr/>
        </p:nvSpPr>
        <p:spPr>
          <a:xfrm>
            <a:off x="10241280" y="214884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28" name="Shape 26"/>
          <p:cNvSpPr/>
          <p:nvPr/>
        </p:nvSpPr>
        <p:spPr>
          <a:xfrm>
            <a:off x="10698480" y="214884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29" name="Shape 27"/>
          <p:cNvSpPr/>
          <p:nvPr/>
        </p:nvSpPr>
        <p:spPr>
          <a:xfrm>
            <a:off x="11155680" y="214884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30" name="Shape 28"/>
          <p:cNvSpPr/>
          <p:nvPr/>
        </p:nvSpPr>
        <p:spPr>
          <a:xfrm>
            <a:off x="8412480" y="256032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31" name="Shape 29"/>
          <p:cNvSpPr/>
          <p:nvPr/>
        </p:nvSpPr>
        <p:spPr>
          <a:xfrm>
            <a:off x="8869680" y="256032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32" name="Shape 30"/>
          <p:cNvSpPr/>
          <p:nvPr/>
        </p:nvSpPr>
        <p:spPr>
          <a:xfrm>
            <a:off x="9326880" y="256032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33" name="Shape 31"/>
          <p:cNvSpPr/>
          <p:nvPr/>
        </p:nvSpPr>
        <p:spPr>
          <a:xfrm>
            <a:off x="9784080" y="256032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34" name="Shape 32"/>
          <p:cNvSpPr/>
          <p:nvPr/>
        </p:nvSpPr>
        <p:spPr>
          <a:xfrm>
            <a:off x="10241280" y="256032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35" name="Shape 33"/>
          <p:cNvSpPr/>
          <p:nvPr/>
        </p:nvSpPr>
        <p:spPr>
          <a:xfrm>
            <a:off x="10698480" y="256032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36" name="Shape 34"/>
          <p:cNvSpPr/>
          <p:nvPr/>
        </p:nvSpPr>
        <p:spPr>
          <a:xfrm>
            <a:off x="11155680" y="256032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37" name="Shape 35"/>
          <p:cNvSpPr/>
          <p:nvPr/>
        </p:nvSpPr>
        <p:spPr>
          <a:xfrm>
            <a:off x="8412480" y="297180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38" name="Shape 36"/>
          <p:cNvSpPr/>
          <p:nvPr/>
        </p:nvSpPr>
        <p:spPr>
          <a:xfrm>
            <a:off x="8869680" y="297180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39" name="Shape 37"/>
          <p:cNvSpPr/>
          <p:nvPr/>
        </p:nvSpPr>
        <p:spPr>
          <a:xfrm>
            <a:off x="9326880" y="297180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40" name="Shape 38"/>
          <p:cNvSpPr/>
          <p:nvPr/>
        </p:nvSpPr>
        <p:spPr>
          <a:xfrm>
            <a:off x="9784080" y="297180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41" name="Shape 39"/>
          <p:cNvSpPr/>
          <p:nvPr/>
        </p:nvSpPr>
        <p:spPr>
          <a:xfrm>
            <a:off x="10241280" y="297180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42" name="Shape 40"/>
          <p:cNvSpPr/>
          <p:nvPr/>
        </p:nvSpPr>
        <p:spPr>
          <a:xfrm>
            <a:off x="10698480" y="297180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43" name="Shape 41"/>
          <p:cNvSpPr/>
          <p:nvPr/>
        </p:nvSpPr>
        <p:spPr>
          <a:xfrm>
            <a:off x="11155680" y="297180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44" name="Shape 42"/>
          <p:cNvSpPr/>
          <p:nvPr/>
        </p:nvSpPr>
        <p:spPr>
          <a:xfrm>
            <a:off x="8412480" y="338328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45" name="Shape 43"/>
          <p:cNvSpPr/>
          <p:nvPr/>
        </p:nvSpPr>
        <p:spPr>
          <a:xfrm>
            <a:off x="8869680" y="338328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46" name="Shape 44"/>
          <p:cNvSpPr/>
          <p:nvPr/>
        </p:nvSpPr>
        <p:spPr>
          <a:xfrm>
            <a:off x="9326880" y="338328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47" name="Shape 45"/>
          <p:cNvSpPr/>
          <p:nvPr/>
        </p:nvSpPr>
        <p:spPr>
          <a:xfrm>
            <a:off x="9784080" y="338328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48" name="Shape 46"/>
          <p:cNvSpPr/>
          <p:nvPr/>
        </p:nvSpPr>
        <p:spPr>
          <a:xfrm>
            <a:off x="10241280" y="338328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49" name="Shape 47"/>
          <p:cNvSpPr/>
          <p:nvPr/>
        </p:nvSpPr>
        <p:spPr>
          <a:xfrm>
            <a:off x="10698480" y="338328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50" name="Shape 48"/>
          <p:cNvSpPr/>
          <p:nvPr/>
        </p:nvSpPr>
        <p:spPr>
          <a:xfrm>
            <a:off x="11155680" y="338328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51" name="Shape 49"/>
          <p:cNvSpPr/>
          <p:nvPr/>
        </p:nvSpPr>
        <p:spPr>
          <a:xfrm>
            <a:off x="0" y="0"/>
            <a:ext cx="12191695" cy="566928"/>
          </a:xfrm>
          <a:prstGeom prst="rect">
            <a:avLst/>
          </a:prstGeom>
          <a:solidFill>
            <a:srgbClr val="112E6A"/>
          </a:solidFill>
          <a:ln w="12700">
            <a:solidFill>
              <a:srgbClr val="112E6A"/>
            </a:solidFill>
            <a:prstDash val="solid"/>
          </a:ln>
        </p:spPr>
      </p:sp>
      <p:sp>
        <p:nvSpPr>
          <p:cNvPr id="52" name="Shape 50"/>
          <p:cNvSpPr/>
          <p:nvPr/>
        </p:nvSpPr>
        <p:spPr>
          <a:xfrm>
            <a:off x="201168" y="91440"/>
            <a:ext cx="2194560" cy="384048"/>
          </a:xfrm>
          <a:prstGeom prst="roundRect">
            <a:avLst/>
          </a:prstGeom>
          <a:solidFill>
            <a:srgbClr val="37A9FF"/>
          </a:solidFill>
          <a:ln w="12700">
            <a:solidFill>
              <a:srgbClr val="37A9FF"/>
            </a:solidFill>
            <a:prstDash val="solid"/>
          </a:ln>
        </p:spPr>
      </p:sp>
      <p:sp>
        <p:nvSpPr>
          <p:cNvPr id="53" name="Text 51"/>
          <p:cNvSpPr/>
          <p:nvPr/>
        </p:nvSpPr>
        <p:spPr>
          <a:xfrm>
            <a:off x="411480" y="164592"/>
            <a:ext cx="804672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アカウント健全性セグメント</a:t>
            </a:r>
            <a:endParaRPr lang="en-US" sz="1200" dirty="0"/>
          </a:p>
        </p:txBody>
      </p:sp>
      <p:sp>
        <p:nvSpPr>
          <p:cNvPr id="54" name="Text 52"/>
          <p:cNvSpPr/>
          <p:nvPr/>
        </p:nvSpPr>
        <p:spPr>
          <a:xfrm>
            <a:off x="11109960" y="164592"/>
            <a:ext cx="68580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8</a:t>
            </a:r>
            <a:endParaRPr lang="en-US" sz="1100" dirty="0"/>
          </a:p>
        </p:txBody>
      </p:sp>
      <p:sp>
        <p:nvSpPr>
          <p:cNvPr id="55" name="Text 53"/>
          <p:cNvSpPr/>
          <p:nvPr/>
        </p:nvSpPr>
        <p:spPr>
          <a:xfrm>
            <a:off x="731520" y="868680"/>
            <a:ext cx="1042416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12E6A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アカウント健全性セグメント</a:t>
            </a:r>
            <a:endParaRPr lang="en-US" sz="2400" dirty="0"/>
          </a:p>
        </p:txBody>
      </p:sp>
      <p:sp>
        <p:nvSpPr>
          <p:cNvPr id="56" name="Text 54"/>
          <p:cNvSpPr/>
          <p:nvPr/>
        </p:nvSpPr>
        <p:spPr>
          <a:xfrm>
            <a:off x="749808" y="1316736"/>
            <a:ext cx="102412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4A6392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四半期レビュー後の打ち手を顧客群ごとに固定</a:t>
            </a:r>
            <a:endParaRPr lang="en-US" sz="1200" dirty="0"/>
          </a:p>
        </p:txBody>
      </p:sp>
      <p:sp>
        <p:nvSpPr>
          <p:cNvPr id="57" name="Shape 55"/>
          <p:cNvSpPr/>
          <p:nvPr/>
        </p:nvSpPr>
        <p:spPr>
          <a:xfrm>
            <a:off x="731520" y="1755648"/>
            <a:ext cx="5257800" cy="1938528"/>
          </a:xfrm>
          <a:prstGeom prst="roundRect">
            <a:avLst/>
          </a:prstGeom>
          <a:solidFill>
            <a:srgbClr val="EEF4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58" name="Text 56"/>
          <p:cNvSpPr/>
          <p:nvPr/>
        </p:nvSpPr>
        <p:spPr>
          <a:xfrm>
            <a:off x="896112" y="1901952"/>
            <a:ext cx="489204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112E6A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拡大型</a:t>
            </a:r>
            <a:endParaRPr lang="en-US" sz="1000" dirty="0"/>
          </a:p>
        </p:txBody>
      </p:sp>
      <p:sp>
        <p:nvSpPr>
          <p:cNvPr id="59" name="Text 57"/>
          <p:cNvSpPr/>
          <p:nvPr/>
        </p:nvSpPr>
        <p:spPr>
          <a:xfrm>
            <a:off x="896112" y="2286000"/>
            <a:ext cx="48920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1D4EA3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対象: 甲社 / 丙社 / 己社</a:t>
            </a:r>
            <a:endParaRPr lang="en-US" sz="1000" dirty="0"/>
          </a:p>
        </p:txBody>
      </p:sp>
      <p:sp>
        <p:nvSpPr>
          <p:cNvPr id="60" name="Text 58"/>
          <p:cNvSpPr/>
          <p:nvPr/>
        </p:nvSpPr>
        <p:spPr>
          <a:xfrm>
            <a:off x="896112" y="2651760"/>
            <a:ext cx="4892040" cy="89611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1F3C70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新機能提案と共同施策を前倒し。部門横展開の計画を四半期内に合意。</a:t>
            </a:r>
            <a:endParaRPr lang="en-US" sz="1000" dirty="0"/>
          </a:p>
        </p:txBody>
      </p:sp>
      <p:sp>
        <p:nvSpPr>
          <p:cNvPr id="61" name="Shape 59"/>
          <p:cNvSpPr/>
          <p:nvPr/>
        </p:nvSpPr>
        <p:spPr>
          <a:xfrm>
            <a:off x="6163056" y="1755648"/>
            <a:ext cx="5257800" cy="1938528"/>
          </a:xfrm>
          <a:prstGeom prst="roundRect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62" name="Text 60"/>
          <p:cNvSpPr/>
          <p:nvPr/>
        </p:nvSpPr>
        <p:spPr>
          <a:xfrm>
            <a:off x="6327648" y="1901952"/>
            <a:ext cx="489204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112E6A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安定型</a:t>
            </a:r>
            <a:endParaRPr lang="en-US" sz="1000" dirty="0"/>
          </a:p>
        </p:txBody>
      </p:sp>
      <p:sp>
        <p:nvSpPr>
          <p:cNvPr id="63" name="Text 61"/>
          <p:cNvSpPr/>
          <p:nvPr/>
        </p:nvSpPr>
        <p:spPr>
          <a:xfrm>
            <a:off x="6327648" y="2286000"/>
            <a:ext cx="48920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1D4EA3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対象: 乙社 / 丁社</a:t>
            </a:r>
            <a:endParaRPr lang="en-US" sz="1000" dirty="0"/>
          </a:p>
        </p:txBody>
      </p:sp>
      <p:sp>
        <p:nvSpPr>
          <p:cNvPr id="64" name="Text 62"/>
          <p:cNvSpPr/>
          <p:nvPr/>
        </p:nvSpPr>
        <p:spPr>
          <a:xfrm>
            <a:off x="6327648" y="2651760"/>
            <a:ext cx="4892040" cy="89611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1F3C70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定例運用を維持し、改善テーマを限定して確実に積み上げる。</a:t>
            </a:r>
            <a:endParaRPr lang="en-US" sz="1000" dirty="0"/>
          </a:p>
        </p:txBody>
      </p:sp>
      <p:sp>
        <p:nvSpPr>
          <p:cNvPr id="65" name="Shape 63"/>
          <p:cNvSpPr/>
          <p:nvPr/>
        </p:nvSpPr>
        <p:spPr>
          <a:xfrm>
            <a:off x="731520" y="3858768"/>
            <a:ext cx="5257800" cy="1938528"/>
          </a:xfrm>
          <a:prstGeom prst="roundRect">
            <a:avLst/>
          </a:prstGeom>
          <a:solidFill>
            <a:srgbClr val="EEF4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66" name="Text 64"/>
          <p:cNvSpPr/>
          <p:nvPr/>
        </p:nvSpPr>
        <p:spPr>
          <a:xfrm>
            <a:off x="896112" y="4005072"/>
            <a:ext cx="489204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112E6A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注視型</a:t>
            </a:r>
            <a:endParaRPr lang="en-US" sz="1000" dirty="0"/>
          </a:p>
        </p:txBody>
      </p:sp>
      <p:sp>
        <p:nvSpPr>
          <p:cNvPr id="67" name="Text 65"/>
          <p:cNvSpPr/>
          <p:nvPr/>
        </p:nvSpPr>
        <p:spPr>
          <a:xfrm>
            <a:off x="896112" y="4389120"/>
            <a:ext cx="48920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1D4EA3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対象: 戊社 / 辛社</a:t>
            </a:r>
            <a:endParaRPr lang="en-US" sz="1000" dirty="0"/>
          </a:p>
        </p:txBody>
      </p:sp>
      <p:sp>
        <p:nvSpPr>
          <p:cNvPr id="68" name="Text 66"/>
          <p:cNvSpPr/>
          <p:nvPr/>
        </p:nvSpPr>
        <p:spPr>
          <a:xfrm>
            <a:off x="896112" y="4754880"/>
            <a:ext cx="4892040" cy="89611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1F3C70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利用停滞部門にフォーカスした再オンボーディングを実施。</a:t>
            </a:r>
            <a:endParaRPr lang="en-US" sz="1000" dirty="0"/>
          </a:p>
        </p:txBody>
      </p:sp>
      <p:sp>
        <p:nvSpPr>
          <p:cNvPr id="69" name="Shape 67"/>
          <p:cNvSpPr/>
          <p:nvPr/>
        </p:nvSpPr>
        <p:spPr>
          <a:xfrm>
            <a:off x="6163056" y="3858768"/>
            <a:ext cx="5257800" cy="1938528"/>
          </a:xfrm>
          <a:prstGeom prst="roundRect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70" name="Text 68"/>
          <p:cNvSpPr/>
          <p:nvPr/>
        </p:nvSpPr>
        <p:spPr>
          <a:xfrm>
            <a:off x="6327648" y="4005072"/>
            <a:ext cx="489204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112E6A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危険型</a:t>
            </a:r>
            <a:endParaRPr lang="en-US" sz="1000" dirty="0"/>
          </a:p>
        </p:txBody>
      </p:sp>
      <p:sp>
        <p:nvSpPr>
          <p:cNvPr id="71" name="Text 69"/>
          <p:cNvSpPr/>
          <p:nvPr/>
        </p:nvSpPr>
        <p:spPr>
          <a:xfrm>
            <a:off x="6327648" y="4389120"/>
            <a:ext cx="48920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1D4EA3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対象: 庚社</a:t>
            </a:r>
            <a:endParaRPr lang="en-US" sz="1000" dirty="0"/>
          </a:p>
        </p:txBody>
      </p:sp>
      <p:sp>
        <p:nvSpPr>
          <p:cNvPr id="72" name="Text 70"/>
          <p:cNvSpPr/>
          <p:nvPr/>
        </p:nvSpPr>
        <p:spPr>
          <a:xfrm>
            <a:off x="6327648" y="4754880"/>
            <a:ext cx="4892040" cy="89611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1F3C70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更新阻害要因を役員同席で解消。30日以内に継続条件を再合意。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8412480" y="91440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8869680" y="91440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9326880" y="91440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9784080" y="91440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10241280" y="91440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10698480" y="91440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11155680" y="91440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8412480" y="132588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8869680" y="132588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9326880" y="132588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9784080" y="132588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10241280" y="132588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10698480" y="132588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11155680" y="132588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8412480" y="173736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8869680" y="173736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9326880" y="173736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9784080" y="173736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10241280" y="173736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10698480" y="173736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22" name="Shape 20"/>
          <p:cNvSpPr/>
          <p:nvPr/>
        </p:nvSpPr>
        <p:spPr>
          <a:xfrm>
            <a:off x="11155680" y="173736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8412480" y="214884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24" name="Shape 22"/>
          <p:cNvSpPr/>
          <p:nvPr/>
        </p:nvSpPr>
        <p:spPr>
          <a:xfrm>
            <a:off x="8869680" y="214884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25" name="Shape 23"/>
          <p:cNvSpPr/>
          <p:nvPr/>
        </p:nvSpPr>
        <p:spPr>
          <a:xfrm>
            <a:off x="9326880" y="214884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26" name="Shape 24"/>
          <p:cNvSpPr/>
          <p:nvPr/>
        </p:nvSpPr>
        <p:spPr>
          <a:xfrm>
            <a:off x="9784080" y="214884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27" name="Shape 25"/>
          <p:cNvSpPr/>
          <p:nvPr/>
        </p:nvSpPr>
        <p:spPr>
          <a:xfrm>
            <a:off x="10241280" y="214884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28" name="Shape 26"/>
          <p:cNvSpPr/>
          <p:nvPr/>
        </p:nvSpPr>
        <p:spPr>
          <a:xfrm>
            <a:off x="10698480" y="214884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29" name="Shape 27"/>
          <p:cNvSpPr/>
          <p:nvPr/>
        </p:nvSpPr>
        <p:spPr>
          <a:xfrm>
            <a:off x="11155680" y="214884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30" name="Shape 28"/>
          <p:cNvSpPr/>
          <p:nvPr/>
        </p:nvSpPr>
        <p:spPr>
          <a:xfrm>
            <a:off x="8412480" y="256032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31" name="Shape 29"/>
          <p:cNvSpPr/>
          <p:nvPr/>
        </p:nvSpPr>
        <p:spPr>
          <a:xfrm>
            <a:off x="8869680" y="256032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32" name="Shape 30"/>
          <p:cNvSpPr/>
          <p:nvPr/>
        </p:nvSpPr>
        <p:spPr>
          <a:xfrm>
            <a:off x="9326880" y="256032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33" name="Shape 31"/>
          <p:cNvSpPr/>
          <p:nvPr/>
        </p:nvSpPr>
        <p:spPr>
          <a:xfrm>
            <a:off x="9784080" y="256032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34" name="Shape 32"/>
          <p:cNvSpPr/>
          <p:nvPr/>
        </p:nvSpPr>
        <p:spPr>
          <a:xfrm>
            <a:off x="10241280" y="256032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35" name="Shape 33"/>
          <p:cNvSpPr/>
          <p:nvPr/>
        </p:nvSpPr>
        <p:spPr>
          <a:xfrm>
            <a:off x="10698480" y="256032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36" name="Shape 34"/>
          <p:cNvSpPr/>
          <p:nvPr/>
        </p:nvSpPr>
        <p:spPr>
          <a:xfrm>
            <a:off x="11155680" y="256032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37" name="Shape 35"/>
          <p:cNvSpPr/>
          <p:nvPr/>
        </p:nvSpPr>
        <p:spPr>
          <a:xfrm>
            <a:off x="8412480" y="297180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38" name="Shape 36"/>
          <p:cNvSpPr/>
          <p:nvPr/>
        </p:nvSpPr>
        <p:spPr>
          <a:xfrm>
            <a:off x="8869680" y="297180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39" name="Shape 37"/>
          <p:cNvSpPr/>
          <p:nvPr/>
        </p:nvSpPr>
        <p:spPr>
          <a:xfrm>
            <a:off x="9326880" y="297180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40" name="Shape 38"/>
          <p:cNvSpPr/>
          <p:nvPr/>
        </p:nvSpPr>
        <p:spPr>
          <a:xfrm>
            <a:off x="9784080" y="297180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41" name="Shape 39"/>
          <p:cNvSpPr/>
          <p:nvPr/>
        </p:nvSpPr>
        <p:spPr>
          <a:xfrm>
            <a:off x="10241280" y="297180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42" name="Shape 40"/>
          <p:cNvSpPr/>
          <p:nvPr/>
        </p:nvSpPr>
        <p:spPr>
          <a:xfrm>
            <a:off x="10698480" y="297180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43" name="Shape 41"/>
          <p:cNvSpPr/>
          <p:nvPr/>
        </p:nvSpPr>
        <p:spPr>
          <a:xfrm>
            <a:off x="11155680" y="297180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44" name="Shape 42"/>
          <p:cNvSpPr/>
          <p:nvPr/>
        </p:nvSpPr>
        <p:spPr>
          <a:xfrm>
            <a:off x="8412480" y="338328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45" name="Shape 43"/>
          <p:cNvSpPr/>
          <p:nvPr/>
        </p:nvSpPr>
        <p:spPr>
          <a:xfrm>
            <a:off x="8869680" y="338328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46" name="Shape 44"/>
          <p:cNvSpPr/>
          <p:nvPr/>
        </p:nvSpPr>
        <p:spPr>
          <a:xfrm>
            <a:off x="9326880" y="338328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47" name="Shape 45"/>
          <p:cNvSpPr/>
          <p:nvPr/>
        </p:nvSpPr>
        <p:spPr>
          <a:xfrm>
            <a:off x="9784080" y="338328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48" name="Shape 46"/>
          <p:cNvSpPr/>
          <p:nvPr/>
        </p:nvSpPr>
        <p:spPr>
          <a:xfrm>
            <a:off x="10241280" y="338328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49" name="Shape 47"/>
          <p:cNvSpPr/>
          <p:nvPr/>
        </p:nvSpPr>
        <p:spPr>
          <a:xfrm>
            <a:off x="10698480" y="338328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50" name="Shape 48"/>
          <p:cNvSpPr/>
          <p:nvPr/>
        </p:nvSpPr>
        <p:spPr>
          <a:xfrm>
            <a:off x="11155680" y="338328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51" name="Shape 49"/>
          <p:cNvSpPr/>
          <p:nvPr/>
        </p:nvSpPr>
        <p:spPr>
          <a:xfrm>
            <a:off x="0" y="0"/>
            <a:ext cx="12191695" cy="566928"/>
          </a:xfrm>
          <a:prstGeom prst="rect">
            <a:avLst/>
          </a:prstGeom>
          <a:solidFill>
            <a:srgbClr val="112E6A"/>
          </a:solidFill>
          <a:ln w="12700">
            <a:solidFill>
              <a:srgbClr val="112E6A"/>
            </a:solidFill>
            <a:prstDash val="solid"/>
          </a:ln>
        </p:spPr>
      </p:sp>
      <p:sp>
        <p:nvSpPr>
          <p:cNvPr id="52" name="Shape 50"/>
          <p:cNvSpPr/>
          <p:nvPr/>
        </p:nvSpPr>
        <p:spPr>
          <a:xfrm>
            <a:off x="201168" y="91440"/>
            <a:ext cx="2194560" cy="384048"/>
          </a:xfrm>
          <a:prstGeom prst="roundRect">
            <a:avLst/>
          </a:prstGeom>
          <a:solidFill>
            <a:srgbClr val="37A9FF"/>
          </a:solidFill>
          <a:ln w="12700">
            <a:solidFill>
              <a:srgbClr val="37A9FF"/>
            </a:solidFill>
            <a:prstDash val="solid"/>
          </a:ln>
        </p:spPr>
      </p:sp>
      <p:sp>
        <p:nvSpPr>
          <p:cNvPr id="53" name="Text 51"/>
          <p:cNvSpPr/>
          <p:nvPr/>
        </p:nvSpPr>
        <p:spPr>
          <a:xfrm>
            <a:off x="411480" y="164592"/>
            <a:ext cx="804672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阻害要因と伸びしろ</a:t>
            </a:r>
            <a:endParaRPr lang="en-US" sz="1200" dirty="0"/>
          </a:p>
        </p:txBody>
      </p:sp>
      <p:sp>
        <p:nvSpPr>
          <p:cNvPr id="54" name="Text 52"/>
          <p:cNvSpPr/>
          <p:nvPr/>
        </p:nvSpPr>
        <p:spPr>
          <a:xfrm>
            <a:off x="11109960" y="164592"/>
            <a:ext cx="68580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9</a:t>
            </a:r>
            <a:endParaRPr lang="en-US" sz="1100" dirty="0"/>
          </a:p>
        </p:txBody>
      </p:sp>
      <p:sp>
        <p:nvSpPr>
          <p:cNvPr id="55" name="Text 53"/>
          <p:cNvSpPr/>
          <p:nvPr/>
        </p:nvSpPr>
        <p:spPr>
          <a:xfrm>
            <a:off x="731520" y="868680"/>
            <a:ext cx="1042416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12E6A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阻害要因と伸びしろ</a:t>
            </a:r>
            <a:endParaRPr lang="en-US" sz="2400" dirty="0"/>
          </a:p>
        </p:txBody>
      </p:sp>
      <p:sp>
        <p:nvSpPr>
          <p:cNvPr id="56" name="Shape 54"/>
          <p:cNvSpPr/>
          <p:nvPr/>
        </p:nvSpPr>
        <p:spPr>
          <a:xfrm>
            <a:off x="731520" y="1737360"/>
            <a:ext cx="5440680" cy="4526280"/>
          </a:xfrm>
          <a:prstGeom prst="roundRect">
            <a:avLst/>
          </a:prstGeom>
          <a:solidFill>
            <a:srgbClr val="EEF4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57" name="Shape 55"/>
          <p:cNvSpPr/>
          <p:nvPr/>
        </p:nvSpPr>
        <p:spPr>
          <a:xfrm>
            <a:off x="6016752" y="1737360"/>
            <a:ext cx="5440680" cy="4526280"/>
          </a:xfrm>
          <a:prstGeom prst="roundRect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58" name="Text 56"/>
          <p:cNvSpPr/>
          <p:nvPr/>
        </p:nvSpPr>
        <p:spPr>
          <a:xfrm>
            <a:off x="987552" y="1965960"/>
            <a:ext cx="47548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12E6A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阻害要因</a:t>
            </a:r>
            <a:endParaRPr lang="en-US" sz="1600" dirty="0"/>
          </a:p>
        </p:txBody>
      </p:sp>
      <p:sp>
        <p:nvSpPr>
          <p:cNvPr id="59" name="Text 57"/>
          <p:cNvSpPr/>
          <p:nvPr/>
        </p:nvSpPr>
        <p:spPr>
          <a:xfrm>
            <a:off x="6272784" y="1965960"/>
            <a:ext cx="47548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12E6A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伸びしろ</a:t>
            </a:r>
            <a:endParaRPr lang="en-US" sz="1600" dirty="0"/>
          </a:p>
        </p:txBody>
      </p:sp>
      <p:sp>
        <p:nvSpPr>
          <p:cNvPr id="60" name="Text 58"/>
          <p:cNvSpPr/>
          <p:nvPr/>
        </p:nvSpPr>
        <p:spPr>
          <a:xfrm>
            <a:off x="987552" y="2468880"/>
            <a:ext cx="4800600" cy="74980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300" dirty="0">
                <a:solidFill>
                  <a:srgbClr val="1F3C70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・部門責任者の関与不足</a:t>
            </a:r>
            <a:endParaRPr lang="en-US" sz="1300" dirty="0"/>
          </a:p>
        </p:txBody>
      </p:sp>
      <p:sp>
        <p:nvSpPr>
          <p:cNvPr id="61" name="Text 59"/>
          <p:cNvSpPr/>
          <p:nvPr/>
        </p:nvSpPr>
        <p:spPr>
          <a:xfrm>
            <a:off x="987552" y="3429000"/>
            <a:ext cx="4800600" cy="74980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300" dirty="0">
                <a:solidFill>
                  <a:srgbClr val="1F3C70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・運用ルールの曖昧さ</a:t>
            </a:r>
            <a:endParaRPr lang="en-US" sz="1300" dirty="0"/>
          </a:p>
        </p:txBody>
      </p:sp>
      <p:sp>
        <p:nvSpPr>
          <p:cNvPr id="62" name="Text 60"/>
          <p:cNvSpPr/>
          <p:nvPr/>
        </p:nvSpPr>
        <p:spPr>
          <a:xfrm>
            <a:off x="987552" y="4389120"/>
            <a:ext cx="4800600" cy="74980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300" dirty="0">
                <a:solidFill>
                  <a:srgbClr val="1F3C70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・成果指標の認識ズレ</a:t>
            </a:r>
            <a:endParaRPr lang="en-US" sz="1300" dirty="0"/>
          </a:p>
        </p:txBody>
      </p:sp>
      <p:sp>
        <p:nvSpPr>
          <p:cNvPr id="63" name="Text 61"/>
          <p:cNvSpPr/>
          <p:nvPr/>
        </p:nvSpPr>
        <p:spPr>
          <a:xfrm>
            <a:off x="6272784" y="2468880"/>
            <a:ext cx="4800600" cy="74980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300" dirty="0">
                <a:solidFill>
                  <a:srgbClr val="1F3C70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・高利用部門の横展開</a:t>
            </a:r>
            <a:endParaRPr lang="en-US" sz="1300" dirty="0"/>
          </a:p>
        </p:txBody>
      </p:sp>
      <p:sp>
        <p:nvSpPr>
          <p:cNvPr id="64" name="Text 62"/>
          <p:cNvSpPr/>
          <p:nvPr/>
        </p:nvSpPr>
        <p:spPr>
          <a:xfrm>
            <a:off x="6272784" y="3429000"/>
            <a:ext cx="4800600" cy="74980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300" dirty="0">
                <a:solidFill>
                  <a:srgbClr val="1F3C70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・四半期レビューでの経営課題接続</a:t>
            </a:r>
            <a:endParaRPr lang="en-US" sz="1300" dirty="0"/>
          </a:p>
        </p:txBody>
      </p:sp>
      <p:sp>
        <p:nvSpPr>
          <p:cNvPr id="65" name="Text 63"/>
          <p:cNvSpPr/>
          <p:nvPr/>
        </p:nvSpPr>
        <p:spPr>
          <a:xfrm>
            <a:off x="6272784" y="4389120"/>
            <a:ext cx="4800600" cy="74980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300" dirty="0">
                <a:solidFill>
                  <a:srgbClr val="1F3C70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・追加機能の定着支援</a:t>
            </a:r>
            <a:endParaRPr lang="en-US" sz="13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13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6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</vt:vector>
  </TitlesOfParts>
  <Company>Stria Deck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カスタマーサクセス 四半期レビュー テンプレート</dc:title>
  <dc:subject>日本企業向け商用プレゼンテーションテンプレート</dc:subject>
  <dc:creator>Stria Deck</dc:creator>
  <cp:lastModifiedBy>Stria Deck</cp:lastModifiedBy>
  <cp:revision>1</cp:revision>
  <dcterms:created xsi:type="dcterms:W3CDTF">2026-02-15T16:08:29Z</dcterms:created>
  <dcterms:modified xsi:type="dcterms:W3CDTF">2026-02-15T16:08:29Z</dcterms:modified>
</cp:coreProperties>
</file>