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6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CECF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提案作成リードタイム</c:v>
                  </c:pt>
                  <c:pt idx="1">
                    <c:v>選定会議通過率</c:v>
                  </c:pt>
                  <c:pt idx="2">
                    <c:v>運用定着率</c:v>
                  </c:pt>
                  <c:pt idx="3">
                    <c:v>改善要望対応日数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42</c:v>
                </c:pt>
                <c:pt idx="2">
                  <c:v>61</c:v>
                </c:pt>
                <c:pt idx="3">
                  <c:v>18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1E6AA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提案作成リードタイム</c:v>
                  </c:pt>
                  <c:pt idx="1">
                    <c:v>選定会議通過率</c:v>
                  </c:pt>
                  <c:pt idx="2">
                    <c:v>運用定着率</c:v>
                  </c:pt>
                  <c:pt idx="3">
                    <c:v>改善要望対応日数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65</c:v>
                </c:pt>
                <c:pt idx="1">
                  <c:v>61</c:v>
                </c:pt>
                <c:pt idx="2">
                  <c:v>83</c:v>
                </c:pt>
                <c:pt idx="3">
                  <c:v>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35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040880" y="274320"/>
            <a:ext cx="4709160" cy="5440680"/>
          </a:xfrm>
          <a:prstGeom prst="roundRect">
            <a:avLst/>
          </a:prstGeom>
          <a:solidFill>
            <a:srgbClr val="1E6AA7">
              <a:alpha val="16000"/>
            </a:srgbClr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26680" y="960120"/>
            <a:ext cx="3383280" cy="4069080"/>
          </a:xfrm>
          <a:prstGeom prst="roundRect">
            <a:avLst/>
          </a:prstGeom>
          <a:solidFill>
            <a:srgbClr val="23B0CF">
              <a:alpha val="14000"/>
            </a:srgbClr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競合比較提案書 コンペ最終提案版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比較検討会議で論点を先回りし、選定理由を明確化する最終提案構成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競合比較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推進体制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推進体制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選定会議オーナー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評価軸承認と最終決裁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業務部門責任者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運用要件定義と受入判断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情報システム責任者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連携・セキュリティ要件管理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導入プロジェクト管理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進捗・課題・品質の統制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主要リスクと先回り策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主要リスクと先回り策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評価基準の解釈差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選定遅延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採点ルールを事前合意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現場業務とのミスマッチ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定着遅延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先行導入で検証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要件追加の頻発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導入長期化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変更管理基準を固定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比較検討会議の想定質問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比較検討会議の想定質問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なぜ本提案を第一候補にするべきか？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上位評価軸で定量優位であり、回収期間も最短だからです。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既存資産は活かせるか？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既存運用を残しつつ段階移行する設計のため、廃棄コストを抑えられます。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導入失敗時の対応は？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先行範囲を限定し、ゲート判断で拡大可否を管理します。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追加費用は発生するか？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追加要件は変更管理で都度見積し、事前承認を必須化します。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本日決める事項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本日決める事項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第一候補としての採択可否を決定する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先行導入対象部門を確定する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初回キックオフ日程を確定する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評価指標の月次報告責任者を指名する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本提案の進行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本提案の進行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709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選定会議の評価軸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競合比較の要点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採用時の期待効果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導入計画と体制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懸念事項への回答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本日決める事項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結論サマリー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結論サマリー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709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最初に意思決定者へ結論を提示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1664208"/>
            <a:ext cx="10972800" cy="1115568"/>
          </a:xfrm>
          <a:prstGeom prst="round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50976" y="184708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975104" y="1810512"/>
            <a:ext cx="9509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選定基準の上位3項目で優位性を示せるため、本提案を第一候補として採択するのが妥当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31520" y="2999232"/>
            <a:ext cx="3493008" cy="196596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1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14400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要件適合率・導入速度・運用定着率の3軸で最もバランスが高い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370832" y="2999232"/>
            <a:ext cx="3493008" cy="1965960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53712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553712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比較表と検証データで、価格差以上の回収見込みを提示できる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8010144" y="2999232"/>
            <a:ext cx="3493008" cy="196596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193024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193024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導入90日後の運用責任分界まで事前に設計されている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31520" y="5888736"/>
            <a:ext cx="10972800" cy="402336"/>
          </a:xfrm>
          <a:prstGeom prst="roundRect">
            <a:avLst/>
          </a:prstGeom>
          <a:solidFill>
            <a:srgbClr val="23B0CF">
              <a:alpha val="84000"/>
            </a:srgbClr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60120" y="5998464"/>
            <a:ext cx="10515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本日お願いしたい意思決定: 比較検討会議での第一候補承認と、先行導入日程の確定をお願いしたい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評価軸の重み付け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評価軸の重み付け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91640"/>
            <a:ext cx="256032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1874520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評価項目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91840" y="1691640"/>
            <a:ext cx="14630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83280" y="1874520"/>
            <a:ext cx="1280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重み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1691640"/>
            <a:ext cx="365760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0" y="187452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評価観点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412480" y="1691640"/>
            <a:ext cx="384048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03920" y="18745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採点責任者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2258568"/>
            <a:ext cx="25603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2395728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要件適合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91840" y="2258568"/>
            <a:ext cx="14630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83280" y="2395728"/>
            <a:ext cx="1280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35%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754880" y="2258568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0" y="2395728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必須要件と業務適合性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8412480" y="2258568"/>
            <a:ext cx="3840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503920" y="2395728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業務部門責任者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2953512"/>
            <a:ext cx="256032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22960" y="3090672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導入期間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291840" y="2953512"/>
            <a:ext cx="146304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383280" y="3090672"/>
            <a:ext cx="1280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20%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754880" y="2953512"/>
            <a:ext cx="365760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0" y="3090672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稼働開始までの期間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8412480" y="2953512"/>
            <a:ext cx="384048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503920" y="3090672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プロジェクト責任者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31520" y="3648456"/>
            <a:ext cx="25603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22960" y="3785616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運用負荷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291840" y="3648456"/>
            <a:ext cx="14630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383280" y="3785616"/>
            <a:ext cx="1280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20%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754880" y="3648456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46320" y="3785616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現場運用への影響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8412480" y="3648456"/>
            <a:ext cx="3840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503920" y="3785616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運用管理責任者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31520" y="4343400"/>
            <a:ext cx="256032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22960" y="4480560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費用対効果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3291840" y="4343400"/>
            <a:ext cx="146304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383280" y="4480560"/>
            <a:ext cx="1280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15%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4754880" y="4343400"/>
            <a:ext cx="365760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846320" y="4480560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回収期間・投資効率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8412480" y="4343400"/>
            <a:ext cx="384048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8503920" y="4480560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財務責任者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731520" y="5038344"/>
            <a:ext cx="25603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822960" y="5175504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拡張性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291840" y="5038344"/>
            <a:ext cx="14630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383280" y="5175504"/>
            <a:ext cx="1280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10%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4754880" y="5038344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846320" y="5175504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将来追加要件への対応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8412480" y="5038344"/>
            <a:ext cx="3840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8503920" y="5175504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情報システム責任者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競合ポジション（実行力 × 運用定着性）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競合ポジション（実行力 × 運用定着性）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1E6AA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1E6AA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709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実行力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A709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運用定着性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高実行・高定着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・本提案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・既存業務への適合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高実行・低定着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・導入は速いが運用負荷高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低実行・高定着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・小規模案件向け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低実行・低定着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・短期のみ有効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最終比較（A社 / B社 / 本提案）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最終比較（A社 / B社 / 本提案）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91640"/>
            <a:ext cx="228600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187452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評価項目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017520" y="1691640"/>
            <a:ext cx="274320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10896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A社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760720" y="1691640"/>
            <a:ext cx="274320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85216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B社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503920" y="1691640"/>
            <a:ext cx="347472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95360" y="1874520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本提案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2258568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2395728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必須要件適合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01752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10896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一部追加開発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6072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85216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標準対応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8503920" y="2258568"/>
            <a:ext cx="34747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595360" y="2395728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標準対応 + 運用テンプレ付属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2953512"/>
            <a:ext cx="228600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22960" y="3090672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初期導入期間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017520" y="2953512"/>
            <a:ext cx="274320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10896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12週間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760720" y="2953512"/>
            <a:ext cx="274320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85216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10週間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8503920" y="2953512"/>
            <a:ext cx="347472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595360" y="3090672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8週間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31520" y="3648456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22960" y="3785616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運用工数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01752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10896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現状比 +18%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576072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85216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現状比 +12%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8503920" y="3648456"/>
            <a:ext cx="34747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595360" y="3785616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現状比 -8%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31520" y="4343400"/>
            <a:ext cx="228600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22960" y="4480560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初年度回収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3017520" y="4343400"/>
            <a:ext cx="274320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10896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15か月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5760720" y="4343400"/>
            <a:ext cx="274320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85216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13か月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8503920" y="4343400"/>
            <a:ext cx="3474720" cy="69494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8595360" y="4480560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9か月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想定反論と回答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想定反論と回答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709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懸念→返答→証拠の順で即応できる構成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1700784"/>
            <a:ext cx="2971800" cy="530352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41248" y="1865376"/>
            <a:ext cx="27523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想定反論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703320" y="1700784"/>
            <a:ext cx="4206240" cy="530352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13048" y="1865376"/>
            <a:ext cx="39867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返答の要点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909560" y="1700784"/>
            <a:ext cx="3611880" cy="530352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19288" y="1865376"/>
            <a:ext cx="33924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示す証拠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31520" y="2231136"/>
            <a:ext cx="297180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9536" y="2395728"/>
            <a:ext cx="271576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価格が高い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703320" y="2231136"/>
            <a:ext cx="420624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31336" y="2395728"/>
            <a:ext cx="39502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運用工数削減分を加味すると回収期間は最短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909560" y="2231136"/>
            <a:ext cx="361188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037576" y="2395728"/>
            <a:ext cx="33558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初年度回収9か月の算定表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31520" y="3291840"/>
            <a:ext cx="2971800" cy="106070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59536" y="3456432"/>
            <a:ext cx="271576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導入期間が不安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703320" y="3291840"/>
            <a:ext cx="4206240" cy="106070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31336" y="3456432"/>
            <a:ext cx="39502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先行範囲を限定し、8週間で稼働開始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909560" y="3291840"/>
            <a:ext cx="3611880" cy="106070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037576" y="3456432"/>
            <a:ext cx="33558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段階導入ロードマップ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31520" y="4352544"/>
            <a:ext cx="297180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59536" y="4517136"/>
            <a:ext cx="271576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現場定着が難しい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703320" y="4352544"/>
            <a:ext cx="420624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831336" y="4517136"/>
            <a:ext cx="39502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運用ルールと教育コンテンツを同時提供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909560" y="4352544"/>
            <a:ext cx="3611880" cy="10607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037576" y="4517136"/>
            <a:ext cx="33558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定着率改善の類似実績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731520" y="5413248"/>
            <a:ext cx="2971800" cy="106070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59536" y="5577840"/>
            <a:ext cx="271576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将来要件に追従できるか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703320" y="5413248"/>
            <a:ext cx="4206240" cy="106070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831336" y="5577840"/>
            <a:ext cx="39502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拡張モジュールを前提に設計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7909560" y="5413248"/>
            <a:ext cx="3611880" cy="1060704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037576" y="5577840"/>
            <a:ext cx="33558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追加要件時の拡張計画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採用後の成果指標（現状 / 6か月目標）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採用後の成果指標（現状 / 6か月目標）</a:t>
            </a:r>
            <a:endParaRPr lang="en-US" sz="2400" dirty="0"/>
          </a:p>
        </p:txBody>
      </p:sp>
      <p:graphicFrame>
        <p:nvGraphicFramePr>
          <p:cNvPr id="9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Shape 7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35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・通過率は同一案件タイプで比較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・定着率は運用ルール遵守率で計測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・対応日数は受付から一次回答まで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935663" y="502920"/>
            <a:ext cx="256032" cy="6355080"/>
          </a:xfrm>
          <a:prstGeom prst="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F355A"/>
          </a:solidFill>
          <a:ln w="12700">
            <a:solidFill>
              <a:srgbClr val="0F35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23B0CF"/>
          </a:solidFill>
          <a:ln w="12700">
            <a:solidFill>
              <a:srgbClr val="23B0C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採択後90日計画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55A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採択後90日計画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1E6AA7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第1〜2週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準備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適用範囲と責任者を確定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第3〜4週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運用設計とテンプレ整備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第5〜8週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EDF6FD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先行チームで稼働開始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1E6AA7"/>
          </a:solidFill>
          <a:ln w="12700">
            <a:solidFill>
              <a:srgbClr val="1E6AA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第9〜12週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CECF8"/>
          </a:solidFill>
          <a:ln w="12700">
            <a:solidFill>
              <a:srgbClr val="DCECF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6AA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6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指標レビューと改善サイクル確立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競合比較提案書 コンペ最終提案版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