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7.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charts/_rels/chart17.xml.rels><?xml version="1.0" encoding="UTF-8" standalone="yes"?><Relationships xmlns="http://schemas.openxmlformats.org/package/2006/relationships"><Relationship Id="rId1" Type="http://schemas.openxmlformats.org/officeDocument/2006/relationships/package" Target="../embeddings/Microsoft_Excel_Worksheet17.xlsx"/></Relationships>
</file>

<file path=ppt/charts/chart17.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現状</c:v>
                </c:pt>
              </c:strCache>
            </c:strRef>
          </c:tx>
          <c:spPr>
            <a:solidFill>
              <a:srgbClr val="E3DFF6"/>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月次運用工数</c:v>
                  </c:pt>
                  <c:pt idx="1">
                    <c:v>手戻り件数</c:v>
                  </c:pt>
                  <c:pt idx="2">
                    <c:v>監査対応工数</c:v>
                  </c:pt>
                  <c:pt idx="3">
                    <c:v>回収進捗率</c:v>
                  </c:pt>
                </c:lvl>
              </c:multiLvlStrCache>
            </c:multiLvlStrRef>
          </c:cat>
          <c:val>
            <c:numRef>
              <c:f>Sheet1!$B$2:$B$5</c:f>
              <c:numCache>
                <c:formatCode>General</c:formatCode>
                <c:ptCount val="4"/>
                <c:pt idx="0">
                  <c:v>100</c:v>
                </c:pt>
                <c:pt idx="1">
                  <c:v>100</c:v>
                </c:pt>
                <c:pt idx="2">
                  <c:v>100</c:v>
                </c:pt>
                <c:pt idx="3">
                  <c:v>0</c:v>
                </c:pt>
              </c:numCache>
            </c:numRef>
          </c:val>
        </c:ser>
        <c:ser>
          <c:idx val="1"/>
          <c:order val="1"/>
          <c:tx>
            <c:strRef>
              <c:f>Sheet1!$C$1</c:f>
              <c:strCache>
                <c:ptCount val="1"/>
                <c:pt idx="0">
                  <c:v>目標</c:v>
                </c:pt>
              </c:strCache>
            </c:strRef>
          </c:tx>
          <c:spPr>
            <a:solidFill>
              <a:srgbClr val="5C4C95"/>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月次運用工数</c:v>
                  </c:pt>
                  <c:pt idx="1">
                    <c:v>手戻り件数</c:v>
                  </c:pt>
                  <c:pt idx="2">
                    <c:v>監査対応工数</c:v>
                  </c:pt>
                  <c:pt idx="3">
                    <c:v>回収進捗率</c:v>
                  </c:pt>
                </c:lvl>
              </c:multiLvlStrCache>
            </c:multiLvlStrRef>
          </c:cat>
          <c:val>
            <c:numRef>
              <c:f>Sheet1!$C$2:$C$5</c:f>
              <c:numCache>
                <c:formatCode>General</c:formatCode>
                <c:ptCount val="4"/>
                <c:pt idx="0">
                  <c:v>72</c:v>
                </c:pt>
                <c:pt idx="1">
                  <c:v>58</c:v>
                </c:pt>
                <c:pt idx="2">
                  <c:v>40</c:v>
                </c:pt>
                <c:pt idx="3">
                  <c:v>100</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Meiryo"/>
              </a:defRPr>
            </a:pPr>
            <a:endParaRPr lang="en-US"/>
          </a:p>
        </c:txPr>
        <c:crossAx val="2094734552"/>
        <c:crosses val="autoZero"/>
        <c:auto val="1"/>
        <c:lblAlgn val="ctr"/>
        <c:noMultiLvlLbl val="1"/>
      </c:catAx>
      <c:valAx>
        <c:axId val="2094734552"/>
        <c:scaling>
          <c:orientation val="minMax"/>
          <c:max val="120"/>
          <c:min val="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Meiryo"/>
              </a:defRPr>
            </a:pPr>
            <a:endParaRPr lang="en-US"/>
          </a:p>
        </c:txPr>
        <c:crossAx val="2094734554"/>
        <c:crosses val="autoZero"/>
        <c:crossBetween val="between"/>
      </c:valAx>
      <c:spPr>
        <a:noFill/>
        <a:ln>
          <a:noFill/>
        </a:ln>
        <a:effectLst/>
      </c:spPr>
    </c:plotArea>
    <c:legend>
      <c:legendPos val="b"/>
      <c:overlay val="0"/>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7.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A2A64"/>
        </a:solidFill>
      </p:bgPr>
    </p:bg>
    <p:spTree>
      <p:nvGrpSpPr>
        <p:cNvPr id="1" name=""/>
        <p:cNvGrpSpPr/>
        <p:nvPr/>
      </p:nvGrpSpPr>
      <p:grpSpPr>
        <a:xfrm>
          <a:off x="0" y="0"/>
          <a:ext cx="0" cy="0"/>
          <a:chOff x="0" y="0"/>
          <a:chExt cx="0" cy="0"/>
        </a:xfrm>
      </p:grpSpPr>
      <p:sp>
        <p:nvSpPr>
          <p:cNvPr id="2" name="Shape 0"/>
          <p:cNvSpPr/>
          <p:nvPr/>
        </p:nvSpPr>
        <p:spPr>
          <a:xfrm>
            <a:off x="7772400" y="-182880"/>
            <a:ext cx="822960" cy="7223760"/>
          </a:xfrm>
          <a:prstGeom prst="rect">
            <a:avLst/>
          </a:prstGeom>
          <a:solidFill>
            <a:srgbClr val="5C4C95">
              <a:alpha val="45000"/>
            </a:srgbClr>
          </a:solidFill>
          <a:ln w="12700">
            <a:solidFill>
              <a:srgbClr val="5C4C95"/>
            </a:solidFill>
            <a:prstDash val="solid"/>
          </a:ln>
        </p:spPr>
      </p:sp>
      <p:sp>
        <p:nvSpPr>
          <p:cNvPr id="3" name="Shape 1"/>
          <p:cNvSpPr/>
          <p:nvPr/>
        </p:nvSpPr>
        <p:spPr>
          <a:xfrm>
            <a:off x="8851392" y="-182880"/>
            <a:ext cx="822960" cy="7223760"/>
          </a:xfrm>
          <a:prstGeom prst="rect">
            <a:avLst/>
          </a:prstGeom>
          <a:solidFill>
            <a:srgbClr val="8A7ED8">
              <a:alpha val="53000"/>
            </a:srgbClr>
          </a:solidFill>
          <a:ln w="12700">
            <a:solidFill>
              <a:srgbClr val="8A7ED8"/>
            </a:solidFill>
            <a:prstDash val="solid"/>
          </a:ln>
        </p:spPr>
      </p:sp>
      <p:sp>
        <p:nvSpPr>
          <p:cNvPr id="4" name="Shape 2"/>
          <p:cNvSpPr/>
          <p:nvPr/>
        </p:nvSpPr>
        <p:spPr>
          <a:xfrm>
            <a:off x="9930384" y="-182880"/>
            <a:ext cx="822960" cy="7223760"/>
          </a:xfrm>
          <a:prstGeom prst="rect">
            <a:avLst/>
          </a:prstGeom>
          <a:solidFill>
            <a:srgbClr val="5C4C95">
              <a:alpha val="61000"/>
            </a:srgbClr>
          </a:solidFill>
          <a:ln w="12700">
            <a:solidFill>
              <a:srgbClr val="5C4C95"/>
            </a:solidFill>
            <a:prstDash val="solid"/>
          </a:ln>
        </p:spPr>
      </p:sp>
      <p:sp>
        <p:nvSpPr>
          <p:cNvPr id="5" name="Shape 3"/>
          <p:cNvSpPr/>
          <p:nvPr/>
        </p:nvSpPr>
        <p:spPr>
          <a:xfrm>
            <a:off x="11009376" y="-182880"/>
            <a:ext cx="822960" cy="7223760"/>
          </a:xfrm>
          <a:prstGeom prst="rect">
            <a:avLst/>
          </a:prstGeom>
          <a:solidFill>
            <a:srgbClr val="8A7ED8">
              <a:alpha val="69000"/>
            </a:srgbClr>
          </a:solidFill>
          <a:ln w="12700">
            <a:solidFill>
              <a:srgbClr val="8A7ED8"/>
            </a:solidFill>
            <a:prstDash val="solid"/>
          </a:ln>
        </p:spPr>
      </p:sp>
      <p:sp>
        <p:nvSpPr>
          <p:cNvPr id="6" name="Text 4"/>
          <p:cNvSpPr/>
          <p:nvPr/>
        </p:nvSpPr>
        <p:spPr>
          <a:xfrm>
            <a:off x="731520" y="1554480"/>
            <a:ext cx="7955280" cy="1234440"/>
          </a:xfrm>
          <a:prstGeom prst="rect">
            <a:avLst/>
          </a:prstGeom>
          <a:noFill/>
          <a:ln/>
        </p:spPr>
        <p:txBody>
          <a:bodyPr wrap="square" rtlCol="0" anchor="ctr"/>
          <a:lstStyle/>
          <a:p>
            <a:pPr indent="0" marL="0">
              <a:buNone/>
            </a:pPr>
            <a:r>
              <a:rPr lang="en-US" sz="3400" b="1" dirty="0">
                <a:solidFill>
                  <a:srgbClr val="FFFFFF"/>
                </a:solidFill>
                <a:latin typeface="Hiragino Sans" pitchFamily="34" charset="0"/>
                <a:ea typeface="Hiragino Sans" pitchFamily="34" charset="-122"/>
                <a:cs typeface="Hiragino Sans" pitchFamily="34" charset="-120"/>
              </a:rPr>
              <a:t>SaaS導入稟議テンプレート（費用対効果・リスク対策）</a:t>
            </a:r>
            <a:endParaRPr lang="en-US" sz="3400" dirty="0"/>
          </a:p>
        </p:txBody>
      </p:sp>
      <p:sp>
        <p:nvSpPr>
          <p:cNvPr id="7" name="Text 5"/>
          <p:cNvSpPr/>
          <p:nvPr/>
        </p:nvSpPr>
        <p:spPr>
          <a:xfrm>
            <a:off x="749808" y="2971800"/>
            <a:ext cx="7680960" cy="1097280"/>
          </a:xfrm>
          <a:prstGeom prst="rect">
            <a:avLst/>
          </a:prstGeom>
          <a:noFill/>
          <a:ln/>
        </p:spPr>
        <p:txBody>
          <a:bodyPr wrap="square" rtlCol="0" anchor="t"/>
          <a:lstStyle/>
          <a:p>
            <a:pPr indent="0" marL="0">
              <a:buNone/>
            </a:pPr>
            <a:r>
              <a:rPr lang="en-US" sz="1600" dirty="0">
                <a:solidFill>
                  <a:srgbClr val="E6F4FF"/>
                </a:solidFill>
                <a:latin typeface="Meiryo" pitchFamily="34" charset="0"/>
                <a:ea typeface="Meiryo" pitchFamily="34" charset="-122"/>
                <a:cs typeface="Meiryo" pitchFamily="34" charset="-120"/>
              </a:rPr>
              <a:t>社内決裁で問われる投資妥当性と統制面を短時間で説明する稟議構成</a:t>
            </a:r>
            <a:endParaRPr lang="en-US" sz="1600" dirty="0"/>
          </a:p>
        </p:txBody>
      </p:sp>
      <p:sp>
        <p:nvSpPr>
          <p:cNvPr id="8" name="Shape 6"/>
          <p:cNvSpPr/>
          <p:nvPr/>
        </p:nvSpPr>
        <p:spPr>
          <a:xfrm>
            <a:off x="749808" y="4343400"/>
            <a:ext cx="2468880" cy="512064"/>
          </a:xfrm>
          <a:prstGeom prst="roundRect">
            <a:avLst/>
          </a:prstGeom>
          <a:solidFill>
            <a:srgbClr val="FFFFFF">
              <a:alpha val="12000"/>
            </a:srgbClr>
          </a:solidFill>
          <a:ln w="12700">
            <a:solidFill>
              <a:srgbClr val="DCEEFF"/>
            </a:solidFill>
            <a:prstDash val="solid"/>
          </a:ln>
        </p:spPr>
      </p:sp>
      <p:sp>
        <p:nvSpPr>
          <p:cNvPr id="9" name="Text 7"/>
          <p:cNvSpPr/>
          <p:nvPr/>
        </p:nvSpPr>
        <p:spPr>
          <a:xfrm>
            <a:off x="932688" y="4498848"/>
            <a:ext cx="2057400" cy="219456"/>
          </a:xfrm>
          <a:prstGeom prst="rect">
            <a:avLst/>
          </a:prstGeom>
          <a:noFill/>
          <a:ln/>
        </p:spPr>
        <p:txBody>
          <a:bodyPr wrap="square" rtlCol="0" anchor="ctr"/>
          <a:lstStyle/>
          <a:p>
            <a:pPr indent="0" marL="0">
              <a:buNone/>
            </a:pPr>
            <a:r>
              <a:rPr lang="en-US" sz="1100" b="1" dirty="0">
                <a:solidFill>
                  <a:srgbClr val="FFFFFF"/>
                </a:solidFill>
                <a:latin typeface="Meiryo" pitchFamily="34" charset="0"/>
                <a:ea typeface="Meiryo" pitchFamily="34" charset="-122"/>
                <a:cs typeface="Meiryo" pitchFamily="34" charset="-120"/>
              </a:rPr>
              <a:t>社内決裁</a:t>
            </a:r>
            <a:endParaRPr lang="en-US" sz="1100" dirty="0"/>
          </a:p>
        </p:txBody>
      </p:sp>
      <p:sp>
        <p:nvSpPr>
          <p:cNvPr id="10" name="Text 8"/>
          <p:cNvSpPr/>
          <p:nvPr/>
        </p:nvSpPr>
        <p:spPr>
          <a:xfrm>
            <a:off x="749808" y="6080760"/>
            <a:ext cx="7589520" cy="256032"/>
          </a:xfrm>
          <a:prstGeom prst="rect">
            <a:avLst/>
          </a:prstGeom>
          <a:noFill/>
          <a:ln/>
        </p:spPr>
        <p:txBody>
          <a:bodyPr wrap="square" rtlCol="0" anchor="ctr"/>
          <a:lstStyle/>
          <a:p>
            <a:pPr indent="0" marL="0">
              <a:buNone/>
            </a:pPr>
            <a:r>
              <a:rPr lang="en-US" sz="1000" dirty="0">
                <a:solidFill>
                  <a:srgbClr val="D7EAF8"/>
                </a:solidFill>
                <a:latin typeface="Meiryo" pitchFamily="34" charset="0"/>
                <a:ea typeface="Meiryo" pitchFamily="34" charset="-122"/>
                <a:cs typeface="Meiryo" pitchFamily="34" charset="-120"/>
              </a:rPr>
              <a:t>ストリアデック / 商用テンプレート</a:t>
            </a:r>
            <a:endParaRPr lang="en-US" sz="1000" dirty="0"/>
          </a:p>
        </p:txBody>
      </p:sp>
      <p:sp>
        <p:nvSpPr>
          <p:cNvPr id="11" name="Text 9"/>
          <p:cNvSpPr/>
          <p:nvPr/>
        </p:nvSpPr>
        <p:spPr>
          <a:xfrm>
            <a:off x="11484864" y="6080760"/>
            <a:ext cx="457200" cy="256032"/>
          </a:xfrm>
          <a:prstGeom prst="rect">
            <a:avLst/>
          </a:prstGeom>
          <a:noFill/>
          <a:ln/>
        </p:spPr>
        <p:txBody>
          <a:bodyPr wrap="square" rtlCol="0" anchor="ctr"/>
          <a:lstStyle/>
          <a:p>
            <a:pPr algn="r" indent="0" marL="0">
              <a:buNone/>
            </a:pPr>
            <a:r>
              <a:rPr lang="en-US" sz="1100" dirty="0">
                <a:solidFill>
                  <a:srgbClr val="D7EAF8"/>
                </a:solidFill>
                <a:latin typeface="Meiryo" pitchFamily="34" charset="0"/>
                <a:ea typeface="Meiryo" pitchFamily="34" charset="-122"/>
                <a:cs typeface="Meiryo" pitchFamily="34" charset="-120"/>
              </a:rPr>
              <a:t>1</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統制・監査観点</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10</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統制・監査観点</a:t>
            </a:r>
            <a:endParaRPr lang="en-US" sz="2400" dirty="0"/>
          </a:p>
        </p:txBody>
      </p:sp>
      <p:sp>
        <p:nvSpPr>
          <p:cNvPr id="8" name="Shape 6"/>
          <p:cNvSpPr/>
          <p:nvPr/>
        </p:nvSpPr>
        <p:spPr>
          <a:xfrm>
            <a:off x="731520" y="1691640"/>
            <a:ext cx="2286000" cy="566928"/>
          </a:xfrm>
          <a:prstGeom prst="rect">
            <a:avLst/>
          </a:prstGeom>
          <a:solidFill>
            <a:srgbClr val="3A2A64"/>
          </a:solidFill>
          <a:ln w="12700">
            <a:solidFill>
              <a:srgbClr val="3A2A64"/>
            </a:solidFill>
            <a:prstDash val="solid"/>
          </a:ln>
        </p:spPr>
      </p:sp>
      <p:sp>
        <p:nvSpPr>
          <p:cNvPr id="9" name="Text 7"/>
          <p:cNvSpPr/>
          <p:nvPr/>
        </p:nvSpPr>
        <p:spPr>
          <a:xfrm>
            <a:off x="822960" y="1874520"/>
            <a:ext cx="21031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統制項目</a:t>
            </a:r>
            <a:endParaRPr lang="en-US" sz="1200" dirty="0"/>
          </a:p>
        </p:txBody>
      </p:sp>
      <p:sp>
        <p:nvSpPr>
          <p:cNvPr id="10" name="Shape 8"/>
          <p:cNvSpPr/>
          <p:nvPr/>
        </p:nvSpPr>
        <p:spPr>
          <a:xfrm>
            <a:off x="3017520" y="1691640"/>
            <a:ext cx="2103120" cy="566928"/>
          </a:xfrm>
          <a:prstGeom prst="rect">
            <a:avLst/>
          </a:prstGeom>
          <a:solidFill>
            <a:srgbClr val="3A2A64"/>
          </a:solidFill>
          <a:ln w="12700">
            <a:solidFill>
              <a:srgbClr val="3A2A64"/>
            </a:solidFill>
            <a:prstDash val="solid"/>
          </a:ln>
        </p:spPr>
      </p:sp>
      <p:sp>
        <p:nvSpPr>
          <p:cNvPr id="11" name="Text 9"/>
          <p:cNvSpPr/>
          <p:nvPr/>
        </p:nvSpPr>
        <p:spPr>
          <a:xfrm>
            <a:off x="3108960" y="1874520"/>
            <a:ext cx="19202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現状</a:t>
            </a:r>
            <a:endParaRPr lang="en-US" sz="1200" dirty="0"/>
          </a:p>
        </p:txBody>
      </p:sp>
      <p:sp>
        <p:nvSpPr>
          <p:cNvPr id="12" name="Shape 10"/>
          <p:cNvSpPr/>
          <p:nvPr/>
        </p:nvSpPr>
        <p:spPr>
          <a:xfrm>
            <a:off x="5120640" y="1691640"/>
            <a:ext cx="3749040" cy="566928"/>
          </a:xfrm>
          <a:prstGeom prst="rect">
            <a:avLst/>
          </a:prstGeom>
          <a:solidFill>
            <a:srgbClr val="3A2A64"/>
          </a:solidFill>
          <a:ln w="12700">
            <a:solidFill>
              <a:srgbClr val="3A2A64"/>
            </a:solidFill>
            <a:prstDash val="solid"/>
          </a:ln>
        </p:spPr>
      </p:sp>
      <p:sp>
        <p:nvSpPr>
          <p:cNvPr id="13" name="Text 11"/>
          <p:cNvSpPr/>
          <p:nvPr/>
        </p:nvSpPr>
        <p:spPr>
          <a:xfrm>
            <a:off x="5212080" y="1874520"/>
            <a:ext cx="35661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導入後の対応</a:t>
            </a:r>
            <a:endParaRPr lang="en-US" sz="1200" dirty="0"/>
          </a:p>
        </p:txBody>
      </p:sp>
      <p:sp>
        <p:nvSpPr>
          <p:cNvPr id="14" name="Shape 12"/>
          <p:cNvSpPr/>
          <p:nvPr/>
        </p:nvSpPr>
        <p:spPr>
          <a:xfrm>
            <a:off x="8869680" y="1691640"/>
            <a:ext cx="3108960" cy="566928"/>
          </a:xfrm>
          <a:prstGeom prst="rect">
            <a:avLst/>
          </a:prstGeom>
          <a:solidFill>
            <a:srgbClr val="3A2A64"/>
          </a:solidFill>
          <a:ln w="12700">
            <a:solidFill>
              <a:srgbClr val="3A2A64"/>
            </a:solidFill>
            <a:prstDash val="solid"/>
          </a:ln>
        </p:spPr>
      </p:sp>
      <p:sp>
        <p:nvSpPr>
          <p:cNvPr id="15" name="Text 13"/>
          <p:cNvSpPr/>
          <p:nvPr/>
        </p:nvSpPr>
        <p:spPr>
          <a:xfrm>
            <a:off x="8961120" y="1874520"/>
            <a:ext cx="292608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確認方法</a:t>
            </a:r>
            <a:endParaRPr lang="en-US" sz="1200" dirty="0"/>
          </a:p>
        </p:txBody>
      </p:sp>
      <p:sp>
        <p:nvSpPr>
          <p:cNvPr id="16" name="Shape 14"/>
          <p:cNvSpPr/>
          <p:nvPr/>
        </p:nvSpPr>
        <p:spPr>
          <a:xfrm>
            <a:off x="731520" y="2258568"/>
            <a:ext cx="2286000" cy="694944"/>
          </a:xfrm>
          <a:prstGeom prst="rect">
            <a:avLst/>
          </a:prstGeom>
          <a:solidFill>
            <a:srgbClr val="FFFFFF"/>
          </a:solidFill>
          <a:ln w="12700">
            <a:solidFill>
              <a:srgbClr val="E3DFF6"/>
            </a:solidFill>
            <a:prstDash val="solid"/>
          </a:ln>
        </p:spPr>
      </p:sp>
      <p:sp>
        <p:nvSpPr>
          <p:cNvPr id="17" name="Text 15"/>
          <p:cNvSpPr/>
          <p:nvPr/>
        </p:nvSpPr>
        <p:spPr>
          <a:xfrm>
            <a:off x="822960" y="2395728"/>
            <a:ext cx="210312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アクセス権限管理</a:t>
            </a:r>
            <a:endParaRPr lang="en-US" sz="1100" dirty="0"/>
          </a:p>
        </p:txBody>
      </p:sp>
      <p:sp>
        <p:nvSpPr>
          <p:cNvPr id="18" name="Shape 16"/>
          <p:cNvSpPr/>
          <p:nvPr/>
        </p:nvSpPr>
        <p:spPr>
          <a:xfrm>
            <a:off x="3017520" y="2258568"/>
            <a:ext cx="2103120" cy="694944"/>
          </a:xfrm>
          <a:prstGeom prst="rect">
            <a:avLst/>
          </a:prstGeom>
          <a:solidFill>
            <a:srgbClr val="FFFFFF"/>
          </a:solidFill>
          <a:ln w="12700">
            <a:solidFill>
              <a:srgbClr val="E3DFF6"/>
            </a:solidFill>
            <a:prstDash val="solid"/>
          </a:ln>
        </p:spPr>
      </p:sp>
      <p:sp>
        <p:nvSpPr>
          <p:cNvPr id="19" name="Text 17"/>
          <p:cNvSpPr/>
          <p:nvPr/>
        </p:nvSpPr>
        <p:spPr>
          <a:xfrm>
            <a:off x="3108960" y="2395728"/>
            <a:ext cx="19202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手動管理</a:t>
            </a:r>
            <a:endParaRPr lang="en-US" sz="1100" dirty="0"/>
          </a:p>
        </p:txBody>
      </p:sp>
      <p:sp>
        <p:nvSpPr>
          <p:cNvPr id="20" name="Shape 18"/>
          <p:cNvSpPr/>
          <p:nvPr/>
        </p:nvSpPr>
        <p:spPr>
          <a:xfrm>
            <a:off x="5120640" y="2258568"/>
            <a:ext cx="3749040" cy="694944"/>
          </a:xfrm>
          <a:prstGeom prst="rect">
            <a:avLst/>
          </a:prstGeom>
          <a:solidFill>
            <a:srgbClr val="FFFFFF"/>
          </a:solidFill>
          <a:ln w="12700">
            <a:solidFill>
              <a:srgbClr val="E3DFF6"/>
            </a:solidFill>
            <a:prstDash val="solid"/>
          </a:ln>
        </p:spPr>
      </p:sp>
      <p:sp>
        <p:nvSpPr>
          <p:cNvPr id="21" name="Text 19"/>
          <p:cNvSpPr/>
          <p:nvPr/>
        </p:nvSpPr>
        <p:spPr>
          <a:xfrm>
            <a:off x="5212080" y="2395728"/>
            <a:ext cx="356616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ロールベース権限</a:t>
            </a:r>
            <a:endParaRPr lang="en-US" sz="1100" dirty="0"/>
          </a:p>
        </p:txBody>
      </p:sp>
      <p:sp>
        <p:nvSpPr>
          <p:cNvPr id="22" name="Shape 20"/>
          <p:cNvSpPr/>
          <p:nvPr/>
        </p:nvSpPr>
        <p:spPr>
          <a:xfrm>
            <a:off x="8869680" y="2258568"/>
            <a:ext cx="3108960" cy="694944"/>
          </a:xfrm>
          <a:prstGeom prst="rect">
            <a:avLst/>
          </a:prstGeom>
          <a:solidFill>
            <a:srgbClr val="FFFFFF"/>
          </a:solidFill>
          <a:ln w="12700">
            <a:solidFill>
              <a:srgbClr val="E3DFF6"/>
            </a:solidFill>
            <a:prstDash val="solid"/>
          </a:ln>
        </p:spPr>
      </p:sp>
      <p:sp>
        <p:nvSpPr>
          <p:cNvPr id="23" name="Text 21"/>
          <p:cNvSpPr/>
          <p:nvPr/>
        </p:nvSpPr>
        <p:spPr>
          <a:xfrm>
            <a:off x="8961120" y="2395728"/>
            <a:ext cx="292608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月次棚卸レポート</a:t>
            </a:r>
            <a:endParaRPr lang="en-US" sz="1100" dirty="0"/>
          </a:p>
        </p:txBody>
      </p:sp>
      <p:sp>
        <p:nvSpPr>
          <p:cNvPr id="24" name="Shape 22"/>
          <p:cNvSpPr/>
          <p:nvPr/>
        </p:nvSpPr>
        <p:spPr>
          <a:xfrm>
            <a:off x="731520" y="2953512"/>
            <a:ext cx="2286000" cy="694944"/>
          </a:xfrm>
          <a:prstGeom prst="rect">
            <a:avLst/>
          </a:prstGeom>
          <a:solidFill>
            <a:srgbClr val="E3DFF6"/>
          </a:solidFill>
          <a:ln w="12700">
            <a:solidFill>
              <a:srgbClr val="E3DFF6"/>
            </a:solidFill>
            <a:prstDash val="solid"/>
          </a:ln>
        </p:spPr>
      </p:sp>
      <p:sp>
        <p:nvSpPr>
          <p:cNvPr id="25" name="Text 23"/>
          <p:cNvSpPr/>
          <p:nvPr/>
        </p:nvSpPr>
        <p:spPr>
          <a:xfrm>
            <a:off x="822960" y="3090672"/>
            <a:ext cx="210312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操作ログ保全</a:t>
            </a:r>
            <a:endParaRPr lang="en-US" sz="1100" dirty="0"/>
          </a:p>
        </p:txBody>
      </p:sp>
      <p:sp>
        <p:nvSpPr>
          <p:cNvPr id="26" name="Shape 24"/>
          <p:cNvSpPr/>
          <p:nvPr/>
        </p:nvSpPr>
        <p:spPr>
          <a:xfrm>
            <a:off x="3017520" y="2953512"/>
            <a:ext cx="2103120" cy="694944"/>
          </a:xfrm>
          <a:prstGeom prst="rect">
            <a:avLst/>
          </a:prstGeom>
          <a:solidFill>
            <a:srgbClr val="E3DFF6"/>
          </a:solidFill>
          <a:ln w="12700">
            <a:solidFill>
              <a:srgbClr val="E3DFF6"/>
            </a:solidFill>
            <a:prstDash val="solid"/>
          </a:ln>
        </p:spPr>
      </p:sp>
      <p:sp>
        <p:nvSpPr>
          <p:cNvPr id="27" name="Text 25"/>
          <p:cNvSpPr/>
          <p:nvPr/>
        </p:nvSpPr>
        <p:spPr>
          <a:xfrm>
            <a:off x="3108960" y="3090672"/>
            <a:ext cx="19202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一部保存</a:t>
            </a:r>
            <a:endParaRPr lang="en-US" sz="1100" dirty="0"/>
          </a:p>
        </p:txBody>
      </p:sp>
      <p:sp>
        <p:nvSpPr>
          <p:cNvPr id="28" name="Shape 26"/>
          <p:cNvSpPr/>
          <p:nvPr/>
        </p:nvSpPr>
        <p:spPr>
          <a:xfrm>
            <a:off x="5120640" y="2953512"/>
            <a:ext cx="3749040" cy="694944"/>
          </a:xfrm>
          <a:prstGeom prst="rect">
            <a:avLst/>
          </a:prstGeom>
          <a:solidFill>
            <a:srgbClr val="E3DFF6"/>
          </a:solidFill>
          <a:ln w="12700">
            <a:solidFill>
              <a:srgbClr val="E3DFF6"/>
            </a:solidFill>
            <a:prstDash val="solid"/>
          </a:ln>
        </p:spPr>
      </p:sp>
      <p:sp>
        <p:nvSpPr>
          <p:cNvPr id="29" name="Text 27"/>
          <p:cNvSpPr/>
          <p:nvPr/>
        </p:nvSpPr>
        <p:spPr>
          <a:xfrm>
            <a:off x="5212080" y="3090672"/>
            <a:ext cx="356616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全操作の証跡保存</a:t>
            </a:r>
            <a:endParaRPr lang="en-US" sz="1100" dirty="0"/>
          </a:p>
        </p:txBody>
      </p:sp>
      <p:sp>
        <p:nvSpPr>
          <p:cNvPr id="30" name="Shape 28"/>
          <p:cNvSpPr/>
          <p:nvPr/>
        </p:nvSpPr>
        <p:spPr>
          <a:xfrm>
            <a:off x="8869680" y="2953512"/>
            <a:ext cx="3108960" cy="694944"/>
          </a:xfrm>
          <a:prstGeom prst="rect">
            <a:avLst/>
          </a:prstGeom>
          <a:solidFill>
            <a:srgbClr val="E3DFF6"/>
          </a:solidFill>
          <a:ln w="12700">
            <a:solidFill>
              <a:srgbClr val="E3DFF6"/>
            </a:solidFill>
            <a:prstDash val="solid"/>
          </a:ln>
        </p:spPr>
      </p:sp>
      <p:sp>
        <p:nvSpPr>
          <p:cNvPr id="31" name="Text 29"/>
          <p:cNvSpPr/>
          <p:nvPr/>
        </p:nvSpPr>
        <p:spPr>
          <a:xfrm>
            <a:off x="8961120" y="3090672"/>
            <a:ext cx="292608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監査レポート出力</a:t>
            </a:r>
            <a:endParaRPr lang="en-US" sz="1100" dirty="0"/>
          </a:p>
        </p:txBody>
      </p:sp>
      <p:sp>
        <p:nvSpPr>
          <p:cNvPr id="32" name="Shape 30"/>
          <p:cNvSpPr/>
          <p:nvPr/>
        </p:nvSpPr>
        <p:spPr>
          <a:xfrm>
            <a:off x="731520" y="3648456"/>
            <a:ext cx="2286000" cy="694944"/>
          </a:xfrm>
          <a:prstGeom prst="rect">
            <a:avLst/>
          </a:prstGeom>
          <a:solidFill>
            <a:srgbClr val="FFFFFF"/>
          </a:solidFill>
          <a:ln w="12700">
            <a:solidFill>
              <a:srgbClr val="E3DFF6"/>
            </a:solidFill>
            <a:prstDash val="solid"/>
          </a:ln>
        </p:spPr>
      </p:sp>
      <p:sp>
        <p:nvSpPr>
          <p:cNvPr id="33" name="Text 31"/>
          <p:cNvSpPr/>
          <p:nvPr/>
        </p:nvSpPr>
        <p:spPr>
          <a:xfrm>
            <a:off x="822960" y="3785616"/>
            <a:ext cx="210312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変更管理</a:t>
            </a:r>
            <a:endParaRPr lang="en-US" sz="1100" dirty="0"/>
          </a:p>
        </p:txBody>
      </p:sp>
      <p:sp>
        <p:nvSpPr>
          <p:cNvPr id="34" name="Shape 32"/>
          <p:cNvSpPr/>
          <p:nvPr/>
        </p:nvSpPr>
        <p:spPr>
          <a:xfrm>
            <a:off x="3017520" y="3648456"/>
            <a:ext cx="2103120" cy="694944"/>
          </a:xfrm>
          <a:prstGeom prst="rect">
            <a:avLst/>
          </a:prstGeom>
          <a:solidFill>
            <a:srgbClr val="FFFFFF"/>
          </a:solidFill>
          <a:ln w="12700">
            <a:solidFill>
              <a:srgbClr val="E3DFF6"/>
            </a:solidFill>
            <a:prstDash val="solid"/>
          </a:ln>
        </p:spPr>
      </p:sp>
      <p:sp>
        <p:nvSpPr>
          <p:cNvPr id="35" name="Text 33"/>
          <p:cNvSpPr/>
          <p:nvPr/>
        </p:nvSpPr>
        <p:spPr>
          <a:xfrm>
            <a:off x="3108960" y="3785616"/>
            <a:ext cx="19202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口頭中心</a:t>
            </a:r>
            <a:endParaRPr lang="en-US" sz="1100" dirty="0"/>
          </a:p>
        </p:txBody>
      </p:sp>
      <p:sp>
        <p:nvSpPr>
          <p:cNvPr id="36" name="Shape 34"/>
          <p:cNvSpPr/>
          <p:nvPr/>
        </p:nvSpPr>
        <p:spPr>
          <a:xfrm>
            <a:off x="5120640" y="3648456"/>
            <a:ext cx="3749040" cy="694944"/>
          </a:xfrm>
          <a:prstGeom prst="rect">
            <a:avLst/>
          </a:prstGeom>
          <a:solidFill>
            <a:srgbClr val="FFFFFF"/>
          </a:solidFill>
          <a:ln w="12700">
            <a:solidFill>
              <a:srgbClr val="E3DFF6"/>
            </a:solidFill>
            <a:prstDash val="solid"/>
          </a:ln>
        </p:spPr>
      </p:sp>
      <p:sp>
        <p:nvSpPr>
          <p:cNvPr id="37" name="Text 35"/>
          <p:cNvSpPr/>
          <p:nvPr/>
        </p:nvSpPr>
        <p:spPr>
          <a:xfrm>
            <a:off x="5212080" y="3785616"/>
            <a:ext cx="356616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申請ベースで記録</a:t>
            </a:r>
            <a:endParaRPr lang="en-US" sz="1100" dirty="0"/>
          </a:p>
        </p:txBody>
      </p:sp>
      <p:sp>
        <p:nvSpPr>
          <p:cNvPr id="38" name="Shape 36"/>
          <p:cNvSpPr/>
          <p:nvPr/>
        </p:nvSpPr>
        <p:spPr>
          <a:xfrm>
            <a:off x="8869680" y="3648456"/>
            <a:ext cx="3108960" cy="694944"/>
          </a:xfrm>
          <a:prstGeom prst="rect">
            <a:avLst/>
          </a:prstGeom>
          <a:solidFill>
            <a:srgbClr val="FFFFFF"/>
          </a:solidFill>
          <a:ln w="12700">
            <a:solidFill>
              <a:srgbClr val="E3DFF6"/>
            </a:solidFill>
            <a:prstDash val="solid"/>
          </a:ln>
        </p:spPr>
      </p:sp>
      <p:sp>
        <p:nvSpPr>
          <p:cNvPr id="39" name="Text 37"/>
          <p:cNvSpPr/>
          <p:nvPr/>
        </p:nvSpPr>
        <p:spPr>
          <a:xfrm>
            <a:off x="8961120" y="3785616"/>
            <a:ext cx="292608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変更履歴確認</a:t>
            </a:r>
            <a:endParaRPr lang="en-US" sz="1100" dirty="0"/>
          </a:p>
        </p:txBody>
      </p:sp>
      <p:sp>
        <p:nvSpPr>
          <p:cNvPr id="40" name="Shape 38"/>
          <p:cNvSpPr/>
          <p:nvPr/>
        </p:nvSpPr>
        <p:spPr>
          <a:xfrm>
            <a:off x="731520" y="4343400"/>
            <a:ext cx="2286000" cy="694944"/>
          </a:xfrm>
          <a:prstGeom prst="rect">
            <a:avLst/>
          </a:prstGeom>
          <a:solidFill>
            <a:srgbClr val="E3DFF6"/>
          </a:solidFill>
          <a:ln w="12700">
            <a:solidFill>
              <a:srgbClr val="E3DFF6"/>
            </a:solidFill>
            <a:prstDash val="solid"/>
          </a:ln>
        </p:spPr>
      </p:sp>
      <p:sp>
        <p:nvSpPr>
          <p:cNvPr id="41" name="Text 39"/>
          <p:cNvSpPr/>
          <p:nvPr/>
        </p:nvSpPr>
        <p:spPr>
          <a:xfrm>
            <a:off x="822960" y="4480560"/>
            <a:ext cx="210312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障害対応</a:t>
            </a:r>
            <a:endParaRPr lang="en-US" sz="1100" dirty="0"/>
          </a:p>
        </p:txBody>
      </p:sp>
      <p:sp>
        <p:nvSpPr>
          <p:cNvPr id="42" name="Shape 40"/>
          <p:cNvSpPr/>
          <p:nvPr/>
        </p:nvSpPr>
        <p:spPr>
          <a:xfrm>
            <a:off x="3017520" y="4343400"/>
            <a:ext cx="2103120" cy="694944"/>
          </a:xfrm>
          <a:prstGeom prst="rect">
            <a:avLst/>
          </a:prstGeom>
          <a:solidFill>
            <a:srgbClr val="E3DFF6"/>
          </a:solidFill>
          <a:ln w="12700">
            <a:solidFill>
              <a:srgbClr val="E3DFF6"/>
            </a:solidFill>
            <a:prstDash val="solid"/>
          </a:ln>
        </p:spPr>
      </p:sp>
      <p:sp>
        <p:nvSpPr>
          <p:cNvPr id="43" name="Text 41"/>
          <p:cNvSpPr/>
          <p:nvPr/>
        </p:nvSpPr>
        <p:spPr>
          <a:xfrm>
            <a:off x="3108960" y="4480560"/>
            <a:ext cx="19202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属人対応</a:t>
            </a:r>
            <a:endParaRPr lang="en-US" sz="1100" dirty="0"/>
          </a:p>
        </p:txBody>
      </p:sp>
      <p:sp>
        <p:nvSpPr>
          <p:cNvPr id="44" name="Shape 42"/>
          <p:cNvSpPr/>
          <p:nvPr/>
        </p:nvSpPr>
        <p:spPr>
          <a:xfrm>
            <a:off x="5120640" y="4343400"/>
            <a:ext cx="3749040" cy="694944"/>
          </a:xfrm>
          <a:prstGeom prst="rect">
            <a:avLst/>
          </a:prstGeom>
          <a:solidFill>
            <a:srgbClr val="E3DFF6"/>
          </a:solidFill>
          <a:ln w="12700">
            <a:solidFill>
              <a:srgbClr val="E3DFF6"/>
            </a:solidFill>
            <a:prstDash val="solid"/>
          </a:ln>
        </p:spPr>
      </p:sp>
      <p:sp>
        <p:nvSpPr>
          <p:cNvPr id="45" name="Text 43"/>
          <p:cNvSpPr/>
          <p:nvPr/>
        </p:nvSpPr>
        <p:spPr>
          <a:xfrm>
            <a:off x="5212080" y="4480560"/>
            <a:ext cx="356616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標準手順化</a:t>
            </a:r>
            <a:endParaRPr lang="en-US" sz="1100" dirty="0"/>
          </a:p>
        </p:txBody>
      </p:sp>
      <p:sp>
        <p:nvSpPr>
          <p:cNvPr id="46" name="Shape 44"/>
          <p:cNvSpPr/>
          <p:nvPr/>
        </p:nvSpPr>
        <p:spPr>
          <a:xfrm>
            <a:off x="8869680" y="4343400"/>
            <a:ext cx="3108960" cy="694944"/>
          </a:xfrm>
          <a:prstGeom prst="rect">
            <a:avLst/>
          </a:prstGeom>
          <a:solidFill>
            <a:srgbClr val="E3DFF6"/>
          </a:solidFill>
          <a:ln w="12700">
            <a:solidFill>
              <a:srgbClr val="E3DFF6"/>
            </a:solidFill>
            <a:prstDash val="solid"/>
          </a:ln>
        </p:spPr>
      </p:sp>
      <p:sp>
        <p:nvSpPr>
          <p:cNvPr id="47" name="Text 45"/>
          <p:cNvSpPr/>
          <p:nvPr/>
        </p:nvSpPr>
        <p:spPr>
          <a:xfrm>
            <a:off x="8961120" y="4480560"/>
            <a:ext cx="292608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四半期演習で確認</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想定リスクと対策</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11</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想定リスクと対策</a:t>
            </a:r>
            <a:endParaRPr lang="en-US" sz="2400" dirty="0"/>
          </a:p>
        </p:txBody>
      </p:sp>
      <p:sp>
        <p:nvSpPr>
          <p:cNvPr id="8" name="Shape 6"/>
          <p:cNvSpPr/>
          <p:nvPr/>
        </p:nvSpPr>
        <p:spPr>
          <a:xfrm>
            <a:off x="731520" y="1737360"/>
            <a:ext cx="10972800" cy="1234440"/>
          </a:xfrm>
          <a:prstGeom prst="roundRect">
            <a:avLst/>
          </a:prstGeom>
          <a:solidFill>
            <a:srgbClr val="F3F1FC"/>
          </a:solidFill>
          <a:ln w="12700">
            <a:solidFill>
              <a:srgbClr val="E3DFF6"/>
            </a:solidFill>
            <a:prstDash val="solid"/>
          </a:ln>
        </p:spPr>
      </p:sp>
      <p:sp>
        <p:nvSpPr>
          <p:cNvPr id="9" name="Text 7"/>
          <p:cNvSpPr/>
          <p:nvPr/>
        </p:nvSpPr>
        <p:spPr>
          <a:xfrm>
            <a:off x="914400" y="1920240"/>
            <a:ext cx="1097280" cy="201168"/>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リスク 1</a:t>
            </a:r>
            <a:endParaRPr lang="en-US" sz="1000" dirty="0"/>
          </a:p>
        </p:txBody>
      </p:sp>
      <p:sp>
        <p:nvSpPr>
          <p:cNvPr id="10" name="Text 8"/>
          <p:cNvSpPr/>
          <p:nvPr/>
        </p:nvSpPr>
        <p:spPr>
          <a:xfrm>
            <a:off x="914400" y="2157984"/>
            <a:ext cx="3383280" cy="292608"/>
          </a:xfrm>
          <a:prstGeom prst="rect">
            <a:avLst/>
          </a:prstGeom>
          <a:noFill/>
          <a:ln/>
        </p:spPr>
        <p:txBody>
          <a:bodyPr wrap="square" rtlCol="0" anchor="ctr"/>
          <a:lstStyle/>
          <a:p>
            <a:pPr indent="0" marL="0">
              <a:buNone/>
            </a:pPr>
            <a:r>
              <a:rPr lang="en-US" sz="1200" b="1" dirty="0">
                <a:solidFill>
                  <a:srgbClr val="3A2A64"/>
                </a:solidFill>
                <a:latin typeface="Meiryo" pitchFamily="34" charset="0"/>
                <a:ea typeface="Meiryo" pitchFamily="34" charset="-122"/>
                <a:cs typeface="Meiryo" pitchFamily="34" charset="-120"/>
              </a:rPr>
              <a:t>現場定着の遅れ</a:t>
            </a:r>
            <a:endParaRPr lang="en-US" sz="1200" dirty="0"/>
          </a:p>
        </p:txBody>
      </p:sp>
      <p:sp>
        <p:nvSpPr>
          <p:cNvPr id="11" name="Text 9"/>
          <p:cNvSpPr/>
          <p:nvPr/>
        </p:nvSpPr>
        <p:spPr>
          <a:xfrm>
            <a:off x="4480560" y="2157984"/>
            <a:ext cx="2560320" cy="27432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影響: 効果未達</a:t>
            </a:r>
            <a:endParaRPr lang="en-US" sz="1100" dirty="0"/>
          </a:p>
        </p:txBody>
      </p:sp>
      <p:sp>
        <p:nvSpPr>
          <p:cNvPr id="12" name="Text 10"/>
          <p:cNvSpPr/>
          <p:nvPr/>
        </p:nvSpPr>
        <p:spPr>
          <a:xfrm>
            <a:off x="7132320" y="2157984"/>
            <a:ext cx="4389120" cy="530352"/>
          </a:xfrm>
          <a:prstGeom prst="rect">
            <a:avLst/>
          </a:prstGeom>
          <a:noFill/>
          <a:ln/>
        </p:spPr>
        <p:txBody>
          <a:bodyPr wrap="square" rtlCol="0" anchor="t"/>
          <a:lstStyle/>
          <a:p>
            <a:pPr indent="0" marL="0">
              <a:buNone/>
            </a:pPr>
            <a:r>
              <a:rPr lang="en-US" sz="1100" dirty="0">
                <a:solidFill>
                  <a:srgbClr val="4A3E73"/>
                </a:solidFill>
                <a:latin typeface="Meiryo" pitchFamily="34" charset="0"/>
                <a:ea typeface="Meiryo" pitchFamily="34" charset="-122"/>
                <a:cs typeface="Meiryo" pitchFamily="34" charset="-120"/>
              </a:rPr>
              <a:t>対策: 先行運用で教育と改善を実施</a:t>
            </a:r>
            <a:endParaRPr lang="en-US" sz="1100" dirty="0"/>
          </a:p>
        </p:txBody>
      </p:sp>
      <p:sp>
        <p:nvSpPr>
          <p:cNvPr id="13" name="Shape 11"/>
          <p:cNvSpPr/>
          <p:nvPr/>
        </p:nvSpPr>
        <p:spPr>
          <a:xfrm>
            <a:off x="731520" y="3218688"/>
            <a:ext cx="10972800" cy="1234440"/>
          </a:xfrm>
          <a:prstGeom prst="roundRect">
            <a:avLst/>
          </a:prstGeom>
          <a:solidFill>
            <a:srgbClr val="E3DFF6"/>
          </a:solidFill>
          <a:ln w="12700">
            <a:solidFill>
              <a:srgbClr val="E3DFF6"/>
            </a:solidFill>
            <a:prstDash val="solid"/>
          </a:ln>
        </p:spPr>
      </p:sp>
      <p:sp>
        <p:nvSpPr>
          <p:cNvPr id="14" name="Text 12"/>
          <p:cNvSpPr/>
          <p:nvPr/>
        </p:nvSpPr>
        <p:spPr>
          <a:xfrm>
            <a:off x="914400" y="3401568"/>
            <a:ext cx="1097280" cy="201168"/>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リスク 2</a:t>
            </a:r>
            <a:endParaRPr lang="en-US" sz="1000" dirty="0"/>
          </a:p>
        </p:txBody>
      </p:sp>
      <p:sp>
        <p:nvSpPr>
          <p:cNvPr id="15" name="Text 13"/>
          <p:cNvSpPr/>
          <p:nvPr/>
        </p:nvSpPr>
        <p:spPr>
          <a:xfrm>
            <a:off x="914400" y="3639312"/>
            <a:ext cx="3383280" cy="292608"/>
          </a:xfrm>
          <a:prstGeom prst="rect">
            <a:avLst/>
          </a:prstGeom>
          <a:noFill/>
          <a:ln/>
        </p:spPr>
        <p:txBody>
          <a:bodyPr wrap="square" rtlCol="0" anchor="ctr"/>
          <a:lstStyle/>
          <a:p>
            <a:pPr indent="0" marL="0">
              <a:buNone/>
            </a:pPr>
            <a:r>
              <a:rPr lang="en-US" sz="1200" b="1" dirty="0">
                <a:solidFill>
                  <a:srgbClr val="3A2A64"/>
                </a:solidFill>
                <a:latin typeface="Meiryo" pitchFamily="34" charset="0"/>
                <a:ea typeface="Meiryo" pitchFamily="34" charset="-122"/>
                <a:cs typeface="Meiryo" pitchFamily="34" charset="-120"/>
              </a:rPr>
              <a:t>連携不整合</a:t>
            </a:r>
            <a:endParaRPr lang="en-US" sz="1200" dirty="0"/>
          </a:p>
        </p:txBody>
      </p:sp>
      <p:sp>
        <p:nvSpPr>
          <p:cNvPr id="16" name="Text 14"/>
          <p:cNvSpPr/>
          <p:nvPr/>
        </p:nvSpPr>
        <p:spPr>
          <a:xfrm>
            <a:off x="4480560" y="3639312"/>
            <a:ext cx="2560320" cy="27432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影響: データ欠損</a:t>
            </a:r>
            <a:endParaRPr lang="en-US" sz="1100" dirty="0"/>
          </a:p>
        </p:txBody>
      </p:sp>
      <p:sp>
        <p:nvSpPr>
          <p:cNvPr id="17" name="Text 15"/>
          <p:cNvSpPr/>
          <p:nvPr/>
        </p:nvSpPr>
        <p:spPr>
          <a:xfrm>
            <a:off x="7132320" y="3639312"/>
            <a:ext cx="4389120" cy="530352"/>
          </a:xfrm>
          <a:prstGeom prst="rect">
            <a:avLst/>
          </a:prstGeom>
          <a:noFill/>
          <a:ln/>
        </p:spPr>
        <p:txBody>
          <a:bodyPr wrap="square" rtlCol="0" anchor="t"/>
          <a:lstStyle/>
          <a:p>
            <a:pPr indent="0" marL="0">
              <a:buNone/>
            </a:pPr>
            <a:r>
              <a:rPr lang="en-US" sz="1100" dirty="0">
                <a:solidFill>
                  <a:srgbClr val="4A3E73"/>
                </a:solidFill>
                <a:latin typeface="Meiryo" pitchFamily="34" charset="0"/>
                <a:ea typeface="Meiryo" pitchFamily="34" charset="-122"/>
                <a:cs typeface="Meiryo" pitchFamily="34" charset="-120"/>
              </a:rPr>
              <a:t>対策: 事前テストと切替判定基準</a:t>
            </a:r>
            <a:endParaRPr lang="en-US" sz="1100" dirty="0"/>
          </a:p>
        </p:txBody>
      </p:sp>
      <p:sp>
        <p:nvSpPr>
          <p:cNvPr id="18" name="Shape 16"/>
          <p:cNvSpPr/>
          <p:nvPr/>
        </p:nvSpPr>
        <p:spPr>
          <a:xfrm>
            <a:off x="731520" y="4700016"/>
            <a:ext cx="10972800" cy="1234440"/>
          </a:xfrm>
          <a:prstGeom prst="roundRect">
            <a:avLst/>
          </a:prstGeom>
          <a:solidFill>
            <a:srgbClr val="F3F1FC"/>
          </a:solidFill>
          <a:ln w="12700">
            <a:solidFill>
              <a:srgbClr val="E3DFF6"/>
            </a:solidFill>
            <a:prstDash val="solid"/>
          </a:ln>
        </p:spPr>
      </p:sp>
      <p:sp>
        <p:nvSpPr>
          <p:cNvPr id="19" name="Text 17"/>
          <p:cNvSpPr/>
          <p:nvPr/>
        </p:nvSpPr>
        <p:spPr>
          <a:xfrm>
            <a:off x="914400" y="4882896"/>
            <a:ext cx="1097280" cy="201168"/>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リスク 3</a:t>
            </a:r>
            <a:endParaRPr lang="en-US" sz="1000" dirty="0"/>
          </a:p>
        </p:txBody>
      </p:sp>
      <p:sp>
        <p:nvSpPr>
          <p:cNvPr id="20" name="Text 18"/>
          <p:cNvSpPr/>
          <p:nvPr/>
        </p:nvSpPr>
        <p:spPr>
          <a:xfrm>
            <a:off x="914400" y="5120640"/>
            <a:ext cx="3383280" cy="292608"/>
          </a:xfrm>
          <a:prstGeom prst="rect">
            <a:avLst/>
          </a:prstGeom>
          <a:noFill/>
          <a:ln/>
        </p:spPr>
        <p:txBody>
          <a:bodyPr wrap="square" rtlCol="0" anchor="ctr"/>
          <a:lstStyle/>
          <a:p>
            <a:pPr indent="0" marL="0">
              <a:buNone/>
            </a:pPr>
            <a:r>
              <a:rPr lang="en-US" sz="1200" b="1" dirty="0">
                <a:solidFill>
                  <a:srgbClr val="3A2A64"/>
                </a:solidFill>
                <a:latin typeface="Meiryo" pitchFamily="34" charset="0"/>
                <a:ea typeface="Meiryo" pitchFamily="34" charset="-122"/>
                <a:cs typeface="Meiryo" pitchFamily="34" charset="-120"/>
              </a:rPr>
              <a:t>権限設計漏れ</a:t>
            </a:r>
            <a:endParaRPr lang="en-US" sz="1200" dirty="0"/>
          </a:p>
        </p:txBody>
      </p:sp>
      <p:sp>
        <p:nvSpPr>
          <p:cNvPr id="21" name="Text 19"/>
          <p:cNvSpPr/>
          <p:nvPr/>
        </p:nvSpPr>
        <p:spPr>
          <a:xfrm>
            <a:off x="4480560" y="5120640"/>
            <a:ext cx="2560320" cy="27432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影響: 監査指摘</a:t>
            </a:r>
            <a:endParaRPr lang="en-US" sz="1100" dirty="0"/>
          </a:p>
        </p:txBody>
      </p:sp>
      <p:sp>
        <p:nvSpPr>
          <p:cNvPr id="22" name="Text 20"/>
          <p:cNvSpPr/>
          <p:nvPr/>
        </p:nvSpPr>
        <p:spPr>
          <a:xfrm>
            <a:off x="7132320" y="5120640"/>
            <a:ext cx="4389120" cy="530352"/>
          </a:xfrm>
          <a:prstGeom prst="rect">
            <a:avLst/>
          </a:prstGeom>
          <a:noFill/>
          <a:ln/>
        </p:spPr>
        <p:txBody>
          <a:bodyPr wrap="square" rtlCol="0" anchor="t"/>
          <a:lstStyle/>
          <a:p>
            <a:pPr indent="0" marL="0">
              <a:buNone/>
            </a:pPr>
            <a:r>
              <a:rPr lang="en-US" sz="1100" dirty="0">
                <a:solidFill>
                  <a:srgbClr val="4A3E73"/>
                </a:solidFill>
                <a:latin typeface="Meiryo" pitchFamily="34" charset="0"/>
                <a:ea typeface="Meiryo" pitchFamily="34" charset="-122"/>
                <a:cs typeface="Meiryo" pitchFamily="34" charset="-120"/>
              </a:rPr>
              <a:t>対策: 承認前に権限棚卸を実施</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決裁者からの想定質問</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12</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決裁者からの想定質問</a:t>
            </a:r>
            <a:endParaRPr lang="en-US" sz="2400" dirty="0"/>
          </a:p>
        </p:txBody>
      </p:sp>
      <p:sp>
        <p:nvSpPr>
          <p:cNvPr id="8" name="Shape 6"/>
          <p:cNvSpPr/>
          <p:nvPr/>
        </p:nvSpPr>
        <p:spPr>
          <a:xfrm>
            <a:off x="731520" y="1691640"/>
            <a:ext cx="5212080" cy="1874520"/>
          </a:xfrm>
          <a:prstGeom prst="roundRect">
            <a:avLst/>
          </a:prstGeom>
          <a:solidFill>
            <a:srgbClr val="F3F1FC"/>
          </a:solidFill>
          <a:ln w="12700">
            <a:solidFill>
              <a:srgbClr val="E3DFF6"/>
            </a:solidFill>
            <a:prstDash val="solid"/>
          </a:ln>
        </p:spPr>
      </p:sp>
      <p:sp>
        <p:nvSpPr>
          <p:cNvPr id="9" name="Text 7"/>
          <p:cNvSpPr/>
          <p:nvPr/>
        </p:nvSpPr>
        <p:spPr>
          <a:xfrm>
            <a:off x="950976" y="1911096"/>
            <a:ext cx="4754880" cy="438912"/>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質問: 導入しない場合の影響は？</a:t>
            </a:r>
            <a:endParaRPr lang="en-US" sz="1100" dirty="0"/>
          </a:p>
        </p:txBody>
      </p:sp>
      <p:sp>
        <p:nvSpPr>
          <p:cNvPr id="10" name="Text 8"/>
          <p:cNvSpPr/>
          <p:nvPr/>
        </p:nvSpPr>
        <p:spPr>
          <a:xfrm>
            <a:off x="950976" y="2441448"/>
            <a:ext cx="4754880" cy="100584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回答: 運用負荷増と監査対応遅延により、機会損失が拡大します。</a:t>
            </a:r>
            <a:endParaRPr lang="en-US" sz="1100" dirty="0"/>
          </a:p>
        </p:txBody>
      </p:sp>
      <p:sp>
        <p:nvSpPr>
          <p:cNvPr id="11" name="Shape 9"/>
          <p:cNvSpPr/>
          <p:nvPr/>
        </p:nvSpPr>
        <p:spPr>
          <a:xfrm>
            <a:off x="6217920" y="1691640"/>
            <a:ext cx="5212080" cy="1874520"/>
          </a:xfrm>
          <a:prstGeom prst="roundRect">
            <a:avLst/>
          </a:prstGeom>
          <a:solidFill>
            <a:srgbClr val="E3DFF6"/>
          </a:solidFill>
          <a:ln w="12700">
            <a:solidFill>
              <a:srgbClr val="E3DFF6"/>
            </a:solidFill>
            <a:prstDash val="solid"/>
          </a:ln>
        </p:spPr>
      </p:sp>
      <p:sp>
        <p:nvSpPr>
          <p:cNvPr id="12" name="Text 10"/>
          <p:cNvSpPr/>
          <p:nvPr/>
        </p:nvSpPr>
        <p:spPr>
          <a:xfrm>
            <a:off x="6437376" y="1911096"/>
            <a:ext cx="4754880" cy="438912"/>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質問: なぜ今なのか？</a:t>
            </a:r>
            <a:endParaRPr lang="en-US" sz="1100" dirty="0"/>
          </a:p>
        </p:txBody>
      </p:sp>
      <p:sp>
        <p:nvSpPr>
          <p:cNvPr id="13" name="Text 11"/>
          <p:cNvSpPr/>
          <p:nvPr/>
        </p:nvSpPr>
        <p:spPr>
          <a:xfrm>
            <a:off x="6437376" y="2441448"/>
            <a:ext cx="4754880" cy="100584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回答: 現行システム更新タイミングと重なり、移行コストを最小化できるためです。</a:t>
            </a:r>
            <a:endParaRPr lang="en-US" sz="1100" dirty="0"/>
          </a:p>
        </p:txBody>
      </p:sp>
      <p:sp>
        <p:nvSpPr>
          <p:cNvPr id="14" name="Shape 12"/>
          <p:cNvSpPr/>
          <p:nvPr/>
        </p:nvSpPr>
        <p:spPr>
          <a:xfrm>
            <a:off x="731520" y="3840480"/>
            <a:ext cx="5212080" cy="1874520"/>
          </a:xfrm>
          <a:prstGeom prst="roundRect">
            <a:avLst/>
          </a:prstGeom>
          <a:solidFill>
            <a:srgbClr val="F3F1FC"/>
          </a:solidFill>
          <a:ln w="12700">
            <a:solidFill>
              <a:srgbClr val="E3DFF6"/>
            </a:solidFill>
            <a:prstDash val="solid"/>
          </a:ln>
        </p:spPr>
      </p:sp>
      <p:sp>
        <p:nvSpPr>
          <p:cNvPr id="15" name="Text 13"/>
          <p:cNvSpPr/>
          <p:nvPr/>
        </p:nvSpPr>
        <p:spPr>
          <a:xfrm>
            <a:off x="950976" y="4059936"/>
            <a:ext cx="4754880" cy="438912"/>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質問: 失敗時の撤退基準は？</a:t>
            </a:r>
            <a:endParaRPr lang="en-US" sz="1100" dirty="0"/>
          </a:p>
        </p:txBody>
      </p:sp>
      <p:sp>
        <p:nvSpPr>
          <p:cNvPr id="16" name="Text 14"/>
          <p:cNvSpPr/>
          <p:nvPr/>
        </p:nvSpPr>
        <p:spPr>
          <a:xfrm>
            <a:off x="950976" y="4590288"/>
            <a:ext cx="4754880" cy="100584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回答: 8週目時点で定着指標未達なら適用範囲を見直すゲートを設定します。</a:t>
            </a:r>
            <a:endParaRPr lang="en-US" sz="1100" dirty="0"/>
          </a:p>
        </p:txBody>
      </p:sp>
      <p:sp>
        <p:nvSpPr>
          <p:cNvPr id="17" name="Shape 15"/>
          <p:cNvSpPr/>
          <p:nvPr/>
        </p:nvSpPr>
        <p:spPr>
          <a:xfrm>
            <a:off x="6217920" y="3840480"/>
            <a:ext cx="5212080" cy="1874520"/>
          </a:xfrm>
          <a:prstGeom prst="roundRect">
            <a:avLst/>
          </a:prstGeom>
          <a:solidFill>
            <a:srgbClr val="E3DFF6"/>
          </a:solidFill>
          <a:ln w="12700">
            <a:solidFill>
              <a:srgbClr val="E3DFF6"/>
            </a:solidFill>
            <a:prstDash val="solid"/>
          </a:ln>
        </p:spPr>
      </p:sp>
      <p:sp>
        <p:nvSpPr>
          <p:cNvPr id="18" name="Text 16"/>
          <p:cNvSpPr/>
          <p:nvPr/>
        </p:nvSpPr>
        <p:spPr>
          <a:xfrm>
            <a:off x="6437376" y="4059936"/>
            <a:ext cx="4754880" cy="438912"/>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質問: 契約面の注意点は？</a:t>
            </a:r>
            <a:endParaRPr lang="en-US" sz="1100" dirty="0"/>
          </a:p>
        </p:txBody>
      </p:sp>
      <p:sp>
        <p:nvSpPr>
          <p:cNvPr id="19" name="Text 17"/>
          <p:cNvSpPr/>
          <p:nvPr/>
        </p:nvSpPr>
        <p:spPr>
          <a:xfrm>
            <a:off x="6437376" y="4590288"/>
            <a:ext cx="4754880" cy="100584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回答: データ保全・責任分界・解約条件を契約条項で明確化済みです。</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承認依頼</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13</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承認依頼</a:t>
            </a:r>
            <a:endParaRPr lang="en-US" sz="2400" dirty="0"/>
          </a:p>
        </p:txBody>
      </p:sp>
      <p:sp>
        <p:nvSpPr>
          <p:cNvPr id="8" name="Shape 6"/>
          <p:cNvSpPr/>
          <p:nvPr/>
        </p:nvSpPr>
        <p:spPr>
          <a:xfrm>
            <a:off x="731520" y="1600200"/>
            <a:ext cx="10972800" cy="4709160"/>
          </a:xfrm>
          <a:prstGeom prst="roundRect">
            <a:avLst/>
          </a:prstGeom>
          <a:solidFill>
            <a:srgbClr val="F3F1FC"/>
          </a:solidFill>
          <a:ln w="12700">
            <a:solidFill>
              <a:srgbClr val="E3DFF6"/>
            </a:solidFill>
            <a:prstDash val="solid"/>
          </a:ln>
        </p:spPr>
      </p:sp>
      <p:sp>
        <p:nvSpPr>
          <p:cNvPr id="9" name="Shape 7"/>
          <p:cNvSpPr/>
          <p:nvPr/>
        </p:nvSpPr>
        <p:spPr>
          <a:xfrm>
            <a:off x="1097280" y="2103120"/>
            <a:ext cx="9875520" cy="621792"/>
          </a:xfrm>
          <a:prstGeom prst="roundRect">
            <a:avLst/>
          </a:prstGeom>
          <a:solidFill>
            <a:srgbClr val="E3DFF6"/>
          </a:solidFill>
          <a:ln w="12700">
            <a:solidFill>
              <a:srgbClr val="FFFFFF"/>
            </a:solidFill>
            <a:prstDash val="solid"/>
          </a:ln>
        </p:spPr>
      </p:sp>
      <p:sp>
        <p:nvSpPr>
          <p:cNvPr id="10" name="Text 8"/>
          <p:cNvSpPr/>
          <p:nvPr/>
        </p:nvSpPr>
        <p:spPr>
          <a:xfrm>
            <a:off x="1325880" y="2295144"/>
            <a:ext cx="402336" cy="182880"/>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01</a:t>
            </a:r>
            <a:endParaRPr lang="en-US" sz="1000" dirty="0"/>
          </a:p>
        </p:txBody>
      </p:sp>
      <p:sp>
        <p:nvSpPr>
          <p:cNvPr id="11" name="Text 9"/>
          <p:cNvSpPr/>
          <p:nvPr/>
        </p:nvSpPr>
        <p:spPr>
          <a:xfrm>
            <a:off x="1901952" y="2286000"/>
            <a:ext cx="8778240" cy="219456"/>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初期投資予算の承認</a:t>
            </a:r>
            <a:endParaRPr lang="en-US" sz="1300" dirty="0"/>
          </a:p>
        </p:txBody>
      </p:sp>
      <p:sp>
        <p:nvSpPr>
          <p:cNvPr id="12" name="Shape 10"/>
          <p:cNvSpPr/>
          <p:nvPr/>
        </p:nvSpPr>
        <p:spPr>
          <a:xfrm>
            <a:off x="1097280" y="3017520"/>
            <a:ext cx="9875520" cy="621792"/>
          </a:xfrm>
          <a:prstGeom prst="roundRect">
            <a:avLst/>
          </a:prstGeom>
          <a:solidFill>
            <a:srgbClr val="FFFFFF"/>
          </a:solidFill>
          <a:ln w="12700">
            <a:solidFill>
              <a:srgbClr val="FFFFFF"/>
            </a:solidFill>
            <a:prstDash val="solid"/>
          </a:ln>
        </p:spPr>
      </p:sp>
      <p:sp>
        <p:nvSpPr>
          <p:cNvPr id="13" name="Text 11"/>
          <p:cNvSpPr/>
          <p:nvPr/>
        </p:nvSpPr>
        <p:spPr>
          <a:xfrm>
            <a:off x="1325880" y="3209544"/>
            <a:ext cx="402336" cy="182880"/>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02</a:t>
            </a:r>
            <a:endParaRPr lang="en-US" sz="1000" dirty="0"/>
          </a:p>
        </p:txBody>
      </p:sp>
      <p:sp>
        <p:nvSpPr>
          <p:cNvPr id="14" name="Text 12"/>
          <p:cNvSpPr/>
          <p:nvPr/>
        </p:nvSpPr>
        <p:spPr>
          <a:xfrm>
            <a:off x="1901952" y="3200400"/>
            <a:ext cx="8778240" cy="219456"/>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12週間導入計画の承認</a:t>
            </a:r>
            <a:endParaRPr lang="en-US" sz="1300" dirty="0"/>
          </a:p>
        </p:txBody>
      </p:sp>
      <p:sp>
        <p:nvSpPr>
          <p:cNvPr id="15" name="Shape 13"/>
          <p:cNvSpPr/>
          <p:nvPr/>
        </p:nvSpPr>
        <p:spPr>
          <a:xfrm>
            <a:off x="1097280" y="3931920"/>
            <a:ext cx="9875520" cy="621792"/>
          </a:xfrm>
          <a:prstGeom prst="roundRect">
            <a:avLst/>
          </a:prstGeom>
          <a:solidFill>
            <a:srgbClr val="E3DFF6"/>
          </a:solidFill>
          <a:ln w="12700">
            <a:solidFill>
              <a:srgbClr val="FFFFFF"/>
            </a:solidFill>
            <a:prstDash val="solid"/>
          </a:ln>
        </p:spPr>
      </p:sp>
      <p:sp>
        <p:nvSpPr>
          <p:cNvPr id="16" name="Text 14"/>
          <p:cNvSpPr/>
          <p:nvPr/>
        </p:nvSpPr>
        <p:spPr>
          <a:xfrm>
            <a:off x="1325880" y="4123944"/>
            <a:ext cx="402336" cy="182880"/>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03</a:t>
            </a:r>
            <a:endParaRPr lang="en-US" sz="1000" dirty="0"/>
          </a:p>
        </p:txBody>
      </p:sp>
      <p:sp>
        <p:nvSpPr>
          <p:cNvPr id="17" name="Text 15"/>
          <p:cNvSpPr/>
          <p:nvPr/>
        </p:nvSpPr>
        <p:spPr>
          <a:xfrm>
            <a:off x="1901952" y="4114800"/>
            <a:ext cx="8778240" cy="219456"/>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推進責任者の任命</a:t>
            </a:r>
            <a:endParaRPr lang="en-US" sz="1300" dirty="0"/>
          </a:p>
        </p:txBody>
      </p:sp>
      <p:sp>
        <p:nvSpPr>
          <p:cNvPr id="18" name="Shape 16"/>
          <p:cNvSpPr/>
          <p:nvPr/>
        </p:nvSpPr>
        <p:spPr>
          <a:xfrm>
            <a:off x="1097280" y="4846320"/>
            <a:ext cx="9875520" cy="621792"/>
          </a:xfrm>
          <a:prstGeom prst="roundRect">
            <a:avLst/>
          </a:prstGeom>
          <a:solidFill>
            <a:srgbClr val="FFFFFF"/>
          </a:solidFill>
          <a:ln w="12700">
            <a:solidFill>
              <a:srgbClr val="FFFFFF"/>
            </a:solidFill>
            <a:prstDash val="solid"/>
          </a:ln>
        </p:spPr>
      </p:sp>
      <p:sp>
        <p:nvSpPr>
          <p:cNvPr id="19" name="Text 17"/>
          <p:cNvSpPr/>
          <p:nvPr/>
        </p:nvSpPr>
        <p:spPr>
          <a:xfrm>
            <a:off x="1325880" y="5038344"/>
            <a:ext cx="402336" cy="182880"/>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04</a:t>
            </a:r>
            <a:endParaRPr lang="en-US" sz="1000" dirty="0"/>
          </a:p>
        </p:txBody>
      </p:sp>
      <p:sp>
        <p:nvSpPr>
          <p:cNvPr id="20" name="Text 18"/>
          <p:cNvSpPr/>
          <p:nvPr/>
        </p:nvSpPr>
        <p:spPr>
          <a:xfrm>
            <a:off x="1901952" y="5029200"/>
            <a:ext cx="8778240" cy="219456"/>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月次効果レビュー会の設定</a:t>
            </a:r>
            <a:endParaRPr lang="en-US" sz="1300" dirty="0"/>
          </a:p>
        </p:txBody>
      </p:sp>
      <p:sp>
        <p:nvSpPr>
          <p:cNvPr id="21" name="Text 19"/>
          <p:cNvSpPr/>
          <p:nvPr/>
        </p:nvSpPr>
        <p:spPr>
          <a:xfrm>
            <a:off x="1097280" y="5852160"/>
            <a:ext cx="6217920" cy="201168"/>
          </a:xfrm>
          <a:prstGeom prst="rect">
            <a:avLst/>
          </a:prstGeom>
          <a:noFill/>
          <a:ln/>
        </p:spPr>
        <p:txBody>
          <a:bodyPr wrap="square" rtlCol="0" anchor="ctr"/>
          <a:lstStyle/>
          <a:p>
            <a:pPr indent="0" marL="0">
              <a:buNone/>
            </a:pPr>
            <a:r>
              <a:rPr lang="en-US" sz="1000" i="1" dirty="0">
                <a:solidFill>
                  <a:srgbClr val="5C4C95"/>
                </a:solidFill>
                <a:latin typeface="Meiryo" pitchFamily="34" charset="0"/>
                <a:ea typeface="Meiryo" pitchFamily="34" charset="-122"/>
                <a:cs typeface="Meiryo" pitchFamily="34" charset="-120"/>
              </a:rPr>
              <a:t>備考: 【担当】 / 【期限】 / 【承認者】</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稟議説明の流れ</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2</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稟議説明の流れ</a:t>
            </a:r>
            <a:endParaRPr lang="en-US" sz="2400" dirty="0"/>
          </a:p>
        </p:txBody>
      </p:sp>
      <p:sp>
        <p:nvSpPr>
          <p:cNvPr id="8" name="Text 6"/>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6F6597"/>
                </a:solidFill>
                <a:latin typeface="Meiryo" pitchFamily="34" charset="0"/>
                <a:ea typeface="Meiryo" pitchFamily="34" charset="-122"/>
                <a:cs typeface="Meiryo" pitchFamily="34" charset="-120"/>
              </a:rPr>
              <a:t>案件に合わせて並び替え可能</a:t>
            </a:r>
            <a:endParaRPr lang="en-US" sz="1200" dirty="0"/>
          </a:p>
        </p:txBody>
      </p:sp>
      <p:sp>
        <p:nvSpPr>
          <p:cNvPr id="9" name="Shape 7"/>
          <p:cNvSpPr/>
          <p:nvPr/>
        </p:nvSpPr>
        <p:spPr>
          <a:xfrm>
            <a:off x="822960" y="1783080"/>
            <a:ext cx="512064" cy="384048"/>
          </a:xfrm>
          <a:prstGeom prst="roundRect">
            <a:avLst/>
          </a:prstGeom>
          <a:solidFill>
            <a:srgbClr val="5C4C95"/>
          </a:solidFill>
          <a:ln w="12700">
            <a:solidFill>
              <a:srgbClr val="5C4C95"/>
            </a:solidFill>
            <a:prstDash val="solid"/>
          </a:ln>
        </p:spPr>
      </p:sp>
      <p:sp>
        <p:nvSpPr>
          <p:cNvPr id="10" name="Text 8"/>
          <p:cNvSpPr/>
          <p:nvPr/>
        </p:nvSpPr>
        <p:spPr>
          <a:xfrm>
            <a:off x="987552" y="187452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1</a:t>
            </a:r>
            <a:endParaRPr lang="en-US" sz="1100" dirty="0"/>
          </a:p>
        </p:txBody>
      </p:sp>
      <p:sp>
        <p:nvSpPr>
          <p:cNvPr id="11" name="Shape 9"/>
          <p:cNvSpPr/>
          <p:nvPr/>
        </p:nvSpPr>
        <p:spPr>
          <a:xfrm>
            <a:off x="1508760" y="1783080"/>
            <a:ext cx="5303520" cy="384048"/>
          </a:xfrm>
          <a:prstGeom prst="roundRect">
            <a:avLst/>
          </a:prstGeom>
          <a:solidFill>
            <a:srgbClr val="F3F1FC"/>
          </a:solidFill>
          <a:ln w="12700">
            <a:solidFill>
              <a:srgbClr val="E3DFF6"/>
            </a:solidFill>
            <a:prstDash val="solid"/>
          </a:ln>
        </p:spPr>
      </p:sp>
      <p:sp>
        <p:nvSpPr>
          <p:cNvPr id="12" name="Text 10"/>
          <p:cNvSpPr/>
          <p:nvPr/>
        </p:nvSpPr>
        <p:spPr>
          <a:xfrm>
            <a:off x="1783080" y="1874520"/>
            <a:ext cx="4754880" cy="182880"/>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投資背景と目的</a:t>
            </a:r>
            <a:endParaRPr lang="en-US" sz="1300" dirty="0"/>
          </a:p>
        </p:txBody>
      </p:sp>
      <p:sp>
        <p:nvSpPr>
          <p:cNvPr id="13" name="Shape 11"/>
          <p:cNvSpPr/>
          <p:nvPr/>
        </p:nvSpPr>
        <p:spPr>
          <a:xfrm>
            <a:off x="822960" y="2441448"/>
            <a:ext cx="512064" cy="384048"/>
          </a:xfrm>
          <a:prstGeom prst="roundRect">
            <a:avLst/>
          </a:prstGeom>
          <a:solidFill>
            <a:srgbClr val="5C4C95"/>
          </a:solidFill>
          <a:ln w="12700">
            <a:solidFill>
              <a:srgbClr val="5C4C95"/>
            </a:solidFill>
            <a:prstDash val="solid"/>
          </a:ln>
        </p:spPr>
      </p:sp>
      <p:sp>
        <p:nvSpPr>
          <p:cNvPr id="14" name="Text 12"/>
          <p:cNvSpPr/>
          <p:nvPr/>
        </p:nvSpPr>
        <p:spPr>
          <a:xfrm>
            <a:off x="987552" y="2532888"/>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2</a:t>
            </a:r>
            <a:endParaRPr lang="en-US" sz="1100" dirty="0"/>
          </a:p>
        </p:txBody>
      </p:sp>
      <p:sp>
        <p:nvSpPr>
          <p:cNvPr id="15" name="Shape 13"/>
          <p:cNvSpPr/>
          <p:nvPr/>
        </p:nvSpPr>
        <p:spPr>
          <a:xfrm>
            <a:off x="1508760" y="2441448"/>
            <a:ext cx="5303520" cy="384048"/>
          </a:xfrm>
          <a:prstGeom prst="roundRect">
            <a:avLst/>
          </a:prstGeom>
          <a:solidFill>
            <a:srgbClr val="E3DFF6"/>
          </a:solidFill>
          <a:ln w="12700">
            <a:solidFill>
              <a:srgbClr val="E3DFF6"/>
            </a:solidFill>
            <a:prstDash val="solid"/>
          </a:ln>
        </p:spPr>
      </p:sp>
      <p:sp>
        <p:nvSpPr>
          <p:cNvPr id="16" name="Text 14"/>
          <p:cNvSpPr/>
          <p:nvPr/>
        </p:nvSpPr>
        <p:spPr>
          <a:xfrm>
            <a:off x="1783080" y="2532888"/>
            <a:ext cx="4754880" cy="182880"/>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費用対効果</a:t>
            </a:r>
            <a:endParaRPr lang="en-US" sz="1300" dirty="0"/>
          </a:p>
        </p:txBody>
      </p:sp>
      <p:sp>
        <p:nvSpPr>
          <p:cNvPr id="17" name="Shape 15"/>
          <p:cNvSpPr/>
          <p:nvPr/>
        </p:nvSpPr>
        <p:spPr>
          <a:xfrm>
            <a:off x="822960" y="3099816"/>
            <a:ext cx="512064" cy="384048"/>
          </a:xfrm>
          <a:prstGeom prst="roundRect">
            <a:avLst/>
          </a:prstGeom>
          <a:solidFill>
            <a:srgbClr val="5C4C95"/>
          </a:solidFill>
          <a:ln w="12700">
            <a:solidFill>
              <a:srgbClr val="5C4C95"/>
            </a:solidFill>
            <a:prstDash val="solid"/>
          </a:ln>
        </p:spPr>
      </p:sp>
      <p:sp>
        <p:nvSpPr>
          <p:cNvPr id="18" name="Text 16"/>
          <p:cNvSpPr/>
          <p:nvPr/>
        </p:nvSpPr>
        <p:spPr>
          <a:xfrm>
            <a:off x="987552" y="3191256"/>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3</a:t>
            </a:r>
            <a:endParaRPr lang="en-US" sz="1100" dirty="0"/>
          </a:p>
        </p:txBody>
      </p:sp>
      <p:sp>
        <p:nvSpPr>
          <p:cNvPr id="19" name="Shape 17"/>
          <p:cNvSpPr/>
          <p:nvPr/>
        </p:nvSpPr>
        <p:spPr>
          <a:xfrm>
            <a:off x="1508760" y="3099816"/>
            <a:ext cx="5303520" cy="384048"/>
          </a:xfrm>
          <a:prstGeom prst="roundRect">
            <a:avLst/>
          </a:prstGeom>
          <a:solidFill>
            <a:srgbClr val="F3F1FC"/>
          </a:solidFill>
          <a:ln w="12700">
            <a:solidFill>
              <a:srgbClr val="E3DFF6"/>
            </a:solidFill>
            <a:prstDash val="solid"/>
          </a:ln>
        </p:spPr>
      </p:sp>
      <p:sp>
        <p:nvSpPr>
          <p:cNvPr id="20" name="Text 18"/>
          <p:cNvSpPr/>
          <p:nvPr/>
        </p:nvSpPr>
        <p:spPr>
          <a:xfrm>
            <a:off x="1783080" y="3191256"/>
            <a:ext cx="4754880" cy="182880"/>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代替案比較</a:t>
            </a:r>
            <a:endParaRPr lang="en-US" sz="1300" dirty="0"/>
          </a:p>
        </p:txBody>
      </p:sp>
      <p:sp>
        <p:nvSpPr>
          <p:cNvPr id="21" name="Shape 19"/>
          <p:cNvSpPr/>
          <p:nvPr/>
        </p:nvSpPr>
        <p:spPr>
          <a:xfrm>
            <a:off x="822960" y="3758184"/>
            <a:ext cx="512064" cy="384048"/>
          </a:xfrm>
          <a:prstGeom prst="roundRect">
            <a:avLst/>
          </a:prstGeom>
          <a:solidFill>
            <a:srgbClr val="5C4C95"/>
          </a:solidFill>
          <a:ln w="12700">
            <a:solidFill>
              <a:srgbClr val="5C4C95"/>
            </a:solidFill>
            <a:prstDash val="solid"/>
          </a:ln>
        </p:spPr>
      </p:sp>
      <p:sp>
        <p:nvSpPr>
          <p:cNvPr id="22" name="Text 20"/>
          <p:cNvSpPr/>
          <p:nvPr/>
        </p:nvSpPr>
        <p:spPr>
          <a:xfrm>
            <a:off x="987552" y="3849624"/>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4</a:t>
            </a:r>
            <a:endParaRPr lang="en-US" sz="1100" dirty="0"/>
          </a:p>
        </p:txBody>
      </p:sp>
      <p:sp>
        <p:nvSpPr>
          <p:cNvPr id="23" name="Shape 21"/>
          <p:cNvSpPr/>
          <p:nvPr/>
        </p:nvSpPr>
        <p:spPr>
          <a:xfrm>
            <a:off x="1508760" y="3758184"/>
            <a:ext cx="5303520" cy="384048"/>
          </a:xfrm>
          <a:prstGeom prst="roundRect">
            <a:avLst/>
          </a:prstGeom>
          <a:solidFill>
            <a:srgbClr val="E3DFF6"/>
          </a:solidFill>
          <a:ln w="12700">
            <a:solidFill>
              <a:srgbClr val="E3DFF6"/>
            </a:solidFill>
            <a:prstDash val="solid"/>
          </a:ln>
        </p:spPr>
      </p:sp>
      <p:sp>
        <p:nvSpPr>
          <p:cNvPr id="24" name="Text 22"/>
          <p:cNvSpPr/>
          <p:nvPr/>
        </p:nvSpPr>
        <p:spPr>
          <a:xfrm>
            <a:off x="1783080" y="3849624"/>
            <a:ext cx="4754880" cy="182880"/>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導入計画</a:t>
            </a:r>
            <a:endParaRPr lang="en-US" sz="1300" dirty="0"/>
          </a:p>
        </p:txBody>
      </p:sp>
      <p:sp>
        <p:nvSpPr>
          <p:cNvPr id="25" name="Shape 23"/>
          <p:cNvSpPr/>
          <p:nvPr/>
        </p:nvSpPr>
        <p:spPr>
          <a:xfrm>
            <a:off x="822960" y="4416552"/>
            <a:ext cx="512064" cy="384048"/>
          </a:xfrm>
          <a:prstGeom prst="roundRect">
            <a:avLst/>
          </a:prstGeom>
          <a:solidFill>
            <a:srgbClr val="5C4C95"/>
          </a:solidFill>
          <a:ln w="12700">
            <a:solidFill>
              <a:srgbClr val="5C4C95"/>
            </a:solidFill>
            <a:prstDash val="solid"/>
          </a:ln>
        </p:spPr>
      </p:sp>
      <p:sp>
        <p:nvSpPr>
          <p:cNvPr id="26" name="Text 24"/>
          <p:cNvSpPr/>
          <p:nvPr/>
        </p:nvSpPr>
        <p:spPr>
          <a:xfrm>
            <a:off x="987552" y="4507992"/>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5</a:t>
            </a:r>
            <a:endParaRPr lang="en-US" sz="1100" dirty="0"/>
          </a:p>
        </p:txBody>
      </p:sp>
      <p:sp>
        <p:nvSpPr>
          <p:cNvPr id="27" name="Shape 25"/>
          <p:cNvSpPr/>
          <p:nvPr/>
        </p:nvSpPr>
        <p:spPr>
          <a:xfrm>
            <a:off x="1508760" y="4416552"/>
            <a:ext cx="5303520" cy="384048"/>
          </a:xfrm>
          <a:prstGeom prst="roundRect">
            <a:avLst/>
          </a:prstGeom>
          <a:solidFill>
            <a:srgbClr val="F3F1FC"/>
          </a:solidFill>
          <a:ln w="12700">
            <a:solidFill>
              <a:srgbClr val="E3DFF6"/>
            </a:solidFill>
            <a:prstDash val="solid"/>
          </a:ln>
        </p:spPr>
      </p:sp>
      <p:sp>
        <p:nvSpPr>
          <p:cNvPr id="28" name="Text 26"/>
          <p:cNvSpPr/>
          <p:nvPr/>
        </p:nvSpPr>
        <p:spPr>
          <a:xfrm>
            <a:off x="1783080" y="4507992"/>
            <a:ext cx="4754880" cy="182880"/>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統制・監査対応</a:t>
            </a:r>
            <a:endParaRPr lang="en-US" sz="1300" dirty="0"/>
          </a:p>
        </p:txBody>
      </p:sp>
      <p:sp>
        <p:nvSpPr>
          <p:cNvPr id="29" name="Shape 27"/>
          <p:cNvSpPr/>
          <p:nvPr/>
        </p:nvSpPr>
        <p:spPr>
          <a:xfrm>
            <a:off x="822960" y="5074920"/>
            <a:ext cx="512064" cy="384048"/>
          </a:xfrm>
          <a:prstGeom prst="roundRect">
            <a:avLst/>
          </a:prstGeom>
          <a:solidFill>
            <a:srgbClr val="5C4C95"/>
          </a:solidFill>
          <a:ln w="12700">
            <a:solidFill>
              <a:srgbClr val="5C4C95"/>
            </a:solidFill>
            <a:prstDash val="solid"/>
          </a:ln>
        </p:spPr>
      </p:sp>
      <p:sp>
        <p:nvSpPr>
          <p:cNvPr id="30" name="Text 28"/>
          <p:cNvSpPr/>
          <p:nvPr/>
        </p:nvSpPr>
        <p:spPr>
          <a:xfrm>
            <a:off x="987552" y="516636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6</a:t>
            </a:r>
            <a:endParaRPr lang="en-US" sz="1100" dirty="0"/>
          </a:p>
        </p:txBody>
      </p:sp>
      <p:sp>
        <p:nvSpPr>
          <p:cNvPr id="31" name="Shape 29"/>
          <p:cNvSpPr/>
          <p:nvPr/>
        </p:nvSpPr>
        <p:spPr>
          <a:xfrm>
            <a:off x="1508760" y="5074920"/>
            <a:ext cx="5303520" cy="384048"/>
          </a:xfrm>
          <a:prstGeom prst="roundRect">
            <a:avLst/>
          </a:prstGeom>
          <a:solidFill>
            <a:srgbClr val="E3DFF6"/>
          </a:solidFill>
          <a:ln w="12700">
            <a:solidFill>
              <a:srgbClr val="E3DFF6"/>
            </a:solidFill>
            <a:prstDash val="solid"/>
          </a:ln>
        </p:spPr>
      </p:sp>
      <p:sp>
        <p:nvSpPr>
          <p:cNvPr id="32" name="Text 30"/>
          <p:cNvSpPr/>
          <p:nvPr/>
        </p:nvSpPr>
        <p:spPr>
          <a:xfrm>
            <a:off x="1783080" y="5166360"/>
            <a:ext cx="4754880" cy="182880"/>
          </a:xfrm>
          <a:prstGeom prst="rect">
            <a:avLst/>
          </a:prstGeom>
          <a:noFill/>
          <a:ln/>
        </p:spPr>
        <p:txBody>
          <a:bodyPr wrap="square" rtlCol="0" anchor="ctr"/>
          <a:lstStyle/>
          <a:p>
            <a:pPr indent="0" marL="0">
              <a:buNone/>
            </a:pPr>
            <a:r>
              <a:rPr lang="en-US" sz="1300" dirty="0">
                <a:solidFill>
                  <a:srgbClr val="4A3E73"/>
                </a:solidFill>
                <a:latin typeface="Meiryo" pitchFamily="34" charset="0"/>
                <a:ea typeface="Meiryo" pitchFamily="34" charset="-122"/>
                <a:cs typeface="Meiryo" pitchFamily="34" charset="-120"/>
              </a:rPr>
              <a:t>承認依頼</a:t>
            </a:r>
            <a:endParaRPr lang="en-US" sz="1300" dirty="0"/>
          </a:p>
        </p:txBody>
      </p:sp>
      <p:sp>
        <p:nvSpPr>
          <p:cNvPr id="33" name="Shape 31"/>
          <p:cNvSpPr/>
          <p:nvPr/>
        </p:nvSpPr>
        <p:spPr>
          <a:xfrm>
            <a:off x="7132320" y="1783080"/>
            <a:ext cx="4480560" cy="4389120"/>
          </a:xfrm>
          <a:prstGeom prst="roundRect">
            <a:avLst/>
          </a:prstGeom>
          <a:solidFill>
            <a:srgbClr val="F3F1FC"/>
          </a:solidFill>
          <a:ln w="12700">
            <a:solidFill>
              <a:srgbClr val="E3DFF6"/>
            </a:solidFill>
            <a:prstDash val="solid"/>
          </a:ln>
        </p:spPr>
      </p:sp>
      <p:sp>
        <p:nvSpPr>
          <p:cNvPr id="34" name="Text 32"/>
          <p:cNvSpPr/>
          <p:nvPr/>
        </p:nvSpPr>
        <p:spPr>
          <a:xfrm>
            <a:off x="7388352" y="2011680"/>
            <a:ext cx="3749040" cy="274320"/>
          </a:xfrm>
          <a:prstGeom prst="rect">
            <a:avLst/>
          </a:prstGeom>
          <a:noFill/>
          <a:ln/>
        </p:spPr>
        <p:txBody>
          <a:bodyPr wrap="square" rtlCol="0" anchor="ctr"/>
          <a:lstStyle/>
          <a:p>
            <a:pPr indent="0" marL="0">
              <a:buNone/>
            </a:pPr>
            <a:r>
              <a:rPr lang="en-US" sz="1500" b="1" dirty="0">
                <a:solidFill>
                  <a:srgbClr val="3A2A64"/>
                </a:solidFill>
                <a:latin typeface="Meiryo" pitchFamily="34" charset="0"/>
                <a:ea typeface="Meiryo" pitchFamily="34" charset="-122"/>
                <a:cs typeface="Meiryo" pitchFamily="34" charset="-120"/>
              </a:rPr>
              <a:t>活用ポイント</a:t>
            </a:r>
            <a:endParaRPr lang="en-US" sz="1500" dirty="0"/>
          </a:p>
        </p:txBody>
      </p:sp>
      <p:sp>
        <p:nvSpPr>
          <p:cNvPr id="35" name="Text 33"/>
          <p:cNvSpPr/>
          <p:nvPr/>
        </p:nvSpPr>
        <p:spPr>
          <a:xfrm>
            <a:off x="7388352" y="2468880"/>
            <a:ext cx="3840480" cy="2286000"/>
          </a:xfrm>
          <a:prstGeom prst="rect">
            <a:avLst/>
          </a:prstGeom>
          <a:noFill/>
          <a:ln/>
        </p:spPr>
        <p:txBody>
          <a:bodyPr wrap="square" rtlCol="0" anchor="ctr"/>
          <a:lstStyle/>
          <a:p>
            <a:pPr indent="0" marL="0">
              <a:buNone/>
            </a:pPr>
            <a:r>
              <a:rPr lang="en-US" sz="1200" dirty="0">
                <a:solidFill>
                  <a:srgbClr val="4A3E73"/>
                </a:solidFill>
                <a:latin typeface="Meiryo" pitchFamily="34" charset="0"/>
                <a:ea typeface="Meiryo" pitchFamily="34" charset="-122"/>
                <a:cs typeface="Meiryo" pitchFamily="34" charset="-120"/>
              </a:rPr>
              <a:t>・結論スライドを先頭に</a:t>
            </a:r>
            <a:endParaRPr lang="en-US" sz="1200" dirty="0"/>
          </a:p>
          <a:p>
            <a:pPr indent="0" marL="0">
              <a:buNone/>
            </a:pPr>
            <a:r>
              <a:rPr lang="en-US" sz="1200" dirty="0">
                <a:solidFill>
                  <a:srgbClr val="4A3E73"/>
                </a:solidFill>
                <a:latin typeface="Meiryo" pitchFamily="34" charset="0"/>
                <a:ea typeface="Meiryo" pitchFamily="34" charset="-122"/>
                <a:cs typeface="Meiryo" pitchFamily="34" charset="-120"/>
              </a:rPr>
              <a:t>・数字は最新値へ更新</a:t>
            </a:r>
            <a:endParaRPr lang="en-US" sz="1200" dirty="0"/>
          </a:p>
          <a:p>
            <a:pPr indent="0" marL="0">
              <a:buNone/>
            </a:pPr>
            <a:r>
              <a:rPr lang="en-US" sz="1200" dirty="0">
                <a:solidFill>
                  <a:srgbClr val="4A3E73"/>
                </a:solidFill>
                <a:latin typeface="Meiryo" pitchFamily="34" charset="0"/>
                <a:ea typeface="Meiryo" pitchFamily="34" charset="-122"/>
                <a:cs typeface="Meiryo" pitchFamily="34" charset="-120"/>
              </a:rPr>
              <a:t>・末尾に次アクションを固定</a:t>
            </a:r>
            <a:endParaRPr lang="en-US" sz="1200" dirty="0"/>
          </a:p>
          <a:p>
            <a:pPr indent="0" marL="0">
              <a:buNone/>
            </a:pPr>
            <a:r>
              <a:rPr lang="en-US" sz="1200" dirty="0">
                <a:solidFill>
                  <a:srgbClr val="4A3E73"/>
                </a:solidFill>
                <a:latin typeface="Meiryo" pitchFamily="34" charset="0"/>
                <a:ea typeface="Meiryo" pitchFamily="34" charset="-122"/>
                <a:cs typeface="Meiryo" pitchFamily="34" charset="-120"/>
              </a:rPr>
              <a:t>・役割と期限を明示</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結論サマリー</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3</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結論サマリー</a:t>
            </a:r>
            <a:endParaRPr lang="en-US" sz="2400" dirty="0"/>
          </a:p>
        </p:txBody>
      </p:sp>
      <p:sp>
        <p:nvSpPr>
          <p:cNvPr id="8" name="Text 6"/>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6F6597"/>
                </a:solidFill>
                <a:latin typeface="Meiryo" pitchFamily="34" charset="0"/>
                <a:ea typeface="Meiryo" pitchFamily="34" charset="-122"/>
                <a:cs typeface="Meiryo" pitchFamily="34" charset="-120"/>
              </a:rPr>
              <a:t>最初に意思決定者へ結論を提示</a:t>
            </a:r>
            <a:endParaRPr lang="en-US" sz="1200" dirty="0"/>
          </a:p>
        </p:txBody>
      </p:sp>
      <p:sp>
        <p:nvSpPr>
          <p:cNvPr id="9" name="Shape 7"/>
          <p:cNvSpPr/>
          <p:nvPr/>
        </p:nvSpPr>
        <p:spPr>
          <a:xfrm>
            <a:off x="731520" y="1664208"/>
            <a:ext cx="10972800" cy="1115568"/>
          </a:xfrm>
          <a:prstGeom prst="roundRect">
            <a:avLst/>
          </a:prstGeom>
          <a:solidFill>
            <a:srgbClr val="3A2A64"/>
          </a:solidFill>
          <a:ln w="12700">
            <a:solidFill>
              <a:srgbClr val="3A2A64"/>
            </a:solidFill>
            <a:prstDash val="solid"/>
          </a:ln>
        </p:spPr>
      </p:sp>
      <p:sp>
        <p:nvSpPr>
          <p:cNvPr id="10" name="Text 8"/>
          <p:cNvSpPr/>
          <p:nvPr/>
        </p:nvSpPr>
        <p:spPr>
          <a:xfrm>
            <a:off x="950976" y="1847088"/>
            <a:ext cx="914400" cy="219456"/>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結論</a:t>
            </a:r>
            <a:endParaRPr lang="en-US" sz="1100" dirty="0"/>
          </a:p>
        </p:txBody>
      </p:sp>
      <p:sp>
        <p:nvSpPr>
          <p:cNvPr id="11" name="Text 9"/>
          <p:cNvSpPr/>
          <p:nvPr/>
        </p:nvSpPr>
        <p:spPr>
          <a:xfrm>
            <a:off x="1975104" y="1810512"/>
            <a:ext cx="9509760" cy="292608"/>
          </a:xfrm>
          <a:prstGeom prst="rect">
            <a:avLst/>
          </a:prstGeom>
          <a:noFill/>
          <a:ln/>
        </p:spPr>
        <p:txBody>
          <a:bodyPr wrap="square" rtlCol="0" anchor="ctr"/>
          <a:lstStyle/>
          <a:p>
            <a:pPr indent="0" marL="0">
              <a:buNone/>
            </a:pPr>
            <a:r>
              <a:rPr lang="en-US" sz="1400" b="1" dirty="0">
                <a:solidFill>
                  <a:srgbClr val="FFFFFF"/>
                </a:solidFill>
                <a:latin typeface="Meiryo" pitchFamily="34" charset="0"/>
                <a:ea typeface="Meiryo" pitchFamily="34" charset="-122"/>
                <a:cs typeface="Meiryo" pitchFamily="34" charset="-120"/>
              </a:rPr>
              <a:t>対象SaaSを段階導入することで、現行運用コストを抑えつつ業務効率を改善できるため導入承認が妥当</a:t>
            </a:r>
            <a:endParaRPr lang="en-US" sz="1400" dirty="0"/>
          </a:p>
        </p:txBody>
      </p:sp>
      <p:sp>
        <p:nvSpPr>
          <p:cNvPr id="12" name="Shape 10"/>
          <p:cNvSpPr/>
          <p:nvPr/>
        </p:nvSpPr>
        <p:spPr>
          <a:xfrm>
            <a:off x="731520" y="2999232"/>
            <a:ext cx="3493008" cy="1965960"/>
          </a:xfrm>
          <a:prstGeom prst="roundRect">
            <a:avLst/>
          </a:prstGeom>
          <a:solidFill>
            <a:srgbClr val="F3F1FC"/>
          </a:solidFill>
          <a:ln w="12700">
            <a:solidFill>
              <a:srgbClr val="E3DFF6"/>
            </a:solidFill>
            <a:prstDash val="solid"/>
          </a:ln>
        </p:spPr>
      </p:sp>
      <p:sp>
        <p:nvSpPr>
          <p:cNvPr id="13" name="Text 11"/>
          <p:cNvSpPr/>
          <p:nvPr/>
        </p:nvSpPr>
        <p:spPr>
          <a:xfrm>
            <a:off x="914400" y="3163824"/>
            <a:ext cx="822960" cy="201168"/>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根拠 1</a:t>
            </a:r>
            <a:endParaRPr lang="en-US" sz="1000" dirty="0"/>
          </a:p>
        </p:txBody>
      </p:sp>
      <p:sp>
        <p:nvSpPr>
          <p:cNvPr id="14" name="Text 12"/>
          <p:cNvSpPr/>
          <p:nvPr/>
        </p:nvSpPr>
        <p:spPr>
          <a:xfrm>
            <a:off x="914400" y="3456432"/>
            <a:ext cx="3127248" cy="137160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回収期間11か月で投資妥当性を説明できる</a:t>
            </a:r>
            <a:endParaRPr lang="en-US" sz="1100" dirty="0"/>
          </a:p>
        </p:txBody>
      </p:sp>
      <p:sp>
        <p:nvSpPr>
          <p:cNvPr id="15" name="Shape 13"/>
          <p:cNvSpPr/>
          <p:nvPr/>
        </p:nvSpPr>
        <p:spPr>
          <a:xfrm>
            <a:off x="4370832" y="2999232"/>
            <a:ext cx="3493008" cy="1965960"/>
          </a:xfrm>
          <a:prstGeom prst="roundRect">
            <a:avLst/>
          </a:prstGeom>
          <a:solidFill>
            <a:srgbClr val="E3DFF6"/>
          </a:solidFill>
          <a:ln w="12700">
            <a:solidFill>
              <a:srgbClr val="E3DFF6"/>
            </a:solidFill>
            <a:prstDash val="solid"/>
          </a:ln>
        </p:spPr>
      </p:sp>
      <p:sp>
        <p:nvSpPr>
          <p:cNvPr id="16" name="Text 14"/>
          <p:cNvSpPr/>
          <p:nvPr/>
        </p:nvSpPr>
        <p:spPr>
          <a:xfrm>
            <a:off x="4553712" y="3163824"/>
            <a:ext cx="822960" cy="201168"/>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根拠 2</a:t>
            </a:r>
            <a:endParaRPr lang="en-US" sz="1000" dirty="0"/>
          </a:p>
        </p:txBody>
      </p:sp>
      <p:sp>
        <p:nvSpPr>
          <p:cNvPr id="17" name="Text 15"/>
          <p:cNvSpPr/>
          <p:nvPr/>
        </p:nvSpPr>
        <p:spPr>
          <a:xfrm>
            <a:off x="4553712" y="3456432"/>
            <a:ext cx="3127248" cy="137160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代替案比較で現状維持より機会損失が小さい</a:t>
            </a:r>
            <a:endParaRPr lang="en-US" sz="1100" dirty="0"/>
          </a:p>
        </p:txBody>
      </p:sp>
      <p:sp>
        <p:nvSpPr>
          <p:cNvPr id="18" name="Shape 16"/>
          <p:cNvSpPr/>
          <p:nvPr/>
        </p:nvSpPr>
        <p:spPr>
          <a:xfrm>
            <a:off x="8010144" y="2999232"/>
            <a:ext cx="3493008" cy="1965960"/>
          </a:xfrm>
          <a:prstGeom prst="roundRect">
            <a:avLst/>
          </a:prstGeom>
          <a:solidFill>
            <a:srgbClr val="F3F1FC"/>
          </a:solidFill>
          <a:ln w="12700">
            <a:solidFill>
              <a:srgbClr val="E3DFF6"/>
            </a:solidFill>
            <a:prstDash val="solid"/>
          </a:ln>
        </p:spPr>
      </p:sp>
      <p:sp>
        <p:nvSpPr>
          <p:cNvPr id="19" name="Text 17"/>
          <p:cNvSpPr/>
          <p:nvPr/>
        </p:nvSpPr>
        <p:spPr>
          <a:xfrm>
            <a:off x="8193024" y="3163824"/>
            <a:ext cx="822960" cy="201168"/>
          </a:xfrm>
          <a:prstGeom prst="rect">
            <a:avLst/>
          </a:prstGeom>
          <a:noFill/>
          <a:ln/>
        </p:spPr>
        <p:txBody>
          <a:bodyPr wrap="square" rtlCol="0" anchor="ctr"/>
          <a:lstStyle/>
          <a:p>
            <a:pPr indent="0" marL="0">
              <a:buNone/>
            </a:pPr>
            <a:r>
              <a:rPr lang="en-US" sz="1000" b="1" dirty="0">
                <a:solidFill>
                  <a:srgbClr val="5C4C95"/>
                </a:solidFill>
                <a:latin typeface="Meiryo" pitchFamily="34" charset="0"/>
                <a:ea typeface="Meiryo" pitchFamily="34" charset="-122"/>
                <a:cs typeface="Meiryo" pitchFamily="34" charset="-120"/>
              </a:rPr>
              <a:t>根拠 3</a:t>
            </a:r>
            <a:endParaRPr lang="en-US" sz="1000" dirty="0"/>
          </a:p>
        </p:txBody>
      </p:sp>
      <p:sp>
        <p:nvSpPr>
          <p:cNvPr id="20" name="Text 18"/>
          <p:cNvSpPr/>
          <p:nvPr/>
        </p:nvSpPr>
        <p:spPr>
          <a:xfrm>
            <a:off x="8193024" y="3456432"/>
            <a:ext cx="3127248" cy="137160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監査証跡と運用責任分界を事前に定義済み</a:t>
            </a:r>
            <a:endParaRPr lang="en-US" sz="1100" dirty="0"/>
          </a:p>
        </p:txBody>
      </p:sp>
      <p:sp>
        <p:nvSpPr>
          <p:cNvPr id="21" name="Shape 19"/>
          <p:cNvSpPr/>
          <p:nvPr/>
        </p:nvSpPr>
        <p:spPr>
          <a:xfrm>
            <a:off x="731520" y="5888736"/>
            <a:ext cx="10972800" cy="402336"/>
          </a:xfrm>
          <a:prstGeom prst="roundRect">
            <a:avLst/>
          </a:prstGeom>
          <a:solidFill>
            <a:srgbClr val="8A7ED8">
              <a:alpha val="84000"/>
            </a:srgbClr>
          </a:solidFill>
          <a:ln w="12700">
            <a:solidFill>
              <a:srgbClr val="8A7ED8"/>
            </a:solidFill>
            <a:prstDash val="solid"/>
          </a:ln>
        </p:spPr>
      </p:sp>
      <p:sp>
        <p:nvSpPr>
          <p:cNvPr id="22" name="Text 20"/>
          <p:cNvSpPr/>
          <p:nvPr/>
        </p:nvSpPr>
        <p:spPr>
          <a:xfrm>
            <a:off x="960120" y="5998464"/>
            <a:ext cx="10515600" cy="201168"/>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本日お願いしたい意思決定: 初期予算と段階導入計画の承認をお願いしたい</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投資判断サマリー</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4</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投資判断サマリー</a:t>
            </a:r>
            <a:endParaRPr lang="en-US" sz="2400" dirty="0"/>
          </a:p>
        </p:txBody>
      </p:sp>
      <p:sp>
        <p:nvSpPr>
          <p:cNvPr id="8" name="Shape 6"/>
          <p:cNvSpPr/>
          <p:nvPr/>
        </p:nvSpPr>
        <p:spPr>
          <a:xfrm>
            <a:off x="731520" y="1691640"/>
            <a:ext cx="2377440" cy="566928"/>
          </a:xfrm>
          <a:prstGeom prst="rect">
            <a:avLst/>
          </a:prstGeom>
          <a:solidFill>
            <a:srgbClr val="3A2A64"/>
          </a:solidFill>
          <a:ln w="12700">
            <a:solidFill>
              <a:srgbClr val="3A2A64"/>
            </a:solidFill>
            <a:prstDash val="solid"/>
          </a:ln>
        </p:spPr>
      </p:sp>
      <p:sp>
        <p:nvSpPr>
          <p:cNvPr id="9" name="Text 7"/>
          <p:cNvSpPr/>
          <p:nvPr/>
        </p:nvSpPr>
        <p:spPr>
          <a:xfrm>
            <a:off x="822960" y="1874520"/>
            <a:ext cx="21945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判断項目</a:t>
            </a:r>
            <a:endParaRPr lang="en-US" sz="1200" dirty="0"/>
          </a:p>
        </p:txBody>
      </p:sp>
      <p:sp>
        <p:nvSpPr>
          <p:cNvPr id="10" name="Shape 8"/>
          <p:cNvSpPr/>
          <p:nvPr/>
        </p:nvSpPr>
        <p:spPr>
          <a:xfrm>
            <a:off x="3108960" y="1691640"/>
            <a:ext cx="2560320" cy="566928"/>
          </a:xfrm>
          <a:prstGeom prst="rect">
            <a:avLst/>
          </a:prstGeom>
          <a:solidFill>
            <a:srgbClr val="3A2A64"/>
          </a:solidFill>
          <a:ln w="12700">
            <a:solidFill>
              <a:srgbClr val="3A2A64"/>
            </a:solidFill>
            <a:prstDash val="solid"/>
          </a:ln>
        </p:spPr>
      </p:sp>
      <p:sp>
        <p:nvSpPr>
          <p:cNvPr id="11" name="Text 9"/>
          <p:cNvSpPr/>
          <p:nvPr/>
        </p:nvSpPr>
        <p:spPr>
          <a:xfrm>
            <a:off x="3200400" y="1874520"/>
            <a:ext cx="23774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現状</a:t>
            </a:r>
            <a:endParaRPr lang="en-US" sz="1200" dirty="0"/>
          </a:p>
        </p:txBody>
      </p:sp>
      <p:sp>
        <p:nvSpPr>
          <p:cNvPr id="12" name="Shape 10"/>
          <p:cNvSpPr/>
          <p:nvPr/>
        </p:nvSpPr>
        <p:spPr>
          <a:xfrm>
            <a:off x="5669280" y="1691640"/>
            <a:ext cx="2560320" cy="566928"/>
          </a:xfrm>
          <a:prstGeom prst="rect">
            <a:avLst/>
          </a:prstGeom>
          <a:solidFill>
            <a:srgbClr val="3A2A64"/>
          </a:solidFill>
          <a:ln w="12700">
            <a:solidFill>
              <a:srgbClr val="3A2A64"/>
            </a:solidFill>
            <a:prstDash val="solid"/>
          </a:ln>
        </p:spPr>
      </p:sp>
      <p:sp>
        <p:nvSpPr>
          <p:cNvPr id="13" name="Text 11"/>
          <p:cNvSpPr/>
          <p:nvPr/>
        </p:nvSpPr>
        <p:spPr>
          <a:xfrm>
            <a:off x="5760720" y="1874520"/>
            <a:ext cx="23774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導入後</a:t>
            </a:r>
            <a:endParaRPr lang="en-US" sz="1200" dirty="0"/>
          </a:p>
        </p:txBody>
      </p:sp>
      <p:sp>
        <p:nvSpPr>
          <p:cNvPr id="14" name="Shape 12"/>
          <p:cNvSpPr/>
          <p:nvPr/>
        </p:nvSpPr>
        <p:spPr>
          <a:xfrm>
            <a:off x="8229600" y="1691640"/>
            <a:ext cx="3657600" cy="566928"/>
          </a:xfrm>
          <a:prstGeom prst="rect">
            <a:avLst/>
          </a:prstGeom>
          <a:solidFill>
            <a:srgbClr val="3A2A64"/>
          </a:solidFill>
          <a:ln w="12700">
            <a:solidFill>
              <a:srgbClr val="3A2A64"/>
            </a:solidFill>
            <a:prstDash val="solid"/>
          </a:ln>
        </p:spPr>
      </p:sp>
      <p:sp>
        <p:nvSpPr>
          <p:cNvPr id="15" name="Text 13"/>
          <p:cNvSpPr/>
          <p:nvPr/>
        </p:nvSpPr>
        <p:spPr>
          <a:xfrm>
            <a:off x="8321040" y="1874520"/>
            <a:ext cx="34747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備考</a:t>
            </a:r>
            <a:endParaRPr lang="en-US" sz="1200" dirty="0"/>
          </a:p>
        </p:txBody>
      </p:sp>
      <p:sp>
        <p:nvSpPr>
          <p:cNvPr id="16" name="Shape 14"/>
          <p:cNvSpPr/>
          <p:nvPr/>
        </p:nvSpPr>
        <p:spPr>
          <a:xfrm>
            <a:off x="731520" y="2258568"/>
            <a:ext cx="2377440" cy="694944"/>
          </a:xfrm>
          <a:prstGeom prst="rect">
            <a:avLst/>
          </a:prstGeom>
          <a:solidFill>
            <a:srgbClr val="FFFFFF"/>
          </a:solidFill>
          <a:ln w="12700">
            <a:solidFill>
              <a:srgbClr val="E3DFF6"/>
            </a:solidFill>
            <a:prstDash val="solid"/>
          </a:ln>
        </p:spPr>
      </p:sp>
      <p:sp>
        <p:nvSpPr>
          <p:cNvPr id="17" name="Text 15"/>
          <p:cNvSpPr/>
          <p:nvPr/>
        </p:nvSpPr>
        <p:spPr>
          <a:xfrm>
            <a:off x="822960" y="2395728"/>
            <a:ext cx="219456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月次運用工数</a:t>
            </a:r>
            <a:endParaRPr lang="en-US" sz="1100" dirty="0"/>
          </a:p>
        </p:txBody>
      </p:sp>
      <p:sp>
        <p:nvSpPr>
          <p:cNvPr id="18" name="Shape 16"/>
          <p:cNvSpPr/>
          <p:nvPr/>
        </p:nvSpPr>
        <p:spPr>
          <a:xfrm>
            <a:off x="3108960" y="2258568"/>
            <a:ext cx="2560320" cy="694944"/>
          </a:xfrm>
          <a:prstGeom prst="rect">
            <a:avLst/>
          </a:prstGeom>
          <a:solidFill>
            <a:srgbClr val="FFFFFF"/>
          </a:solidFill>
          <a:ln w="12700">
            <a:solidFill>
              <a:srgbClr val="E3DFF6"/>
            </a:solidFill>
            <a:prstDash val="solid"/>
          </a:ln>
        </p:spPr>
      </p:sp>
      <p:sp>
        <p:nvSpPr>
          <p:cNvPr id="19" name="Text 17"/>
          <p:cNvSpPr/>
          <p:nvPr/>
        </p:nvSpPr>
        <p:spPr>
          <a:xfrm>
            <a:off x="3200400" y="2395728"/>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420時間</a:t>
            </a:r>
            <a:endParaRPr lang="en-US" sz="1100" dirty="0"/>
          </a:p>
        </p:txBody>
      </p:sp>
      <p:sp>
        <p:nvSpPr>
          <p:cNvPr id="20" name="Shape 18"/>
          <p:cNvSpPr/>
          <p:nvPr/>
        </p:nvSpPr>
        <p:spPr>
          <a:xfrm>
            <a:off x="5669280" y="2258568"/>
            <a:ext cx="2560320" cy="694944"/>
          </a:xfrm>
          <a:prstGeom prst="rect">
            <a:avLst/>
          </a:prstGeom>
          <a:solidFill>
            <a:srgbClr val="FFFFFF"/>
          </a:solidFill>
          <a:ln w="12700">
            <a:solidFill>
              <a:srgbClr val="E3DFF6"/>
            </a:solidFill>
            <a:prstDash val="solid"/>
          </a:ln>
        </p:spPr>
      </p:sp>
      <p:sp>
        <p:nvSpPr>
          <p:cNvPr id="21" name="Text 19"/>
          <p:cNvSpPr/>
          <p:nvPr/>
        </p:nvSpPr>
        <p:spPr>
          <a:xfrm>
            <a:off x="5760720" y="2395728"/>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300時間</a:t>
            </a:r>
            <a:endParaRPr lang="en-US" sz="1100" dirty="0"/>
          </a:p>
        </p:txBody>
      </p:sp>
      <p:sp>
        <p:nvSpPr>
          <p:cNvPr id="22" name="Shape 20"/>
          <p:cNvSpPr/>
          <p:nvPr/>
        </p:nvSpPr>
        <p:spPr>
          <a:xfrm>
            <a:off x="8229600" y="2258568"/>
            <a:ext cx="3657600" cy="694944"/>
          </a:xfrm>
          <a:prstGeom prst="rect">
            <a:avLst/>
          </a:prstGeom>
          <a:solidFill>
            <a:srgbClr val="FFFFFF"/>
          </a:solidFill>
          <a:ln w="12700">
            <a:solidFill>
              <a:srgbClr val="E3DFF6"/>
            </a:solidFill>
            <a:prstDash val="solid"/>
          </a:ln>
        </p:spPr>
      </p:sp>
      <p:sp>
        <p:nvSpPr>
          <p:cNvPr id="23" name="Text 21"/>
          <p:cNvSpPr/>
          <p:nvPr/>
        </p:nvSpPr>
        <p:spPr>
          <a:xfrm>
            <a:off x="8321040" y="2395728"/>
            <a:ext cx="347472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自動化により28%削減</a:t>
            </a:r>
            <a:endParaRPr lang="en-US" sz="1100" dirty="0"/>
          </a:p>
        </p:txBody>
      </p:sp>
      <p:sp>
        <p:nvSpPr>
          <p:cNvPr id="24" name="Shape 22"/>
          <p:cNvSpPr/>
          <p:nvPr/>
        </p:nvSpPr>
        <p:spPr>
          <a:xfrm>
            <a:off x="731520" y="2953512"/>
            <a:ext cx="2377440" cy="694944"/>
          </a:xfrm>
          <a:prstGeom prst="rect">
            <a:avLst/>
          </a:prstGeom>
          <a:solidFill>
            <a:srgbClr val="E3DFF6"/>
          </a:solidFill>
          <a:ln w="12700">
            <a:solidFill>
              <a:srgbClr val="E3DFF6"/>
            </a:solidFill>
            <a:prstDash val="solid"/>
          </a:ln>
        </p:spPr>
      </p:sp>
      <p:sp>
        <p:nvSpPr>
          <p:cNvPr id="25" name="Text 23"/>
          <p:cNvSpPr/>
          <p:nvPr/>
        </p:nvSpPr>
        <p:spPr>
          <a:xfrm>
            <a:off x="822960" y="3090672"/>
            <a:ext cx="219456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データ集計遅延</a:t>
            </a:r>
            <a:endParaRPr lang="en-US" sz="1100" dirty="0"/>
          </a:p>
        </p:txBody>
      </p:sp>
      <p:sp>
        <p:nvSpPr>
          <p:cNvPr id="26" name="Shape 24"/>
          <p:cNvSpPr/>
          <p:nvPr/>
        </p:nvSpPr>
        <p:spPr>
          <a:xfrm>
            <a:off x="3108960" y="2953512"/>
            <a:ext cx="2560320" cy="694944"/>
          </a:xfrm>
          <a:prstGeom prst="rect">
            <a:avLst/>
          </a:prstGeom>
          <a:solidFill>
            <a:srgbClr val="E3DFF6"/>
          </a:solidFill>
          <a:ln w="12700">
            <a:solidFill>
              <a:srgbClr val="E3DFF6"/>
            </a:solidFill>
            <a:prstDash val="solid"/>
          </a:ln>
        </p:spPr>
      </p:sp>
      <p:sp>
        <p:nvSpPr>
          <p:cNvPr id="27" name="Text 25"/>
          <p:cNvSpPr/>
          <p:nvPr/>
        </p:nvSpPr>
        <p:spPr>
          <a:xfrm>
            <a:off x="3200400" y="3090672"/>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平均3営業日</a:t>
            </a:r>
            <a:endParaRPr lang="en-US" sz="1100" dirty="0"/>
          </a:p>
        </p:txBody>
      </p:sp>
      <p:sp>
        <p:nvSpPr>
          <p:cNvPr id="28" name="Shape 26"/>
          <p:cNvSpPr/>
          <p:nvPr/>
        </p:nvSpPr>
        <p:spPr>
          <a:xfrm>
            <a:off x="5669280" y="2953512"/>
            <a:ext cx="2560320" cy="694944"/>
          </a:xfrm>
          <a:prstGeom prst="rect">
            <a:avLst/>
          </a:prstGeom>
          <a:solidFill>
            <a:srgbClr val="E3DFF6"/>
          </a:solidFill>
          <a:ln w="12700">
            <a:solidFill>
              <a:srgbClr val="E3DFF6"/>
            </a:solidFill>
            <a:prstDash val="solid"/>
          </a:ln>
        </p:spPr>
      </p:sp>
      <p:sp>
        <p:nvSpPr>
          <p:cNvPr id="29" name="Text 27"/>
          <p:cNvSpPr/>
          <p:nvPr/>
        </p:nvSpPr>
        <p:spPr>
          <a:xfrm>
            <a:off x="5760720" y="3090672"/>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当日</a:t>
            </a:r>
            <a:endParaRPr lang="en-US" sz="1100" dirty="0"/>
          </a:p>
        </p:txBody>
      </p:sp>
      <p:sp>
        <p:nvSpPr>
          <p:cNvPr id="30" name="Shape 28"/>
          <p:cNvSpPr/>
          <p:nvPr/>
        </p:nvSpPr>
        <p:spPr>
          <a:xfrm>
            <a:off x="8229600" y="2953512"/>
            <a:ext cx="3657600" cy="694944"/>
          </a:xfrm>
          <a:prstGeom prst="rect">
            <a:avLst/>
          </a:prstGeom>
          <a:solidFill>
            <a:srgbClr val="E3DFF6"/>
          </a:solidFill>
          <a:ln w="12700">
            <a:solidFill>
              <a:srgbClr val="E3DFF6"/>
            </a:solidFill>
            <a:prstDash val="solid"/>
          </a:ln>
        </p:spPr>
      </p:sp>
      <p:sp>
        <p:nvSpPr>
          <p:cNvPr id="31" name="Text 29"/>
          <p:cNvSpPr/>
          <p:nvPr/>
        </p:nvSpPr>
        <p:spPr>
          <a:xfrm>
            <a:off x="8321040" y="3090672"/>
            <a:ext cx="347472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ダッシュボード自動更新</a:t>
            </a:r>
            <a:endParaRPr lang="en-US" sz="1100" dirty="0"/>
          </a:p>
        </p:txBody>
      </p:sp>
      <p:sp>
        <p:nvSpPr>
          <p:cNvPr id="32" name="Shape 30"/>
          <p:cNvSpPr/>
          <p:nvPr/>
        </p:nvSpPr>
        <p:spPr>
          <a:xfrm>
            <a:off x="731520" y="3648456"/>
            <a:ext cx="2377440" cy="694944"/>
          </a:xfrm>
          <a:prstGeom prst="rect">
            <a:avLst/>
          </a:prstGeom>
          <a:solidFill>
            <a:srgbClr val="FFFFFF"/>
          </a:solidFill>
          <a:ln w="12700">
            <a:solidFill>
              <a:srgbClr val="E3DFF6"/>
            </a:solidFill>
            <a:prstDash val="solid"/>
          </a:ln>
        </p:spPr>
      </p:sp>
      <p:sp>
        <p:nvSpPr>
          <p:cNvPr id="33" name="Text 31"/>
          <p:cNvSpPr/>
          <p:nvPr/>
        </p:nvSpPr>
        <p:spPr>
          <a:xfrm>
            <a:off x="822960" y="3785616"/>
            <a:ext cx="219456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監査対応工数</a:t>
            </a:r>
            <a:endParaRPr lang="en-US" sz="1100" dirty="0"/>
          </a:p>
        </p:txBody>
      </p:sp>
      <p:sp>
        <p:nvSpPr>
          <p:cNvPr id="34" name="Shape 32"/>
          <p:cNvSpPr/>
          <p:nvPr/>
        </p:nvSpPr>
        <p:spPr>
          <a:xfrm>
            <a:off x="3108960" y="3648456"/>
            <a:ext cx="2560320" cy="694944"/>
          </a:xfrm>
          <a:prstGeom prst="rect">
            <a:avLst/>
          </a:prstGeom>
          <a:solidFill>
            <a:srgbClr val="FFFFFF"/>
          </a:solidFill>
          <a:ln w="12700">
            <a:solidFill>
              <a:srgbClr val="E3DFF6"/>
            </a:solidFill>
            <a:prstDash val="solid"/>
          </a:ln>
        </p:spPr>
      </p:sp>
      <p:sp>
        <p:nvSpPr>
          <p:cNvPr id="35" name="Text 33"/>
          <p:cNvSpPr/>
          <p:nvPr/>
        </p:nvSpPr>
        <p:spPr>
          <a:xfrm>
            <a:off x="3200400" y="3785616"/>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月20時間</a:t>
            </a:r>
            <a:endParaRPr lang="en-US" sz="1100" dirty="0"/>
          </a:p>
        </p:txBody>
      </p:sp>
      <p:sp>
        <p:nvSpPr>
          <p:cNvPr id="36" name="Shape 34"/>
          <p:cNvSpPr/>
          <p:nvPr/>
        </p:nvSpPr>
        <p:spPr>
          <a:xfrm>
            <a:off x="5669280" y="3648456"/>
            <a:ext cx="2560320" cy="694944"/>
          </a:xfrm>
          <a:prstGeom prst="rect">
            <a:avLst/>
          </a:prstGeom>
          <a:solidFill>
            <a:srgbClr val="FFFFFF"/>
          </a:solidFill>
          <a:ln w="12700">
            <a:solidFill>
              <a:srgbClr val="E3DFF6"/>
            </a:solidFill>
            <a:prstDash val="solid"/>
          </a:ln>
        </p:spPr>
      </p:sp>
      <p:sp>
        <p:nvSpPr>
          <p:cNvPr id="37" name="Text 35"/>
          <p:cNvSpPr/>
          <p:nvPr/>
        </p:nvSpPr>
        <p:spPr>
          <a:xfrm>
            <a:off x="5760720" y="3785616"/>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月8時間</a:t>
            </a:r>
            <a:endParaRPr lang="en-US" sz="1100" dirty="0"/>
          </a:p>
        </p:txBody>
      </p:sp>
      <p:sp>
        <p:nvSpPr>
          <p:cNvPr id="38" name="Shape 36"/>
          <p:cNvSpPr/>
          <p:nvPr/>
        </p:nvSpPr>
        <p:spPr>
          <a:xfrm>
            <a:off x="8229600" y="3648456"/>
            <a:ext cx="3657600" cy="694944"/>
          </a:xfrm>
          <a:prstGeom prst="rect">
            <a:avLst/>
          </a:prstGeom>
          <a:solidFill>
            <a:srgbClr val="FFFFFF"/>
          </a:solidFill>
          <a:ln w="12700">
            <a:solidFill>
              <a:srgbClr val="E3DFF6"/>
            </a:solidFill>
            <a:prstDash val="solid"/>
          </a:ln>
        </p:spPr>
      </p:sp>
      <p:sp>
        <p:nvSpPr>
          <p:cNvPr id="39" name="Text 37"/>
          <p:cNvSpPr/>
          <p:nvPr/>
        </p:nvSpPr>
        <p:spPr>
          <a:xfrm>
            <a:off x="8321040" y="3785616"/>
            <a:ext cx="347472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証跡出力の標準化</a:t>
            </a:r>
            <a:endParaRPr lang="en-US" sz="1100" dirty="0"/>
          </a:p>
        </p:txBody>
      </p:sp>
      <p:sp>
        <p:nvSpPr>
          <p:cNvPr id="40" name="Shape 38"/>
          <p:cNvSpPr/>
          <p:nvPr/>
        </p:nvSpPr>
        <p:spPr>
          <a:xfrm>
            <a:off x="731520" y="4343400"/>
            <a:ext cx="2377440" cy="694944"/>
          </a:xfrm>
          <a:prstGeom prst="rect">
            <a:avLst/>
          </a:prstGeom>
          <a:solidFill>
            <a:srgbClr val="E3DFF6"/>
          </a:solidFill>
          <a:ln w="12700">
            <a:solidFill>
              <a:srgbClr val="E3DFF6"/>
            </a:solidFill>
            <a:prstDash val="solid"/>
          </a:ln>
        </p:spPr>
      </p:sp>
      <p:sp>
        <p:nvSpPr>
          <p:cNvPr id="41" name="Text 39"/>
          <p:cNvSpPr/>
          <p:nvPr/>
        </p:nvSpPr>
        <p:spPr>
          <a:xfrm>
            <a:off x="822960" y="4480560"/>
            <a:ext cx="219456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初期投資回収</a:t>
            </a:r>
            <a:endParaRPr lang="en-US" sz="1100" dirty="0"/>
          </a:p>
        </p:txBody>
      </p:sp>
      <p:sp>
        <p:nvSpPr>
          <p:cNvPr id="42" name="Shape 40"/>
          <p:cNvSpPr/>
          <p:nvPr/>
        </p:nvSpPr>
        <p:spPr>
          <a:xfrm>
            <a:off x="3108960" y="4343400"/>
            <a:ext cx="2560320" cy="694944"/>
          </a:xfrm>
          <a:prstGeom prst="rect">
            <a:avLst/>
          </a:prstGeom>
          <a:solidFill>
            <a:srgbClr val="E3DFF6"/>
          </a:solidFill>
          <a:ln w="12700">
            <a:solidFill>
              <a:srgbClr val="E3DFF6"/>
            </a:solidFill>
            <a:prstDash val="solid"/>
          </a:ln>
        </p:spPr>
      </p:sp>
      <p:sp>
        <p:nvSpPr>
          <p:cNvPr id="43" name="Text 41"/>
          <p:cNvSpPr/>
          <p:nvPr/>
        </p:nvSpPr>
        <p:spPr>
          <a:xfrm>
            <a:off x="3200400" y="4480560"/>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a:t>
            </a:r>
            <a:endParaRPr lang="en-US" sz="1100" dirty="0"/>
          </a:p>
        </p:txBody>
      </p:sp>
      <p:sp>
        <p:nvSpPr>
          <p:cNvPr id="44" name="Shape 42"/>
          <p:cNvSpPr/>
          <p:nvPr/>
        </p:nvSpPr>
        <p:spPr>
          <a:xfrm>
            <a:off x="5669280" y="4343400"/>
            <a:ext cx="2560320" cy="694944"/>
          </a:xfrm>
          <a:prstGeom prst="rect">
            <a:avLst/>
          </a:prstGeom>
          <a:solidFill>
            <a:srgbClr val="E3DFF6"/>
          </a:solidFill>
          <a:ln w="12700">
            <a:solidFill>
              <a:srgbClr val="E3DFF6"/>
            </a:solidFill>
            <a:prstDash val="solid"/>
          </a:ln>
        </p:spPr>
      </p:sp>
      <p:sp>
        <p:nvSpPr>
          <p:cNvPr id="45" name="Text 43"/>
          <p:cNvSpPr/>
          <p:nvPr/>
        </p:nvSpPr>
        <p:spPr>
          <a:xfrm>
            <a:off x="5760720" y="4480560"/>
            <a:ext cx="237744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11か月</a:t>
            </a:r>
            <a:endParaRPr lang="en-US" sz="1100" dirty="0"/>
          </a:p>
        </p:txBody>
      </p:sp>
      <p:sp>
        <p:nvSpPr>
          <p:cNvPr id="46" name="Shape 44"/>
          <p:cNvSpPr/>
          <p:nvPr/>
        </p:nvSpPr>
        <p:spPr>
          <a:xfrm>
            <a:off x="8229600" y="4343400"/>
            <a:ext cx="3657600" cy="694944"/>
          </a:xfrm>
          <a:prstGeom prst="rect">
            <a:avLst/>
          </a:prstGeom>
          <a:solidFill>
            <a:srgbClr val="E3DFF6"/>
          </a:solidFill>
          <a:ln w="12700">
            <a:solidFill>
              <a:srgbClr val="E3DFF6"/>
            </a:solidFill>
            <a:prstDash val="solid"/>
          </a:ln>
        </p:spPr>
      </p:sp>
      <p:sp>
        <p:nvSpPr>
          <p:cNvPr id="47" name="Text 45"/>
          <p:cNvSpPr/>
          <p:nvPr/>
        </p:nvSpPr>
        <p:spPr>
          <a:xfrm>
            <a:off x="8321040" y="4480560"/>
            <a:ext cx="347472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効果算定ロジックは別紙</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費用対効果指標（現状 / 目標）</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5</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費用対効果指標（現状 / 目標）</a:t>
            </a:r>
            <a:endParaRPr lang="en-US" sz="2400" dirty="0"/>
          </a:p>
        </p:txBody>
      </p:sp>
      <p:graphicFrame>
        <p:nvGraphicFramePr>
          <p:cNvPr id="8" name="Chart 0" descr=""/>
          <p:cNvGraphicFramePr/>
          <p:nvPr/>
        </p:nvGraphicFramePr>
        <p:xfrm>
          <a:off x="731520" y="1645920"/>
          <a:ext cx="7680960" cy="4526280"/>
        </p:xfrm>
        <a:graphic xmlns:a="http://schemas.openxmlformats.org/drawingml/2006/main">
          <a:graphicData uri="http://schemas.openxmlformats.org/drawingml/2006/chart">
            <c:chart xmlns:c="http://schemas.openxmlformats.org/drawingml/2006/chart" r:id="rId1"/>
          </a:graphicData>
        </a:graphic>
      </p:graphicFrame>
      <p:sp>
        <p:nvSpPr>
          <p:cNvPr id="9" name="Shape 6"/>
          <p:cNvSpPr/>
          <p:nvPr/>
        </p:nvSpPr>
        <p:spPr>
          <a:xfrm>
            <a:off x="8641080" y="1645920"/>
            <a:ext cx="2926080" cy="4526280"/>
          </a:xfrm>
          <a:prstGeom prst="roundRect">
            <a:avLst/>
          </a:prstGeom>
          <a:solidFill>
            <a:srgbClr val="F3F1FC"/>
          </a:solidFill>
          <a:ln w="12700">
            <a:solidFill>
              <a:srgbClr val="E3DFF6"/>
            </a:solidFill>
            <a:prstDash val="solid"/>
          </a:ln>
        </p:spPr>
      </p:sp>
      <p:sp>
        <p:nvSpPr>
          <p:cNvPr id="10" name="Text 7"/>
          <p:cNvSpPr/>
          <p:nvPr/>
        </p:nvSpPr>
        <p:spPr>
          <a:xfrm>
            <a:off x="8897112" y="1847088"/>
            <a:ext cx="2377440" cy="237744"/>
          </a:xfrm>
          <a:prstGeom prst="rect">
            <a:avLst/>
          </a:prstGeom>
          <a:noFill/>
          <a:ln/>
        </p:spPr>
        <p:txBody>
          <a:bodyPr wrap="square" rtlCol="0" anchor="ctr"/>
          <a:lstStyle/>
          <a:p>
            <a:pPr indent="0" marL="0">
              <a:buNone/>
            </a:pPr>
            <a:r>
              <a:rPr lang="en-US" sz="1400" b="1" dirty="0">
                <a:solidFill>
                  <a:srgbClr val="3A2A64"/>
                </a:solidFill>
                <a:latin typeface="Meiryo" pitchFamily="34" charset="0"/>
                <a:ea typeface="Meiryo" pitchFamily="34" charset="-122"/>
                <a:cs typeface="Meiryo" pitchFamily="34" charset="-120"/>
              </a:rPr>
              <a:t>記入ガイド</a:t>
            </a:r>
            <a:endParaRPr lang="en-US" sz="1400" dirty="0"/>
          </a:p>
        </p:txBody>
      </p:sp>
      <p:sp>
        <p:nvSpPr>
          <p:cNvPr id="11" name="Text 8"/>
          <p:cNvSpPr/>
          <p:nvPr/>
        </p:nvSpPr>
        <p:spPr>
          <a:xfrm>
            <a:off x="8897112" y="2240280"/>
            <a:ext cx="2377440" cy="2651760"/>
          </a:xfrm>
          <a:prstGeom prst="rect">
            <a:avLst/>
          </a:prstGeom>
          <a:noFill/>
          <a:ln/>
        </p:spPr>
        <p:txBody>
          <a:bodyPr wrap="square" rtlCol="0" anchor="ctr"/>
          <a:lstStyle/>
          <a:p>
            <a:pPr indent="0" marL="0">
              <a:buNone/>
            </a:pPr>
            <a:r>
              <a:rPr lang="en-US" sz="1100" dirty="0">
                <a:solidFill>
                  <a:srgbClr val="4A3E73"/>
                </a:solidFill>
                <a:latin typeface="Meiryo" pitchFamily="34" charset="0"/>
                <a:ea typeface="Meiryo" pitchFamily="34" charset="-122"/>
                <a:cs typeface="Meiryo" pitchFamily="34" charset="-120"/>
              </a:rPr>
              <a:t>・回収進捗率は累積効果額/投資額で算定</a:t>
            </a:r>
            <a:endParaRPr lang="en-US" sz="1100" dirty="0"/>
          </a:p>
          <a:p>
            <a:pPr indent="0" marL="0">
              <a:buNone/>
            </a:pPr>
            <a:r>
              <a:rPr lang="en-US" sz="1100" dirty="0">
                <a:solidFill>
                  <a:srgbClr val="4A3E73"/>
                </a:solidFill>
                <a:latin typeface="Meiryo" pitchFamily="34" charset="0"/>
                <a:ea typeface="Meiryo" pitchFamily="34" charset="-122"/>
                <a:cs typeface="Meiryo" pitchFamily="34" charset="-120"/>
              </a:rPr>
              <a:t>・手戻り件数は月次で定義を固定</a:t>
            </a:r>
            <a:endParaRPr lang="en-US" sz="1100" dirty="0"/>
          </a:p>
          <a:p>
            <a:pPr indent="0" marL="0">
              <a:buNone/>
            </a:pPr>
            <a:r>
              <a:rPr lang="en-US" sz="1100" dirty="0">
                <a:solidFill>
                  <a:srgbClr val="4A3E73"/>
                </a:solidFill>
                <a:latin typeface="Meiryo" pitchFamily="34" charset="0"/>
                <a:ea typeface="Meiryo" pitchFamily="34" charset="-122"/>
                <a:cs typeface="Meiryo" pitchFamily="34" charset="-120"/>
              </a:rPr>
              <a:t>・監査対応工数は提出準備時間のみ計測</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代替案比較（現状維持 / 内製 / SaaS導入）</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6</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代替案比較（現状維持 / 内製 / SaaS導入）</a:t>
            </a:r>
            <a:endParaRPr lang="en-US" sz="2400" dirty="0"/>
          </a:p>
        </p:txBody>
      </p:sp>
      <p:sp>
        <p:nvSpPr>
          <p:cNvPr id="8" name="Shape 6"/>
          <p:cNvSpPr/>
          <p:nvPr/>
        </p:nvSpPr>
        <p:spPr>
          <a:xfrm>
            <a:off x="731520" y="1691640"/>
            <a:ext cx="2011680" cy="566928"/>
          </a:xfrm>
          <a:prstGeom prst="rect">
            <a:avLst/>
          </a:prstGeom>
          <a:solidFill>
            <a:srgbClr val="3A2A64"/>
          </a:solidFill>
          <a:ln w="12700">
            <a:solidFill>
              <a:srgbClr val="3A2A64"/>
            </a:solidFill>
            <a:prstDash val="solid"/>
          </a:ln>
        </p:spPr>
      </p:sp>
      <p:sp>
        <p:nvSpPr>
          <p:cNvPr id="9" name="Text 7"/>
          <p:cNvSpPr/>
          <p:nvPr/>
        </p:nvSpPr>
        <p:spPr>
          <a:xfrm>
            <a:off x="822960" y="1874520"/>
            <a:ext cx="18288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案</a:t>
            </a:r>
            <a:endParaRPr lang="en-US" sz="1200" dirty="0"/>
          </a:p>
        </p:txBody>
      </p:sp>
      <p:sp>
        <p:nvSpPr>
          <p:cNvPr id="10" name="Shape 8"/>
          <p:cNvSpPr/>
          <p:nvPr/>
        </p:nvSpPr>
        <p:spPr>
          <a:xfrm>
            <a:off x="2743200" y="1691640"/>
            <a:ext cx="2011680" cy="566928"/>
          </a:xfrm>
          <a:prstGeom prst="rect">
            <a:avLst/>
          </a:prstGeom>
          <a:solidFill>
            <a:srgbClr val="3A2A64"/>
          </a:solidFill>
          <a:ln w="12700">
            <a:solidFill>
              <a:srgbClr val="3A2A64"/>
            </a:solidFill>
            <a:prstDash val="solid"/>
          </a:ln>
        </p:spPr>
      </p:sp>
      <p:sp>
        <p:nvSpPr>
          <p:cNvPr id="11" name="Text 9"/>
          <p:cNvSpPr/>
          <p:nvPr/>
        </p:nvSpPr>
        <p:spPr>
          <a:xfrm>
            <a:off x="2834640" y="1874520"/>
            <a:ext cx="18288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初期費用</a:t>
            </a:r>
            <a:endParaRPr lang="en-US" sz="1200" dirty="0"/>
          </a:p>
        </p:txBody>
      </p:sp>
      <p:sp>
        <p:nvSpPr>
          <p:cNvPr id="12" name="Shape 10"/>
          <p:cNvSpPr/>
          <p:nvPr/>
        </p:nvSpPr>
        <p:spPr>
          <a:xfrm>
            <a:off x="4754880" y="1691640"/>
            <a:ext cx="2011680" cy="566928"/>
          </a:xfrm>
          <a:prstGeom prst="rect">
            <a:avLst/>
          </a:prstGeom>
          <a:solidFill>
            <a:srgbClr val="3A2A64"/>
          </a:solidFill>
          <a:ln w="12700">
            <a:solidFill>
              <a:srgbClr val="3A2A64"/>
            </a:solidFill>
            <a:prstDash val="solid"/>
          </a:ln>
        </p:spPr>
      </p:sp>
      <p:sp>
        <p:nvSpPr>
          <p:cNvPr id="13" name="Text 11"/>
          <p:cNvSpPr/>
          <p:nvPr/>
        </p:nvSpPr>
        <p:spPr>
          <a:xfrm>
            <a:off x="4846320" y="1874520"/>
            <a:ext cx="18288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効果発現</a:t>
            </a:r>
            <a:endParaRPr lang="en-US" sz="1200" dirty="0"/>
          </a:p>
        </p:txBody>
      </p:sp>
      <p:sp>
        <p:nvSpPr>
          <p:cNvPr id="14" name="Shape 12"/>
          <p:cNvSpPr/>
          <p:nvPr/>
        </p:nvSpPr>
        <p:spPr>
          <a:xfrm>
            <a:off x="6766560" y="1691640"/>
            <a:ext cx="5669280" cy="566928"/>
          </a:xfrm>
          <a:prstGeom prst="rect">
            <a:avLst/>
          </a:prstGeom>
          <a:solidFill>
            <a:srgbClr val="3A2A64"/>
          </a:solidFill>
          <a:ln w="12700">
            <a:solidFill>
              <a:srgbClr val="3A2A64"/>
            </a:solidFill>
            <a:prstDash val="solid"/>
          </a:ln>
        </p:spPr>
      </p:sp>
      <p:sp>
        <p:nvSpPr>
          <p:cNvPr id="15" name="Text 13"/>
          <p:cNvSpPr/>
          <p:nvPr/>
        </p:nvSpPr>
        <p:spPr>
          <a:xfrm>
            <a:off x="6858000" y="1874520"/>
            <a:ext cx="54864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主なリスク</a:t>
            </a:r>
            <a:endParaRPr lang="en-US" sz="1200" dirty="0"/>
          </a:p>
        </p:txBody>
      </p:sp>
      <p:sp>
        <p:nvSpPr>
          <p:cNvPr id="16" name="Shape 14"/>
          <p:cNvSpPr/>
          <p:nvPr/>
        </p:nvSpPr>
        <p:spPr>
          <a:xfrm>
            <a:off x="731520" y="2258568"/>
            <a:ext cx="2011680" cy="694944"/>
          </a:xfrm>
          <a:prstGeom prst="rect">
            <a:avLst/>
          </a:prstGeom>
          <a:solidFill>
            <a:srgbClr val="FFFFFF"/>
          </a:solidFill>
          <a:ln w="12700">
            <a:solidFill>
              <a:srgbClr val="E3DFF6"/>
            </a:solidFill>
            <a:prstDash val="solid"/>
          </a:ln>
        </p:spPr>
      </p:sp>
      <p:sp>
        <p:nvSpPr>
          <p:cNvPr id="17" name="Text 15"/>
          <p:cNvSpPr/>
          <p:nvPr/>
        </p:nvSpPr>
        <p:spPr>
          <a:xfrm>
            <a:off x="822960" y="2395728"/>
            <a:ext cx="182880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現状維持</a:t>
            </a:r>
            <a:endParaRPr lang="en-US" sz="1100" dirty="0"/>
          </a:p>
        </p:txBody>
      </p:sp>
      <p:sp>
        <p:nvSpPr>
          <p:cNvPr id="18" name="Shape 16"/>
          <p:cNvSpPr/>
          <p:nvPr/>
        </p:nvSpPr>
        <p:spPr>
          <a:xfrm>
            <a:off x="2743200" y="2258568"/>
            <a:ext cx="2011680" cy="694944"/>
          </a:xfrm>
          <a:prstGeom prst="rect">
            <a:avLst/>
          </a:prstGeom>
          <a:solidFill>
            <a:srgbClr val="FFFFFF"/>
          </a:solidFill>
          <a:ln w="12700">
            <a:solidFill>
              <a:srgbClr val="E3DFF6"/>
            </a:solidFill>
            <a:prstDash val="solid"/>
          </a:ln>
        </p:spPr>
      </p:sp>
      <p:sp>
        <p:nvSpPr>
          <p:cNvPr id="19" name="Text 17"/>
          <p:cNvSpPr/>
          <p:nvPr/>
        </p:nvSpPr>
        <p:spPr>
          <a:xfrm>
            <a:off x="2834640" y="2395728"/>
            <a:ext cx="18288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0</a:t>
            </a:r>
            <a:endParaRPr lang="en-US" sz="1100" dirty="0"/>
          </a:p>
        </p:txBody>
      </p:sp>
      <p:sp>
        <p:nvSpPr>
          <p:cNvPr id="20" name="Shape 18"/>
          <p:cNvSpPr/>
          <p:nvPr/>
        </p:nvSpPr>
        <p:spPr>
          <a:xfrm>
            <a:off x="4754880" y="2258568"/>
            <a:ext cx="2011680" cy="694944"/>
          </a:xfrm>
          <a:prstGeom prst="rect">
            <a:avLst/>
          </a:prstGeom>
          <a:solidFill>
            <a:srgbClr val="FFFFFF"/>
          </a:solidFill>
          <a:ln w="12700">
            <a:solidFill>
              <a:srgbClr val="E3DFF6"/>
            </a:solidFill>
            <a:prstDash val="solid"/>
          </a:ln>
        </p:spPr>
      </p:sp>
      <p:sp>
        <p:nvSpPr>
          <p:cNvPr id="21" name="Text 19"/>
          <p:cNvSpPr/>
          <p:nvPr/>
        </p:nvSpPr>
        <p:spPr>
          <a:xfrm>
            <a:off x="4846320" y="2395728"/>
            <a:ext cx="18288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なし</a:t>
            </a:r>
            <a:endParaRPr lang="en-US" sz="1100" dirty="0"/>
          </a:p>
        </p:txBody>
      </p:sp>
      <p:sp>
        <p:nvSpPr>
          <p:cNvPr id="22" name="Shape 20"/>
          <p:cNvSpPr/>
          <p:nvPr/>
        </p:nvSpPr>
        <p:spPr>
          <a:xfrm>
            <a:off x="6766560" y="2258568"/>
            <a:ext cx="5669280" cy="694944"/>
          </a:xfrm>
          <a:prstGeom prst="rect">
            <a:avLst/>
          </a:prstGeom>
          <a:solidFill>
            <a:srgbClr val="FFFFFF"/>
          </a:solidFill>
          <a:ln w="12700">
            <a:solidFill>
              <a:srgbClr val="E3DFF6"/>
            </a:solidFill>
            <a:prstDash val="solid"/>
          </a:ln>
        </p:spPr>
      </p:sp>
      <p:sp>
        <p:nvSpPr>
          <p:cNvPr id="23" name="Text 21"/>
          <p:cNvSpPr/>
          <p:nvPr/>
        </p:nvSpPr>
        <p:spPr>
          <a:xfrm>
            <a:off x="6858000" y="2395728"/>
            <a:ext cx="54864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工数増加と統制強化への対応遅延</a:t>
            </a:r>
            <a:endParaRPr lang="en-US" sz="1100" dirty="0"/>
          </a:p>
        </p:txBody>
      </p:sp>
      <p:sp>
        <p:nvSpPr>
          <p:cNvPr id="24" name="Shape 22"/>
          <p:cNvSpPr/>
          <p:nvPr/>
        </p:nvSpPr>
        <p:spPr>
          <a:xfrm>
            <a:off x="731520" y="2953512"/>
            <a:ext cx="2011680" cy="694944"/>
          </a:xfrm>
          <a:prstGeom prst="rect">
            <a:avLst/>
          </a:prstGeom>
          <a:solidFill>
            <a:srgbClr val="E3DFF6"/>
          </a:solidFill>
          <a:ln w="12700">
            <a:solidFill>
              <a:srgbClr val="E3DFF6"/>
            </a:solidFill>
            <a:prstDash val="solid"/>
          </a:ln>
        </p:spPr>
      </p:sp>
      <p:sp>
        <p:nvSpPr>
          <p:cNvPr id="25" name="Text 23"/>
          <p:cNvSpPr/>
          <p:nvPr/>
        </p:nvSpPr>
        <p:spPr>
          <a:xfrm>
            <a:off x="822960" y="3090672"/>
            <a:ext cx="182880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内製開発</a:t>
            </a:r>
            <a:endParaRPr lang="en-US" sz="1100" dirty="0"/>
          </a:p>
        </p:txBody>
      </p:sp>
      <p:sp>
        <p:nvSpPr>
          <p:cNvPr id="26" name="Shape 24"/>
          <p:cNvSpPr/>
          <p:nvPr/>
        </p:nvSpPr>
        <p:spPr>
          <a:xfrm>
            <a:off x="2743200" y="2953512"/>
            <a:ext cx="2011680" cy="694944"/>
          </a:xfrm>
          <a:prstGeom prst="rect">
            <a:avLst/>
          </a:prstGeom>
          <a:solidFill>
            <a:srgbClr val="E3DFF6"/>
          </a:solidFill>
          <a:ln w="12700">
            <a:solidFill>
              <a:srgbClr val="E3DFF6"/>
            </a:solidFill>
            <a:prstDash val="solid"/>
          </a:ln>
        </p:spPr>
      </p:sp>
      <p:sp>
        <p:nvSpPr>
          <p:cNvPr id="27" name="Text 25"/>
          <p:cNvSpPr/>
          <p:nvPr/>
        </p:nvSpPr>
        <p:spPr>
          <a:xfrm>
            <a:off x="2834640" y="3090672"/>
            <a:ext cx="18288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高</a:t>
            </a:r>
            <a:endParaRPr lang="en-US" sz="1100" dirty="0"/>
          </a:p>
        </p:txBody>
      </p:sp>
      <p:sp>
        <p:nvSpPr>
          <p:cNvPr id="28" name="Shape 26"/>
          <p:cNvSpPr/>
          <p:nvPr/>
        </p:nvSpPr>
        <p:spPr>
          <a:xfrm>
            <a:off x="4754880" y="2953512"/>
            <a:ext cx="2011680" cy="694944"/>
          </a:xfrm>
          <a:prstGeom prst="rect">
            <a:avLst/>
          </a:prstGeom>
          <a:solidFill>
            <a:srgbClr val="E3DFF6"/>
          </a:solidFill>
          <a:ln w="12700">
            <a:solidFill>
              <a:srgbClr val="E3DFF6"/>
            </a:solidFill>
            <a:prstDash val="solid"/>
          </a:ln>
        </p:spPr>
      </p:sp>
      <p:sp>
        <p:nvSpPr>
          <p:cNvPr id="29" name="Text 27"/>
          <p:cNvSpPr/>
          <p:nvPr/>
        </p:nvSpPr>
        <p:spPr>
          <a:xfrm>
            <a:off x="4846320" y="3090672"/>
            <a:ext cx="18288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6〜9か月</a:t>
            </a:r>
            <a:endParaRPr lang="en-US" sz="1100" dirty="0"/>
          </a:p>
        </p:txBody>
      </p:sp>
      <p:sp>
        <p:nvSpPr>
          <p:cNvPr id="30" name="Shape 28"/>
          <p:cNvSpPr/>
          <p:nvPr/>
        </p:nvSpPr>
        <p:spPr>
          <a:xfrm>
            <a:off x="6766560" y="2953512"/>
            <a:ext cx="5669280" cy="694944"/>
          </a:xfrm>
          <a:prstGeom prst="rect">
            <a:avLst/>
          </a:prstGeom>
          <a:solidFill>
            <a:srgbClr val="E3DFF6"/>
          </a:solidFill>
          <a:ln w="12700">
            <a:solidFill>
              <a:srgbClr val="E3DFF6"/>
            </a:solidFill>
            <a:prstDash val="solid"/>
          </a:ln>
        </p:spPr>
      </p:sp>
      <p:sp>
        <p:nvSpPr>
          <p:cNvPr id="31" name="Text 29"/>
          <p:cNvSpPr/>
          <p:nvPr/>
        </p:nvSpPr>
        <p:spPr>
          <a:xfrm>
            <a:off x="6858000" y="3090672"/>
            <a:ext cx="54864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保守要員確保・仕様変更負荷</a:t>
            </a:r>
            <a:endParaRPr lang="en-US" sz="1100" dirty="0"/>
          </a:p>
        </p:txBody>
      </p:sp>
      <p:sp>
        <p:nvSpPr>
          <p:cNvPr id="32" name="Shape 30"/>
          <p:cNvSpPr/>
          <p:nvPr/>
        </p:nvSpPr>
        <p:spPr>
          <a:xfrm>
            <a:off x="731520" y="3648456"/>
            <a:ext cx="2011680" cy="694944"/>
          </a:xfrm>
          <a:prstGeom prst="rect">
            <a:avLst/>
          </a:prstGeom>
          <a:solidFill>
            <a:srgbClr val="FFFFFF"/>
          </a:solidFill>
          <a:ln w="12700">
            <a:solidFill>
              <a:srgbClr val="E3DFF6"/>
            </a:solidFill>
            <a:prstDash val="solid"/>
          </a:ln>
        </p:spPr>
      </p:sp>
      <p:sp>
        <p:nvSpPr>
          <p:cNvPr id="33" name="Text 31"/>
          <p:cNvSpPr/>
          <p:nvPr/>
        </p:nvSpPr>
        <p:spPr>
          <a:xfrm>
            <a:off x="822960" y="3785616"/>
            <a:ext cx="1828800" cy="512064"/>
          </a:xfrm>
          <a:prstGeom prst="rect">
            <a:avLst/>
          </a:prstGeom>
          <a:noFill/>
          <a:ln/>
        </p:spPr>
        <p:txBody>
          <a:bodyPr wrap="square" rtlCol="0" anchor="ctr"/>
          <a:lstStyle/>
          <a:p>
            <a:pPr algn="l" indent="0" marL="0">
              <a:buNone/>
            </a:pPr>
            <a:r>
              <a:rPr lang="en-US" sz="1100" dirty="0">
                <a:solidFill>
                  <a:srgbClr val="4A3E73"/>
                </a:solidFill>
                <a:latin typeface="Meiryo" pitchFamily="34" charset="0"/>
                <a:ea typeface="Meiryo" pitchFamily="34" charset="-122"/>
                <a:cs typeface="Meiryo" pitchFamily="34" charset="-120"/>
              </a:rPr>
              <a:t>SaaS導入</a:t>
            </a:r>
            <a:endParaRPr lang="en-US" sz="1100" dirty="0"/>
          </a:p>
        </p:txBody>
      </p:sp>
      <p:sp>
        <p:nvSpPr>
          <p:cNvPr id="34" name="Shape 32"/>
          <p:cNvSpPr/>
          <p:nvPr/>
        </p:nvSpPr>
        <p:spPr>
          <a:xfrm>
            <a:off x="2743200" y="3648456"/>
            <a:ext cx="2011680" cy="694944"/>
          </a:xfrm>
          <a:prstGeom prst="rect">
            <a:avLst/>
          </a:prstGeom>
          <a:solidFill>
            <a:srgbClr val="FFFFFF"/>
          </a:solidFill>
          <a:ln w="12700">
            <a:solidFill>
              <a:srgbClr val="E3DFF6"/>
            </a:solidFill>
            <a:prstDash val="solid"/>
          </a:ln>
        </p:spPr>
      </p:sp>
      <p:sp>
        <p:nvSpPr>
          <p:cNvPr id="35" name="Text 33"/>
          <p:cNvSpPr/>
          <p:nvPr/>
        </p:nvSpPr>
        <p:spPr>
          <a:xfrm>
            <a:off x="2834640" y="3785616"/>
            <a:ext cx="18288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中</a:t>
            </a:r>
            <a:endParaRPr lang="en-US" sz="1100" dirty="0"/>
          </a:p>
        </p:txBody>
      </p:sp>
      <p:sp>
        <p:nvSpPr>
          <p:cNvPr id="36" name="Shape 34"/>
          <p:cNvSpPr/>
          <p:nvPr/>
        </p:nvSpPr>
        <p:spPr>
          <a:xfrm>
            <a:off x="4754880" y="3648456"/>
            <a:ext cx="2011680" cy="694944"/>
          </a:xfrm>
          <a:prstGeom prst="rect">
            <a:avLst/>
          </a:prstGeom>
          <a:solidFill>
            <a:srgbClr val="FFFFFF"/>
          </a:solidFill>
          <a:ln w="12700">
            <a:solidFill>
              <a:srgbClr val="E3DFF6"/>
            </a:solidFill>
            <a:prstDash val="solid"/>
          </a:ln>
        </p:spPr>
      </p:sp>
      <p:sp>
        <p:nvSpPr>
          <p:cNvPr id="37" name="Text 35"/>
          <p:cNvSpPr/>
          <p:nvPr/>
        </p:nvSpPr>
        <p:spPr>
          <a:xfrm>
            <a:off x="4846320" y="3785616"/>
            <a:ext cx="18288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2〜3か月</a:t>
            </a:r>
            <a:endParaRPr lang="en-US" sz="1100" dirty="0"/>
          </a:p>
        </p:txBody>
      </p:sp>
      <p:sp>
        <p:nvSpPr>
          <p:cNvPr id="38" name="Shape 36"/>
          <p:cNvSpPr/>
          <p:nvPr/>
        </p:nvSpPr>
        <p:spPr>
          <a:xfrm>
            <a:off x="6766560" y="3648456"/>
            <a:ext cx="5669280" cy="694944"/>
          </a:xfrm>
          <a:prstGeom prst="rect">
            <a:avLst/>
          </a:prstGeom>
          <a:solidFill>
            <a:srgbClr val="FFFFFF"/>
          </a:solidFill>
          <a:ln w="12700">
            <a:solidFill>
              <a:srgbClr val="E3DFF6"/>
            </a:solidFill>
            <a:prstDash val="solid"/>
          </a:ln>
        </p:spPr>
      </p:sp>
      <p:sp>
        <p:nvSpPr>
          <p:cNvPr id="39" name="Text 37"/>
          <p:cNvSpPr/>
          <p:nvPr/>
        </p:nvSpPr>
        <p:spPr>
          <a:xfrm>
            <a:off x="6858000" y="3785616"/>
            <a:ext cx="5486400" cy="512064"/>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運用定着までの教育が必要</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回覧・承認フロー</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7</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回覧・承認フロー</a:t>
            </a:r>
            <a:endParaRPr lang="en-US" sz="2400" dirty="0"/>
          </a:p>
        </p:txBody>
      </p:sp>
      <p:sp>
        <p:nvSpPr>
          <p:cNvPr id="8" name="Text 6"/>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6F6597"/>
                </a:solidFill>
                <a:latin typeface="Meiryo" pitchFamily="34" charset="0"/>
                <a:ea typeface="Meiryo" pitchFamily="34" charset="-122"/>
                <a:cs typeface="Meiryo" pitchFamily="34" charset="-120"/>
              </a:rPr>
              <a:t>決裁通過率を上げるための回覧順序</a:t>
            </a:r>
            <a:endParaRPr lang="en-US" sz="1200" dirty="0"/>
          </a:p>
        </p:txBody>
      </p:sp>
      <p:sp>
        <p:nvSpPr>
          <p:cNvPr id="9" name="Shape 7"/>
          <p:cNvSpPr/>
          <p:nvPr/>
        </p:nvSpPr>
        <p:spPr>
          <a:xfrm>
            <a:off x="786384" y="1965960"/>
            <a:ext cx="2560320" cy="3566160"/>
          </a:xfrm>
          <a:prstGeom prst="roundRect">
            <a:avLst/>
          </a:prstGeom>
          <a:solidFill>
            <a:srgbClr val="F3F1FC"/>
          </a:solidFill>
          <a:ln w="12700">
            <a:solidFill>
              <a:srgbClr val="E3DFF6"/>
            </a:solidFill>
            <a:prstDash val="solid"/>
          </a:ln>
        </p:spPr>
      </p:sp>
      <p:sp>
        <p:nvSpPr>
          <p:cNvPr id="10" name="Shape 8"/>
          <p:cNvSpPr/>
          <p:nvPr/>
        </p:nvSpPr>
        <p:spPr>
          <a:xfrm>
            <a:off x="786384" y="1965960"/>
            <a:ext cx="2560320" cy="548640"/>
          </a:xfrm>
          <a:prstGeom prst="rect">
            <a:avLst/>
          </a:prstGeom>
          <a:solidFill>
            <a:srgbClr val="5C4C95"/>
          </a:solidFill>
          <a:ln w="12700">
            <a:solidFill>
              <a:srgbClr val="5C4C95"/>
            </a:solidFill>
            <a:prstDash val="solid"/>
          </a:ln>
        </p:spPr>
      </p:sp>
      <p:sp>
        <p:nvSpPr>
          <p:cNvPr id="11" name="Text 9"/>
          <p:cNvSpPr/>
          <p:nvPr/>
        </p:nvSpPr>
        <p:spPr>
          <a:xfrm>
            <a:off x="896112" y="2148840"/>
            <a:ext cx="2340864"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起案</a:t>
            </a:r>
            <a:endParaRPr lang="en-US" sz="1200" dirty="0"/>
          </a:p>
        </p:txBody>
      </p:sp>
      <p:sp>
        <p:nvSpPr>
          <p:cNvPr id="12" name="Text 10"/>
          <p:cNvSpPr/>
          <p:nvPr/>
        </p:nvSpPr>
        <p:spPr>
          <a:xfrm>
            <a:off x="932688" y="2788920"/>
            <a:ext cx="2267712" cy="274320"/>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担当: 業務部門</a:t>
            </a:r>
            <a:endParaRPr lang="en-US" sz="1100" dirty="0"/>
          </a:p>
        </p:txBody>
      </p:sp>
      <p:sp>
        <p:nvSpPr>
          <p:cNvPr id="13" name="Text 11"/>
          <p:cNvSpPr/>
          <p:nvPr/>
        </p:nvSpPr>
        <p:spPr>
          <a:xfrm>
            <a:off x="932688" y="3182112"/>
            <a:ext cx="2267712" cy="2011680"/>
          </a:xfrm>
          <a:prstGeom prst="rect">
            <a:avLst/>
          </a:prstGeom>
          <a:noFill/>
          <a:ln/>
        </p:spPr>
        <p:txBody>
          <a:bodyPr wrap="square" rtlCol="0" anchor="t"/>
          <a:lstStyle/>
          <a:p>
            <a:pPr indent="0" marL="0">
              <a:buNone/>
            </a:pPr>
            <a:r>
              <a:rPr lang="en-US" sz="1000" dirty="0">
                <a:solidFill>
                  <a:srgbClr val="4A3E73"/>
                </a:solidFill>
                <a:latin typeface="Meiryo" pitchFamily="34" charset="0"/>
                <a:ea typeface="Meiryo" pitchFamily="34" charset="-122"/>
                <a:cs typeface="Meiryo" pitchFamily="34" charset="-120"/>
              </a:rPr>
              <a:t>判定基準</a:t>
            </a:r>
            <a:endParaRPr lang="en-US" sz="1000" dirty="0"/>
          </a:p>
          <a:p>
            <a:pPr indent="0" marL="0">
              <a:buNone/>
            </a:pPr>
            <a:r>
              <a:rPr lang="en-US" sz="1000" dirty="0">
                <a:solidFill>
                  <a:srgbClr val="4A3E73"/>
                </a:solidFill>
                <a:latin typeface="Meiryo" pitchFamily="34" charset="0"/>
                <a:ea typeface="Meiryo" pitchFamily="34" charset="-122"/>
                <a:cs typeface="Meiryo" pitchFamily="34" charset="-120"/>
              </a:rPr>
              <a:t>目的・範囲・投資額の妥当性</a:t>
            </a:r>
            <a:endParaRPr lang="en-US" sz="1000" dirty="0"/>
          </a:p>
        </p:txBody>
      </p:sp>
      <p:sp>
        <p:nvSpPr>
          <p:cNvPr id="14" name="Shape 12"/>
          <p:cNvSpPr/>
          <p:nvPr/>
        </p:nvSpPr>
        <p:spPr>
          <a:xfrm>
            <a:off x="3419856" y="3749040"/>
            <a:ext cx="274320" cy="0"/>
          </a:xfrm>
          <a:prstGeom prst="line">
            <a:avLst/>
          </a:prstGeom>
          <a:noFill/>
          <a:ln w="12700">
            <a:solidFill>
              <a:srgbClr val="5C4C95"/>
            </a:solidFill>
            <a:prstDash val="solid"/>
          </a:ln>
        </p:spPr>
      </p:sp>
      <p:sp>
        <p:nvSpPr>
          <p:cNvPr id="15" name="Shape 13"/>
          <p:cNvSpPr/>
          <p:nvPr/>
        </p:nvSpPr>
        <p:spPr>
          <a:xfrm>
            <a:off x="3630168" y="3639312"/>
            <a:ext cx="201168" cy="219456"/>
          </a:xfrm>
          <a:prstGeom prst="chevron">
            <a:avLst/>
          </a:prstGeom>
          <a:solidFill>
            <a:srgbClr val="5C4C95"/>
          </a:solidFill>
          <a:ln w="12700">
            <a:solidFill>
              <a:srgbClr val="5C4C95"/>
            </a:solidFill>
            <a:prstDash val="solid"/>
          </a:ln>
        </p:spPr>
      </p:sp>
      <p:sp>
        <p:nvSpPr>
          <p:cNvPr id="16" name="Shape 14"/>
          <p:cNvSpPr/>
          <p:nvPr/>
        </p:nvSpPr>
        <p:spPr>
          <a:xfrm>
            <a:off x="3584448" y="1965960"/>
            <a:ext cx="2560320" cy="3566160"/>
          </a:xfrm>
          <a:prstGeom prst="roundRect">
            <a:avLst/>
          </a:prstGeom>
          <a:solidFill>
            <a:srgbClr val="E3DFF6"/>
          </a:solidFill>
          <a:ln w="12700">
            <a:solidFill>
              <a:srgbClr val="E3DFF6"/>
            </a:solidFill>
            <a:prstDash val="solid"/>
          </a:ln>
        </p:spPr>
      </p:sp>
      <p:sp>
        <p:nvSpPr>
          <p:cNvPr id="17" name="Shape 15"/>
          <p:cNvSpPr/>
          <p:nvPr/>
        </p:nvSpPr>
        <p:spPr>
          <a:xfrm>
            <a:off x="3584448" y="1965960"/>
            <a:ext cx="2560320" cy="548640"/>
          </a:xfrm>
          <a:prstGeom prst="rect">
            <a:avLst/>
          </a:prstGeom>
          <a:solidFill>
            <a:srgbClr val="5C4C95"/>
          </a:solidFill>
          <a:ln w="12700">
            <a:solidFill>
              <a:srgbClr val="5C4C95"/>
            </a:solidFill>
            <a:prstDash val="solid"/>
          </a:ln>
        </p:spPr>
      </p:sp>
      <p:sp>
        <p:nvSpPr>
          <p:cNvPr id="18" name="Text 16"/>
          <p:cNvSpPr/>
          <p:nvPr/>
        </p:nvSpPr>
        <p:spPr>
          <a:xfrm>
            <a:off x="3694176" y="2148840"/>
            <a:ext cx="2340864"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審査</a:t>
            </a:r>
            <a:endParaRPr lang="en-US" sz="1200" dirty="0"/>
          </a:p>
        </p:txBody>
      </p:sp>
      <p:sp>
        <p:nvSpPr>
          <p:cNvPr id="19" name="Text 17"/>
          <p:cNvSpPr/>
          <p:nvPr/>
        </p:nvSpPr>
        <p:spPr>
          <a:xfrm>
            <a:off x="3730752" y="2788920"/>
            <a:ext cx="2267712" cy="274320"/>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担当: 情報システム</a:t>
            </a:r>
            <a:endParaRPr lang="en-US" sz="1100" dirty="0"/>
          </a:p>
        </p:txBody>
      </p:sp>
      <p:sp>
        <p:nvSpPr>
          <p:cNvPr id="20" name="Text 18"/>
          <p:cNvSpPr/>
          <p:nvPr/>
        </p:nvSpPr>
        <p:spPr>
          <a:xfrm>
            <a:off x="3730752" y="3182112"/>
            <a:ext cx="2267712" cy="2011680"/>
          </a:xfrm>
          <a:prstGeom prst="rect">
            <a:avLst/>
          </a:prstGeom>
          <a:noFill/>
          <a:ln/>
        </p:spPr>
        <p:txBody>
          <a:bodyPr wrap="square" rtlCol="0" anchor="t"/>
          <a:lstStyle/>
          <a:p>
            <a:pPr indent="0" marL="0">
              <a:buNone/>
            </a:pPr>
            <a:r>
              <a:rPr lang="en-US" sz="1000" dirty="0">
                <a:solidFill>
                  <a:srgbClr val="4A3E73"/>
                </a:solidFill>
                <a:latin typeface="Meiryo" pitchFamily="34" charset="0"/>
                <a:ea typeface="Meiryo" pitchFamily="34" charset="-122"/>
                <a:cs typeface="Meiryo" pitchFamily="34" charset="-120"/>
              </a:rPr>
              <a:t>判定基準</a:t>
            </a:r>
            <a:endParaRPr lang="en-US" sz="1000" dirty="0"/>
          </a:p>
          <a:p>
            <a:pPr indent="0" marL="0">
              <a:buNone/>
            </a:pPr>
            <a:r>
              <a:rPr lang="en-US" sz="1000" dirty="0">
                <a:solidFill>
                  <a:srgbClr val="4A3E73"/>
                </a:solidFill>
                <a:latin typeface="Meiryo" pitchFamily="34" charset="0"/>
                <a:ea typeface="Meiryo" pitchFamily="34" charset="-122"/>
                <a:cs typeface="Meiryo" pitchFamily="34" charset="-120"/>
              </a:rPr>
              <a:t>セキュリティ・連携要件適合</a:t>
            </a:r>
            <a:endParaRPr lang="en-US" sz="1000" dirty="0"/>
          </a:p>
        </p:txBody>
      </p:sp>
      <p:sp>
        <p:nvSpPr>
          <p:cNvPr id="21" name="Shape 19"/>
          <p:cNvSpPr/>
          <p:nvPr/>
        </p:nvSpPr>
        <p:spPr>
          <a:xfrm>
            <a:off x="6217920" y="3749040"/>
            <a:ext cx="274320" cy="0"/>
          </a:xfrm>
          <a:prstGeom prst="line">
            <a:avLst/>
          </a:prstGeom>
          <a:noFill/>
          <a:ln w="12700">
            <a:solidFill>
              <a:srgbClr val="5C4C95"/>
            </a:solidFill>
            <a:prstDash val="solid"/>
          </a:ln>
        </p:spPr>
      </p:sp>
      <p:sp>
        <p:nvSpPr>
          <p:cNvPr id="22" name="Shape 20"/>
          <p:cNvSpPr/>
          <p:nvPr/>
        </p:nvSpPr>
        <p:spPr>
          <a:xfrm>
            <a:off x="6428232" y="3639312"/>
            <a:ext cx="201168" cy="219456"/>
          </a:xfrm>
          <a:prstGeom prst="chevron">
            <a:avLst/>
          </a:prstGeom>
          <a:solidFill>
            <a:srgbClr val="5C4C95"/>
          </a:solidFill>
          <a:ln w="12700">
            <a:solidFill>
              <a:srgbClr val="5C4C95"/>
            </a:solidFill>
            <a:prstDash val="solid"/>
          </a:ln>
        </p:spPr>
      </p:sp>
      <p:sp>
        <p:nvSpPr>
          <p:cNvPr id="23" name="Shape 21"/>
          <p:cNvSpPr/>
          <p:nvPr/>
        </p:nvSpPr>
        <p:spPr>
          <a:xfrm>
            <a:off x="6382512" y="1965960"/>
            <a:ext cx="2560320" cy="3566160"/>
          </a:xfrm>
          <a:prstGeom prst="roundRect">
            <a:avLst/>
          </a:prstGeom>
          <a:solidFill>
            <a:srgbClr val="F3F1FC"/>
          </a:solidFill>
          <a:ln w="12700">
            <a:solidFill>
              <a:srgbClr val="E3DFF6"/>
            </a:solidFill>
            <a:prstDash val="solid"/>
          </a:ln>
        </p:spPr>
      </p:sp>
      <p:sp>
        <p:nvSpPr>
          <p:cNvPr id="24" name="Shape 22"/>
          <p:cNvSpPr/>
          <p:nvPr/>
        </p:nvSpPr>
        <p:spPr>
          <a:xfrm>
            <a:off x="6382512" y="1965960"/>
            <a:ext cx="2560320" cy="548640"/>
          </a:xfrm>
          <a:prstGeom prst="rect">
            <a:avLst/>
          </a:prstGeom>
          <a:solidFill>
            <a:srgbClr val="5C4C95"/>
          </a:solidFill>
          <a:ln w="12700">
            <a:solidFill>
              <a:srgbClr val="5C4C95"/>
            </a:solidFill>
            <a:prstDash val="solid"/>
          </a:ln>
        </p:spPr>
      </p:sp>
      <p:sp>
        <p:nvSpPr>
          <p:cNvPr id="25" name="Text 23"/>
          <p:cNvSpPr/>
          <p:nvPr/>
        </p:nvSpPr>
        <p:spPr>
          <a:xfrm>
            <a:off x="6492240" y="2148840"/>
            <a:ext cx="2340864"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確認</a:t>
            </a:r>
            <a:endParaRPr lang="en-US" sz="1200" dirty="0"/>
          </a:p>
        </p:txBody>
      </p:sp>
      <p:sp>
        <p:nvSpPr>
          <p:cNvPr id="26" name="Text 24"/>
          <p:cNvSpPr/>
          <p:nvPr/>
        </p:nvSpPr>
        <p:spPr>
          <a:xfrm>
            <a:off x="6528816" y="2788920"/>
            <a:ext cx="2267712" cy="274320"/>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担当: 財務/法務</a:t>
            </a:r>
            <a:endParaRPr lang="en-US" sz="1100" dirty="0"/>
          </a:p>
        </p:txBody>
      </p:sp>
      <p:sp>
        <p:nvSpPr>
          <p:cNvPr id="27" name="Text 25"/>
          <p:cNvSpPr/>
          <p:nvPr/>
        </p:nvSpPr>
        <p:spPr>
          <a:xfrm>
            <a:off x="6528816" y="3182112"/>
            <a:ext cx="2267712" cy="2011680"/>
          </a:xfrm>
          <a:prstGeom prst="rect">
            <a:avLst/>
          </a:prstGeom>
          <a:noFill/>
          <a:ln/>
        </p:spPr>
        <p:txBody>
          <a:bodyPr wrap="square" rtlCol="0" anchor="t"/>
          <a:lstStyle/>
          <a:p>
            <a:pPr indent="0" marL="0">
              <a:buNone/>
            </a:pPr>
            <a:r>
              <a:rPr lang="en-US" sz="1000" dirty="0">
                <a:solidFill>
                  <a:srgbClr val="4A3E73"/>
                </a:solidFill>
                <a:latin typeface="Meiryo" pitchFamily="34" charset="0"/>
                <a:ea typeface="Meiryo" pitchFamily="34" charset="-122"/>
                <a:cs typeface="Meiryo" pitchFamily="34" charset="-120"/>
              </a:rPr>
              <a:t>判定基準</a:t>
            </a:r>
            <a:endParaRPr lang="en-US" sz="1000" dirty="0"/>
          </a:p>
          <a:p>
            <a:pPr indent="0" marL="0">
              <a:buNone/>
            </a:pPr>
            <a:r>
              <a:rPr lang="en-US" sz="1000" dirty="0">
                <a:solidFill>
                  <a:srgbClr val="4A3E73"/>
                </a:solidFill>
                <a:latin typeface="Meiryo" pitchFamily="34" charset="0"/>
                <a:ea typeface="Meiryo" pitchFamily="34" charset="-122"/>
                <a:cs typeface="Meiryo" pitchFamily="34" charset="-120"/>
              </a:rPr>
              <a:t>回収計画・契約条件の妥当性</a:t>
            </a:r>
            <a:endParaRPr lang="en-US" sz="1000" dirty="0"/>
          </a:p>
        </p:txBody>
      </p:sp>
      <p:sp>
        <p:nvSpPr>
          <p:cNvPr id="28" name="Shape 26"/>
          <p:cNvSpPr/>
          <p:nvPr/>
        </p:nvSpPr>
        <p:spPr>
          <a:xfrm>
            <a:off x="9015984" y="3749040"/>
            <a:ext cx="274320" cy="0"/>
          </a:xfrm>
          <a:prstGeom prst="line">
            <a:avLst/>
          </a:prstGeom>
          <a:noFill/>
          <a:ln w="12700">
            <a:solidFill>
              <a:srgbClr val="5C4C95"/>
            </a:solidFill>
            <a:prstDash val="solid"/>
          </a:ln>
        </p:spPr>
      </p:sp>
      <p:sp>
        <p:nvSpPr>
          <p:cNvPr id="29" name="Shape 27"/>
          <p:cNvSpPr/>
          <p:nvPr/>
        </p:nvSpPr>
        <p:spPr>
          <a:xfrm>
            <a:off x="9226296" y="3639312"/>
            <a:ext cx="201168" cy="219456"/>
          </a:xfrm>
          <a:prstGeom prst="chevron">
            <a:avLst/>
          </a:prstGeom>
          <a:solidFill>
            <a:srgbClr val="5C4C95"/>
          </a:solidFill>
          <a:ln w="12700">
            <a:solidFill>
              <a:srgbClr val="5C4C95"/>
            </a:solidFill>
            <a:prstDash val="solid"/>
          </a:ln>
        </p:spPr>
      </p:sp>
      <p:sp>
        <p:nvSpPr>
          <p:cNvPr id="30" name="Shape 28"/>
          <p:cNvSpPr/>
          <p:nvPr/>
        </p:nvSpPr>
        <p:spPr>
          <a:xfrm>
            <a:off x="9180576" y="1965960"/>
            <a:ext cx="2560320" cy="3566160"/>
          </a:xfrm>
          <a:prstGeom prst="roundRect">
            <a:avLst/>
          </a:prstGeom>
          <a:solidFill>
            <a:srgbClr val="E3DFF6"/>
          </a:solidFill>
          <a:ln w="12700">
            <a:solidFill>
              <a:srgbClr val="E3DFF6"/>
            </a:solidFill>
            <a:prstDash val="solid"/>
          </a:ln>
        </p:spPr>
      </p:sp>
      <p:sp>
        <p:nvSpPr>
          <p:cNvPr id="31" name="Shape 29"/>
          <p:cNvSpPr/>
          <p:nvPr/>
        </p:nvSpPr>
        <p:spPr>
          <a:xfrm>
            <a:off x="9180576" y="1965960"/>
            <a:ext cx="2560320" cy="548640"/>
          </a:xfrm>
          <a:prstGeom prst="rect">
            <a:avLst/>
          </a:prstGeom>
          <a:solidFill>
            <a:srgbClr val="5C4C95"/>
          </a:solidFill>
          <a:ln w="12700">
            <a:solidFill>
              <a:srgbClr val="5C4C95"/>
            </a:solidFill>
            <a:prstDash val="solid"/>
          </a:ln>
        </p:spPr>
      </p:sp>
      <p:sp>
        <p:nvSpPr>
          <p:cNvPr id="32" name="Text 30"/>
          <p:cNvSpPr/>
          <p:nvPr/>
        </p:nvSpPr>
        <p:spPr>
          <a:xfrm>
            <a:off x="9290304" y="2148840"/>
            <a:ext cx="2340864"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承認</a:t>
            </a:r>
            <a:endParaRPr lang="en-US" sz="1200" dirty="0"/>
          </a:p>
        </p:txBody>
      </p:sp>
      <p:sp>
        <p:nvSpPr>
          <p:cNvPr id="33" name="Text 31"/>
          <p:cNvSpPr/>
          <p:nvPr/>
        </p:nvSpPr>
        <p:spPr>
          <a:xfrm>
            <a:off x="9326880" y="2788920"/>
            <a:ext cx="2267712" cy="274320"/>
          </a:xfrm>
          <a:prstGeom prst="rect">
            <a:avLst/>
          </a:prstGeom>
          <a:noFill/>
          <a:ln/>
        </p:spPr>
        <p:txBody>
          <a:bodyPr wrap="square" rtlCol="0" anchor="ctr"/>
          <a:lstStyle/>
          <a:p>
            <a:pPr indent="0" marL="0">
              <a:buNone/>
            </a:pPr>
            <a:r>
              <a:rPr lang="en-US" sz="1100" b="1" dirty="0">
                <a:solidFill>
                  <a:srgbClr val="3A2A64"/>
                </a:solidFill>
                <a:latin typeface="Meiryo" pitchFamily="34" charset="0"/>
                <a:ea typeface="Meiryo" pitchFamily="34" charset="-122"/>
                <a:cs typeface="Meiryo" pitchFamily="34" charset="-120"/>
              </a:rPr>
              <a:t>担当: 役員</a:t>
            </a:r>
            <a:endParaRPr lang="en-US" sz="1100" dirty="0"/>
          </a:p>
        </p:txBody>
      </p:sp>
      <p:sp>
        <p:nvSpPr>
          <p:cNvPr id="34" name="Text 32"/>
          <p:cNvSpPr/>
          <p:nvPr/>
        </p:nvSpPr>
        <p:spPr>
          <a:xfrm>
            <a:off x="9326880" y="3182112"/>
            <a:ext cx="2267712" cy="2011680"/>
          </a:xfrm>
          <a:prstGeom prst="rect">
            <a:avLst/>
          </a:prstGeom>
          <a:noFill/>
          <a:ln/>
        </p:spPr>
        <p:txBody>
          <a:bodyPr wrap="square" rtlCol="0" anchor="t"/>
          <a:lstStyle/>
          <a:p>
            <a:pPr indent="0" marL="0">
              <a:buNone/>
            </a:pPr>
            <a:r>
              <a:rPr lang="en-US" sz="1000" dirty="0">
                <a:solidFill>
                  <a:srgbClr val="4A3E73"/>
                </a:solidFill>
                <a:latin typeface="Meiryo" pitchFamily="34" charset="0"/>
                <a:ea typeface="Meiryo" pitchFamily="34" charset="-122"/>
                <a:cs typeface="Meiryo" pitchFamily="34" charset="-120"/>
              </a:rPr>
              <a:t>判定基準</a:t>
            </a:r>
            <a:endParaRPr lang="en-US" sz="1000" dirty="0"/>
          </a:p>
          <a:p>
            <a:pPr indent="0" marL="0">
              <a:buNone/>
            </a:pPr>
            <a:r>
              <a:rPr lang="en-US" sz="1000" dirty="0">
                <a:solidFill>
                  <a:srgbClr val="4A3E73"/>
                </a:solidFill>
                <a:latin typeface="Meiryo" pitchFamily="34" charset="0"/>
                <a:ea typeface="Meiryo" pitchFamily="34" charset="-122"/>
                <a:cs typeface="Meiryo" pitchFamily="34" charset="-120"/>
              </a:rPr>
              <a:t>経営優先度と実行体制の整合</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導入計画（12週間）</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8</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導入計画（12週間）</a:t>
            </a:r>
            <a:endParaRPr lang="en-US" sz="2400" dirty="0"/>
          </a:p>
        </p:txBody>
      </p:sp>
      <p:sp>
        <p:nvSpPr>
          <p:cNvPr id="8" name="Shape 6"/>
          <p:cNvSpPr/>
          <p:nvPr/>
        </p:nvSpPr>
        <p:spPr>
          <a:xfrm>
            <a:off x="1234440" y="2880360"/>
            <a:ext cx="9692640" cy="0"/>
          </a:xfrm>
          <a:prstGeom prst="line">
            <a:avLst/>
          </a:prstGeom>
          <a:noFill/>
          <a:ln w="12700">
            <a:solidFill>
              <a:srgbClr val="5C4C95"/>
            </a:solidFill>
            <a:prstDash val="solid"/>
          </a:ln>
        </p:spPr>
      </p:sp>
      <p:sp>
        <p:nvSpPr>
          <p:cNvPr id="9" name="Shape 7"/>
          <p:cNvSpPr/>
          <p:nvPr/>
        </p:nvSpPr>
        <p:spPr>
          <a:xfrm>
            <a:off x="1051560" y="2633472"/>
            <a:ext cx="512064" cy="512064"/>
          </a:xfrm>
          <a:prstGeom prst="ellipse">
            <a:avLst/>
          </a:prstGeom>
          <a:solidFill>
            <a:srgbClr val="5C4C95"/>
          </a:solidFill>
          <a:ln w="12700">
            <a:solidFill>
              <a:srgbClr val="5C4C95"/>
            </a:solidFill>
            <a:prstDash val="solid"/>
          </a:ln>
        </p:spPr>
      </p:sp>
      <p:sp>
        <p:nvSpPr>
          <p:cNvPr id="10" name="Text 8"/>
          <p:cNvSpPr/>
          <p:nvPr/>
        </p:nvSpPr>
        <p:spPr>
          <a:xfrm>
            <a:off x="960120" y="2157984"/>
            <a:ext cx="822960" cy="219456"/>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1-2週</a:t>
            </a:r>
            <a:endParaRPr lang="en-US" sz="1100" dirty="0"/>
          </a:p>
        </p:txBody>
      </p:sp>
      <p:sp>
        <p:nvSpPr>
          <p:cNvPr id="11" name="Shape 9"/>
          <p:cNvSpPr/>
          <p:nvPr/>
        </p:nvSpPr>
        <p:spPr>
          <a:xfrm>
            <a:off x="429768" y="3273552"/>
            <a:ext cx="1828800" cy="2148840"/>
          </a:xfrm>
          <a:prstGeom prst="roundRect">
            <a:avLst/>
          </a:prstGeom>
          <a:solidFill>
            <a:srgbClr val="F3F1FC"/>
          </a:solidFill>
          <a:ln w="12700">
            <a:solidFill>
              <a:srgbClr val="E3DFF6"/>
            </a:solidFill>
            <a:prstDash val="solid"/>
          </a:ln>
        </p:spPr>
      </p:sp>
      <p:sp>
        <p:nvSpPr>
          <p:cNvPr id="12" name="Text 10"/>
          <p:cNvSpPr/>
          <p:nvPr/>
        </p:nvSpPr>
        <p:spPr>
          <a:xfrm>
            <a:off x="640080" y="3520440"/>
            <a:ext cx="1417320" cy="201168"/>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要件確定</a:t>
            </a:r>
            <a:endParaRPr lang="en-US" sz="1100" dirty="0"/>
          </a:p>
        </p:txBody>
      </p:sp>
      <p:sp>
        <p:nvSpPr>
          <p:cNvPr id="13" name="Text 11"/>
          <p:cNvSpPr/>
          <p:nvPr/>
        </p:nvSpPr>
        <p:spPr>
          <a:xfrm>
            <a:off x="557784" y="3822192"/>
            <a:ext cx="1572768" cy="1371600"/>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対象業務・権限設計を固定</a:t>
            </a:r>
            <a:endParaRPr lang="en-US" sz="1100" dirty="0"/>
          </a:p>
        </p:txBody>
      </p:sp>
      <p:sp>
        <p:nvSpPr>
          <p:cNvPr id="14" name="Shape 12"/>
          <p:cNvSpPr/>
          <p:nvPr/>
        </p:nvSpPr>
        <p:spPr>
          <a:xfrm>
            <a:off x="3703320" y="2633472"/>
            <a:ext cx="512064" cy="512064"/>
          </a:xfrm>
          <a:prstGeom prst="ellipse">
            <a:avLst/>
          </a:prstGeom>
          <a:solidFill>
            <a:srgbClr val="5C4C95"/>
          </a:solidFill>
          <a:ln w="12700">
            <a:solidFill>
              <a:srgbClr val="5C4C95"/>
            </a:solidFill>
            <a:prstDash val="solid"/>
          </a:ln>
        </p:spPr>
      </p:sp>
      <p:sp>
        <p:nvSpPr>
          <p:cNvPr id="15" name="Text 13"/>
          <p:cNvSpPr/>
          <p:nvPr/>
        </p:nvSpPr>
        <p:spPr>
          <a:xfrm>
            <a:off x="3611880" y="2157984"/>
            <a:ext cx="822960" cy="219456"/>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3-5週</a:t>
            </a:r>
            <a:endParaRPr lang="en-US" sz="1100" dirty="0"/>
          </a:p>
        </p:txBody>
      </p:sp>
      <p:sp>
        <p:nvSpPr>
          <p:cNvPr id="16" name="Shape 14"/>
          <p:cNvSpPr/>
          <p:nvPr/>
        </p:nvSpPr>
        <p:spPr>
          <a:xfrm>
            <a:off x="3081528" y="3273552"/>
            <a:ext cx="1828800" cy="2148840"/>
          </a:xfrm>
          <a:prstGeom prst="roundRect">
            <a:avLst/>
          </a:prstGeom>
          <a:solidFill>
            <a:srgbClr val="E3DFF6"/>
          </a:solidFill>
          <a:ln w="12700">
            <a:solidFill>
              <a:srgbClr val="E3DFF6"/>
            </a:solidFill>
            <a:prstDash val="solid"/>
          </a:ln>
        </p:spPr>
      </p:sp>
      <p:sp>
        <p:nvSpPr>
          <p:cNvPr id="17" name="Text 15"/>
          <p:cNvSpPr/>
          <p:nvPr/>
        </p:nvSpPr>
        <p:spPr>
          <a:xfrm>
            <a:off x="3291840" y="3520440"/>
            <a:ext cx="1417320" cy="201168"/>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設定</a:t>
            </a:r>
            <a:endParaRPr lang="en-US" sz="1100" dirty="0"/>
          </a:p>
        </p:txBody>
      </p:sp>
      <p:sp>
        <p:nvSpPr>
          <p:cNvPr id="18" name="Text 16"/>
          <p:cNvSpPr/>
          <p:nvPr/>
        </p:nvSpPr>
        <p:spPr>
          <a:xfrm>
            <a:off x="3209544" y="3822192"/>
            <a:ext cx="1572768" cy="1371600"/>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環境設定・連携テストを実施</a:t>
            </a:r>
            <a:endParaRPr lang="en-US" sz="1100" dirty="0"/>
          </a:p>
        </p:txBody>
      </p:sp>
      <p:sp>
        <p:nvSpPr>
          <p:cNvPr id="19" name="Shape 17"/>
          <p:cNvSpPr/>
          <p:nvPr/>
        </p:nvSpPr>
        <p:spPr>
          <a:xfrm>
            <a:off x="6355080" y="2633472"/>
            <a:ext cx="512064" cy="512064"/>
          </a:xfrm>
          <a:prstGeom prst="ellipse">
            <a:avLst/>
          </a:prstGeom>
          <a:solidFill>
            <a:srgbClr val="5C4C95"/>
          </a:solidFill>
          <a:ln w="12700">
            <a:solidFill>
              <a:srgbClr val="5C4C95"/>
            </a:solidFill>
            <a:prstDash val="solid"/>
          </a:ln>
        </p:spPr>
      </p:sp>
      <p:sp>
        <p:nvSpPr>
          <p:cNvPr id="20" name="Text 18"/>
          <p:cNvSpPr/>
          <p:nvPr/>
        </p:nvSpPr>
        <p:spPr>
          <a:xfrm>
            <a:off x="6263640" y="2157984"/>
            <a:ext cx="822960" cy="219456"/>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6-8週</a:t>
            </a:r>
            <a:endParaRPr lang="en-US" sz="1100" dirty="0"/>
          </a:p>
        </p:txBody>
      </p:sp>
      <p:sp>
        <p:nvSpPr>
          <p:cNvPr id="21" name="Shape 19"/>
          <p:cNvSpPr/>
          <p:nvPr/>
        </p:nvSpPr>
        <p:spPr>
          <a:xfrm>
            <a:off x="5733288" y="3273552"/>
            <a:ext cx="1828800" cy="2148840"/>
          </a:xfrm>
          <a:prstGeom prst="roundRect">
            <a:avLst/>
          </a:prstGeom>
          <a:solidFill>
            <a:srgbClr val="F3F1FC"/>
          </a:solidFill>
          <a:ln w="12700">
            <a:solidFill>
              <a:srgbClr val="E3DFF6"/>
            </a:solidFill>
            <a:prstDash val="solid"/>
          </a:ln>
        </p:spPr>
      </p:sp>
      <p:sp>
        <p:nvSpPr>
          <p:cNvPr id="22" name="Text 20"/>
          <p:cNvSpPr/>
          <p:nvPr/>
        </p:nvSpPr>
        <p:spPr>
          <a:xfrm>
            <a:off x="5943600" y="3520440"/>
            <a:ext cx="1417320" cy="201168"/>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先行運用</a:t>
            </a:r>
            <a:endParaRPr lang="en-US" sz="1100" dirty="0"/>
          </a:p>
        </p:txBody>
      </p:sp>
      <p:sp>
        <p:nvSpPr>
          <p:cNvPr id="23" name="Text 21"/>
          <p:cNvSpPr/>
          <p:nvPr/>
        </p:nvSpPr>
        <p:spPr>
          <a:xfrm>
            <a:off x="5861304" y="3822192"/>
            <a:ext cx="1572768" cy="1371600"/>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対象部門で稼働し課題収集</a:t>
            </a:r>
            <a:endParaRPr lang="en-US" sz="1100" dirty="0"/>
          </a:p>
        </p:txBody>
      </p:sp>
      <p:sp>
        <p:nvSpPr>
          <p:cNvPr id="24" name="Shape 22"/>
          <p:cNvSpPr/>
          <p:nvPr/>
        </p:nvSpPr>
        <p:spPr>
          <a:xfrm>
            <a:off x="9006840" y="2633472"/>
            <a:ext cx="512064" cy="512064"/>
          </a:xfrm>
          <a:prstGeom prst="ellipse">
            <a:avLst/>
          </a:prstGeom>
          <a:solidFill>
            <a:srgbClr val="5C4C95"/>
          </a:solidFill>
          <a:ln w="12700">
            <a:solidFill>
              <a:srgbClr val="5C4C95"/>
            </a:solidFill>
            <a:prstDash val="solid"/>
          </a:ln>
        </p:spPr>
      </p:sp>
      <p:sp>
        <p:nvSpPr>
          <p:cNvPr id="25" name="Text 23"/>
          <p:cNvSpPr/>
          <p:nvPr/>
        </p:nvSpPr>
        <p:spPr>
          <a:xfrm>
            <a:off x="8915400" y="2157984"/>
            <a:ext cx="822960" cy="219456"/>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9-12週</a:t>
            </a:r>
            <a:endParaRPr lang="en-US" sz="1100" dirty="0"/>
          </a:p>
        </p:txBody>
      </p:sp>
      <p:sp>
        <p:nvSpPr>
          <p:cNvPr id="26" name="Shape 24"/>
          <p:cNvSpPr/>
          <p:nvPr/>
        </p:nvSpPr>
        <p:spPr>
          <a:xfrm>
            <a:off x="8385048" y="3273552"/>
            <a:ext cx="1828800" cy="2148840"/>
          </a:xfrm>
          <a:prstGeom prst="roundRect">
            <a:avLst/>
          </a:prstGeom>
          <a:solidFill>
            <a:srgbClr val="E3DFF6"/>
          </a:solidFill>
          <a:ln w="12700">
            <a:solidFill>
              <a:srgbClr val="E3DFF6"/>
            </a:solidFill>
            <a:prstDash val="solid"/>
          </a:ln>
        </p:spPr>
      </p:sp>
      <p:sp>
        <p:nvSpPr>
          <p:cNvPr id="27" name="Text 25"/>
          <p:cNvSpPr/>
          <p:nvPr/>
        </p:nvSpPr>
        <p:spPr>
          <a:xfrm>
            <a:off x="8595360" y="3520440"/>
            <a:ext cx="1417320" cy="201168"/>
          </a:xfrm>
          <a:prstGeom prst="rect">
            <a:avLst/>
          </a:prstGeom>
          <a:noFill/>
          <a:ln/>
        </p:spPr>
        <p:txBody>
          <a:bodyPr wrap="square" rtlCol="0" anchor="ctr"/>
          <a:lstStyle/>
          <a:p>
            <a:pPr algn="ctr" indent="0" marL="0">
              <a:buNone/>
            </a:pPr>
            <a:r>
              <a:rPr lang="en-US" sz="1100" b="1" dirty="0">
                <a:solidFill>
                  <a:srgbClr val="5C4C95"/>
                </a:solidFill>
                <a:latin typeface="Meiryo" pitchFamily="34" charset="0"/>
                <a:ea typeface="Meiryo" pitchFamily="34" charset="-122"/>
                <a:cs typeface="Meiryo" pitchFamily="34" charset="-120"/>
              </a:rPr>
              <a:t>展開</a:t>
            </a:r>
            <a:endParaRPr lang="en-US" sz="1100" dirty="0"/>
          </a:p>
        </p:txBody>
      </p:sp>
      <p:sp>
        <p:nvSpPr>
          <p:cNvPr id="28" name="Text 26"/>
          <p:cNvSpPr/>
          <p:nvPr/>
        </p:nvSpPr>
        <p:spPr>
          <a:xfrm>
            <a:off x="8513064" y="3822192"/>
            <a:ext cx="1572768" cy="1371600"/>
          </a:xfrm>
          <a:prstGeom prst="rect">
            <a:avLst/>
          </a:prstGeom>
          <a:noFill/>
          <a:ln/>
        </p:spPr>
        <p:txBody>
          <a:bodyPr wrap="square" rtlCol="0" anchor="ctr"/>
          <a:lstStyle/>
          <a:p>
            <a:pPr algn="ctr" indent="0" marL="0">
              <a:buNone/>
            </a:pPr>
            <a:r>
              <a:rPr lang="en-US" sz="1100" dirty="0">
                <a:solidFill>
                  <a:srgbClr val="4A3E73"/>
                </a:solidFill>
                <a:latin typeface="Meiryo" pitchFamily="34" charset="0"/>
                <a:ea typeface="Meiryo" pitchFamily="34" charset="-122"/>
                <a:cs typeface="Meiryo" pitchFamily="34" charset="-120"/>
              </a:rPr>
              <a:t>全体展開と定着レビュー</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229600" y="502920"/>
            <a:ext cx="3959352" cy="6355080"/>
          </a:xfrm>
          <a:prstGeom prst="rect">
            <a:avLst/>
          </a:prstGeom>
          <a:solidFill>
            <a:srgbClr val="F3F1FC">
              <a:alpha val="88000"/>
            </a:srgbClr>
          </a:solidFill>
          <a:ln w="12700">
            <a:solidFill>
              <a:srgbClr val="F3F1FC"/>
            </a:solidFill>
            <a:prstDash val="solid"/>
          </a:ln>
        </p:spPr>
      </p:sp>
      <p:sp>
        <p:nvSpPr>
          <p:cNvPr id="3" name="Shape 1"/>
          <p:cNvSpPr/>
          <p:nvPr/>
        </p:nvSpPr>
        <p:spPr>
          <a:xfrm>
            <a:off x="0" y="0"/>
            <a:ext cx="12191695" cy="566928"/>
          </a:xfrm>
          <a:prstGeom prst="rect">
            <a:avLst/>
          </a:prstGeom>
          <a:solidFill>
            <a:srgbClr val="3A2A64"/>
          </a:solidFill>
          <a:ln w="12700">
            <a:solidFill>
              <a:srgbClr val="3A2A64"/>
            </a:solidFill>
            <a:prstDash val="solid"/>
          </a:ln>
        </p:spPr>
      </p:sp>
      <p:sp>
        <p:nvSpPr>
          <p:cNvPr id="4" name="Shape 2"/>
          <p:cNvSpPr/>
          <p:nvPr/>
        </p:nvSpPr>
        <p:spPr>
          <a:xfrm>
            <a:off x="0" y="0"/>
            <a:ext cx="146304" cy="566928"/>
          </a:xfrm>
          <a:prstGeom prst="rect">
            <a:avLst/>
          </a:prstGeom>
          <a:solidFill>
            <a:srgbClr val="8A7ED8"/>
          </a:solidFill>
          <a:ln w="12700">
            <a:solidFill>
              <a:srgbClr val="8A7ED8"/>
            </a:solidFill>
            <a:prstDash val="solid"/>
          </a:ln>
        </p:spPr>
      </p:sp>
      <p:sp>
        <p:nvSpPr>
          <p:cNvPr id="5" name="Text 3"/>
          <p:cNvSpPr/>
          <p:nvPr/>
        </p:nvSpPr>
        <p:spPr>
          <a:xfrm>
            <a:off x="384048" y="155448"/>
            <a:ext cx="8046720" cy="237744"/>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導入体制</a:t>
            </a:r>
            <a:endParaRPr lang="en-US" sz="1200" dirty="0"/>
          </a:p>
        </p:txBody>
      </p:sp>
      <p:sp>
        <p:nvSpPr>
          <p:cNvPr id="6" name="Text 4"/>
          <p:cNvSpPr/>
          <p:nvPr/>
        </p:nvSpPr>
        <p:spPr>
          <a:xfrm>
            <a:off x="11109960" y="155448"/>
            <a:ext cx="685800" cy="237744"/>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9</a:t>
            </a:r>
            <a:endParaRPr lang="en-US" sz="1100" dirty="0"/>
          </a:p>
        </p:txBody>
      </p:sp>
      <p:sp>
        <p:nvSpPr>
          <p:cNvPr id="7" name="Text 5"/>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3A2A64"/>
                </a:solidFill>
                <a:latin typeface="Hiragino Sans" pitchFamily="34" charset="0"/>
                <a:ea typeface="Hiragino Sans" pitchFamily="34" charset="-122"/>
                <a:cs typeface="Hiragino Sans" pitchFamily="34" charset="-120"/>
              </a:rPr>
              <a:t>導入体制</a:t>
            </a:r>
            <a:endParaRPr lang="en-US" sz="2400" dirty="0"/>
          </a:p>
        </p:txBody>
      </p:sp>
      <p:sp>
        <p:nvSpPr>
          <p:cNvPr id="8" name="Shape 6"/>
          <p:cNvSpPr/>
          <p:nvPr/>
        </p:nvSpPr>
        <p:spPr>
          <a:xfrm>
            <a:off x="731520" y="1737360"/>
            <a:ext cx="10972800" cy="914400"/>
          </a:xfrm>
          <a:prstGeom prst="roundRect">
            <a:avLst/>
          </a:prstGeom>
          <a:solidFill>
            <a:srgbClr val="F3F1FC"/>
          </a:solidFill>
          <a:ln w="12700">
            <a:solidFill>
              <a:srgbClr val="E3DFF6"/>
            </a:solidFill>
            <a:prstDash val="solid"/>
          </a:ln>
        </p:spPr>
      </p:sp>
      <p:sp>
        <p:nvSpPr>
          <p:cNvPr id="9" name="Text 7"/>
          <p:cNvSpPr/>
          <p:nvPr/>
        </p:nvSpPr>
        <p:spPr>
          <a:xfrm>
            <a:off x="914400" y="1993392"/>
            <a:ext cx="2468880" cy="219456"/>
          </a:xfrm>
          <a:prstGeom prst="rect">
            <a:avLst/>
          </a:prstGeom>
          <a:noFill/>
          <a:ln/>
        </p:spPr>
        <p:txBody>
          <a:bodyPr wrap="square" rtlCol="0" anchor="ctr"/>
          <a:lstStyle/>
          <a:p>
            <a:pPr indent="0" marL="0">
              <a:buNone/>
            </a:pPr>
            <a:r>
              <a:rPr lang="en-US" sz="1300" b="1" dirty="0">
                <a:solidFill>
                  <a:srgbClr val="3A2A64"/>
                </a:solidFill>
                <a:latin typeface="Meiryo" pitchFamily="34" charset="0"/>
                <a:ea typeface="Meiryo" pitchFamily="34" charset="-122"/>
                <a:cs typeface="Meiryo" pitchFamily="34" charset="-120"/>
              </a:rPr>
              <a:t>起案責任者</a:t>
            </a:r>
            <a:endParaRPr lang="en-US" sz="1300" dirty="0"/>
          </a:p>
        </p:txBody>
      </p:sp>
      <p:sp>
        <p:nvSpPr>
          <p:cNvPr id="10" name="Text 8"/>
          <p:cNvSpPr/>
          <p:nvPr/>
        </p:nvSpPr>
        <p:spPr>
          <a:xfrm>
            <a:off x="3566160" y="2011680"/>
            <a:ext cx="1920240" cy="219456"/>
          </a:xfrm>
          <a:prstGeom prst="rect">
            <a:avLst/>
          </a:prstGeom>
          <a:noFill/>
          <a:ln/>
        </p:spPr>
        <p:txBody>
          <a:bodyPr wrap="square" rtlCol="0" anchor="ctr"/>
          <a:lstStyle/>
          <a:p>
            <a:pPr indent="0" marL="0">
              <a:buNone/>
            </a:pPr>
            <a:r>
              <a:rPr lang="en-US" sz="1200" dirty="0">
                <a:solidFill>
                  <a:srgbClr val="5C4C95"/>
                </a:solidFill>
                <a:latin typeface="Meiryo" pitchFamily="34" charset="0"/>
                <a:ea typeface="Meiryo" pitchFamily="34" charset="-122"/>
                <a:cs typeface="Meiryo" pitchFamily="34" charset="-120"/>
              </a:rPr>
              <a:t>【氏名】</a:t>
            </a:r>
            <a:endParaRPr lang="en-US" sz="1200" dirty="0"/>
          </a:p>
        </p:txBody>
      </p:sp>
      <p:sp>
        <p:nvSpPr>
          <p:cNvPr id="11" name="Text 9"/>
          <p:cNvSpPr/>
          <p:nvPr/>
        </p:nvSpPr>
        <p:spPr>
          <a:xfrm>
            <a:off x="5669280" y="1965960"/>
            <a:ext cx="5669280" cy="411480"/>
          </a:xfrm>
          <a:prstGeom prst="rect">
            <a:avLst/>
          </a:prstGeom>
          <a:noFill/>
          <a:ln/>
        </p:spPr>
        <p:txBody>
          <a:bodyPr wrap="square" rtlCol="0" anchor="ctr"/>
          <a:lstStyle/>
          <a:p>
            <a:pPr indent="0" marL="0">
              <a:buNone/>
            </a:pPr>
            <a:r>
              <a:rPr lang="en-US" sz="1200" dirty="0">
                <a:solidFill>
                  <a:srgbClr val="4A3E73"/>
                </a:solidFill>
                <a:latin typeface="Meiryo" pitchFamily="34" charset="0"/>
                <a:ea typeface="Meiryo" pitchFamily="34" charset="-122"/>
                <a:cs typeface="Meiryo" pitchFamily="34" charset="-120"/>
              </a:rPr>
              <a:t>業務要件定義と効果確認</a:t>
            </a:r>
            <a:endParaRPr lang="en-US" sz="1200" dirty="0"/>
          </a:p>
        </p:txBody>
      </p:sp>
      <p:sp>
        <p:nvSpPr>
          <p:cNvPr id="12" name="Shape 10"/>
          <p:cNvSpPr/>
          <p:nvPr/>
        </p:nvSpPr>
        <p:spPr>
          <a:xfrm>
            <a:off x="731520" y="2834640"/>
            <a:ext cx="10972800" cy="914400"/>
          </a:xfrm>
          <a:prstGeom prst="roundRect">
            <a:avLst/>
          </a:prstGeom>
          <a:solidFill>
            <a:srgbClr val="E3DFF6"/>
          </a:solidFill>
          <a:ln w="12700">
            <a:solidFill>
              <a:srgbClr val="E3DFF6"/>
            </a:solidFill>
            <a:prstDash val="solid"/>
          </a:ln>
        </p:spPr>
      </p:sp>
      <p:sp>
        <p:nvSpPr>
          <p:cNvPr id="13" name="Text 11"/>
          <p:cNvSpPr/>
          <p:nvPr/>
        </p:nvSpPr>
        <p:spPr>
          <a:xfrm>
            <a:off x="914400" y="3090672"/>
            <a:ext cx="2468880" cy="219456"/>
          </a:xfrm>
          <a:prstGeom prst="rect">
            <a:avLst/>
          </a:prstGeom>
          <a:noFill/>
          <a:ln/>
        </p:spPr>
        <p:txBody>
          <a:bodyPr wrap="square" rtlCol="0" anchor="ctr"/>
          <a:lstStyle/>
          <a:p>
            <a:pPr indent="0" marL="0">
              <a:buNone/>
            </a:pPr>
            <a:r>
              <a:rPr lang="en-US" sz="1300" b="1" dirty="0">
                <a:solidFill>
                  <a:srgbClr val="3A2A64"/>
                </a:solidFill>
                <a:latin typeface="Meiryo" pitchFamily="34" charset="0"/>
                <a:ea typeface="Meiryo" pitchFamily="34" charset="-122"/>
                <a:cs typeface="Meiryo" pitchFamily="34" charset="-120"/>
              </a:rPr>
              <a:t>情報システム管理者</a:t>
            </a:r>
            <a:endParaRPr lang="en-US" sz="1300" dirty="0"/>
          </a:p>
        </p:txBody>
      </p:sp>
      <p:sp>
        <p:nvSpPr>
          <p:cNvPr id="14" name="Text 12"/>
          <p:cNvSpPr/>
          <p:nvPr/>
        </p:nvSpPr>
        <p:spPr>
          <a:xfrm>
            <a:off x="3566160" y="3108960"/>
            <a:ext cx="1920240" cy="219456"/>
          </a:xfrm>
          <a:prstGeom prst="rect">
            <a:avLst/>
          </a:prstGeom>
          <a:noFill/>
          <a:ln/>
        </p:spPr>
        <p:txBody>
          <a:bodyPr wrap="square" rtlCol="0" anchor="ctr"/>
          <a:lstStyle/>
          <a:p>
            <a:pPr indent="0" marL="0">
              <a:buNone/>
            </a:pPr>
            <a:r>
              <a:rPr lang="en-US" sz="1200" dirty="0">
                <a:solidFill>
                  <a:srgbClr val="5C4C95"/>
                </a:solidFill>
                <a:latin typeface="Meiryo" pitchFamily="34" charset="0"/>
                <a:ea typeface="Meiryo" pitchFamily="34" charset="-122"/>
                <a:cs typeface="Meiryo" pitchFamily="34" charset="-120"/>
              </a:rPr>
              <a:t>【氏名】</a:t>
            </a:r>
            <a:endParaRPr lang="en-US" sz="1200" dirty="0"/>
          </a:p>
        </p:txBody>
      </p:sp>
      <p:sp>
        <p:nvSpPr>
          <p:cNvPr id="15" name="Text 13"/>
          <p:cNvSpPr/>
          <p:nvPr/>
        </p:nvSpPr>
        <p:spPr>
          <a:xfrm>
            <a:off x="5669280" y="3063240"/>
            <a:ext cx="5669280" cy="411480"/>
          </a:xfrm>
          <a:prstGeom prst="rect">
            <a:avLst/>
          </a:prstGeom>
          <a:noFill/>
          <a:ln/>
        </p:spPr>
        <p:txBody>
          <a:bodyPr wrap="square" rtlCol="0" anchor="ctr"/>
          <a:lstStyle/>
          <a:p>
            <a:pPr indent="0" marL="0">
              <a:buNone/>
            </a:pPr>
            <a:r>
              <a:rPr lang="en-US" sz="1200" dirty="0">
                <a:solidFill>
                  <a:srgbClr val="4A3E73"/>
                </a:solidFill>
                <a:latin typeface="Meiryo" pitchFamily="34" charset="0"/>
                <a:ea typeface="Meiryo" pitchFamily="34" charset="-122"/>
                <a:cs typeface="Meiryo" pitchFamily="34" charset="-120"/>
              </a:rPr>
              <a:t>設定・連携・権限管理</a:t>
            </a:r>
            <a:endParaRPr lang="en-US" sz="1200" dirty="0"/>
          </a:p>
        </p:txBody>
      </p:sp>
      <p:sp>
        <p:nvSpPr>
          <p:cNvPr id="16" name="Shape 14"/>
          <p:cNvSpPr/>
          <p:nvPr/>
        </p:nvSpPr>
        <p:spPr>
          <a:xfrm>
            <a:off x="731520" y="3931920"/>
            <a:ext cx="10972800" cy="914400"/>
          </a:xfrm>
          <a:prstGeom prst="roundRect">
            <a:avLst/>
          </a:prstGeom>
          <a:solidFill>
            <a:srgbClr val="F3F1FC"/>
          </a:solidFill>
          <a:ln w="12700">
            <a:solidFill>
              <a:srgbClr val="E3DFF6"/>
            </a:solidFill>
            <a:prstDash val="solid"/>
          </a:ln>
        </p:spPr>
      </p:sp>
      <p:sp>
        <p:nvSpPr>
          <p:cNvPr id="17" name="Text 15"/>
          <p:cNvSpPr/>
          <p:nvPr/>
        </p:nvSpPr>
        <p:spPr>
          <a:xfrm>
            <a:off x="914400" y="4187952"/>
            <a:ext cx="2468880" cy="219456"/>
          </a:xfrm>
          <a:prstGeom prst="rect">
            <a:avLst/>
          </a:prstGeom>
          <a:noFill/>
          <a:ln/>
        </p:spPr>
        <p:txBody>
          <a:bodyPr wrap="square" rtlCol="0" anchor="ctr"/>
          <a:lstStyle/>
          <a:p>
            <a:pPr indent="0" marL="0">
              <a:buNone/>
            </a:pPr>
            <a:r>
              <a:rPr lang="en-US" sz="1300" b="1" dirty="0">
                <a:solidFill>
                  <a:srgbClr val="3A2A64"/>
                </a:solidFill>
                <a:latin typeface="Meiryo" pitchFamily="34" charset="0"/>
                <a:ea typeface="Meiryo" pitchFamily="34" charset="-122"/>
                <a:cs typeface="Meiryo" pitchFamily="34" charset="-120"/>
              </a:rPr>
              <a:t>運用責任者</a:t>
            </a:r>
            <a:endParaRPr lang="en-US" sz="1300" dirty="0"/>
          </a:p>
        </p:txBody>
      </p:sp>
      <p:sp>
        <p:nvSpPr>
          <p:cNvPr id="18" name="Text 16"/>
          <p:cNvSpPr/>
          <p:nvPr/>
        </p:nvSpPr>
        <p:spPr>
          <a:xfrm>
            <a:off x="3566160" y="4206240"/>
            <a:ext cx="1920240" cy="219456"/>
          </a:xfrm>
          <a:prstGeom prst="rect">
            <a:avLst/>
          </a:prstGeom>
          <a:noFill/>
          <a:ln/>
        </p:spPr>
        <p:txBody>
          <a:bodyPr wrap="square" rtlCol="0" anchor="ctr"/>
          <a:lstStyle/>
          <a:p>
            <a:pPr indent="0" marL="0">
              <a:buNone/>
            </a:pPr>
            <a:r>
              <a:rPr lang="en-US" sz="1200" dirty="0">
                <a:solidFill>
                  <a:srgbClr val="5C4C95"/>
                </a:solidFill>
                <a:latin typeface="Meiryo" pitchFamily="34" charset="0"/>
                <a:ea typeface="Meiryo" pitchFamily="34" charset="-122"/>
                <a:cs typeface="Meiryo" pitchFamily="34" charset="-120"/>
              </a:rPr>
              <a:t>【氏名】</a:t>
            </a:r>
            <a:endParaRPr lang="en-US" sz="1200" dirty="0"/>
          </a:p>
        </p:txBody>
      </p:sp>
      <p:sp>
        <p:nvSpPr>
          <p:cNvPr id="19" name="Text 17"/>
          <p:cNvSpPr/>
          <p:nvPr/>
        </p:nvSpPr>
        <p:spPr>
          <a:xfrm>
            <a:off x="5669280" y="4160520"/>
            <a:ext cx="5669280" cy="411480"/>
          </a:xfrm>
          <a:prstGeom prst="rect">
            <a:avLst/>
          </a:prstGeom>
          <a:noFill/>
          <a:ln/>
        </p:spPr>
        <p:txBody>
          <a:bodyPr wrap="square" rtlCol="0" anchor="ctr"/>
          <a:lstStyle/>
          <a:p>
            <a:pPr indent="0" marL="0">
              <a:buNone/>
            </a:pPr>
            <a:r>
              <a:rPr lang="en-US" sz="1200" dirty="0">
                <a:solidFill>
                  <a:srgbClr val="4A3E73"/>
                </a:solidFill>
                <a:latin typeface="Meiryo" pitchFamily="34" charset="0"/>
                <a:ea typeface="Meiryo" pitchFamily="34" charset="-122"/>
                <a:cs typeface="Meiryo" pitchFamily="34" charset="-120"/>
              </a:rPr>
              <a:t>運用ルール整備と教育</a:t>
            </a:r>
            <a:endParaRPr lang="en-US" sz="1200" dirty="0"/>
          </a:p>
        </p:txBody>
      </p:sp>
      <p:sp>
        <p:nvSpPr>
          <p:cNvPr id="20" name="Shape 18"/>
          <p:cNvSpPr/>
          <p:nvPr/>
        </p:nvSpPr>
        <p:spPr>
          <a:xfrm>
            <a:off x="731520" y="5029200"/>
            <a:ext cx="10972800" cy="914400"/>
          </a:xfrm>
          <a:prstGeom prst="roundRect">
            <a:avLst/>
          </a:prstGeom>
          <a:solidFill>
            <a:srgbClr val="E3DFF6"/>
          </a:solidFill>
          <a:ln w="12700">
            <a:solidFill>
              <a:srgbClr val="E3DFF6"/>
            </a:solidFill>
            <a:prstDash val="solid"/>
          </a:ln>
        </p:spPr>
      </p:sp>
      <p:sp>
        <p:nvSpPr>
          <p:cNvPr id="21" name="Text 19"/>
          <p:cNvSpPr/>
          <p:nvPr/>
        </p:nvSpPr>
        <p:spPr>
          <a:xfrm>
            <a:off x="914400" y="5285232"/>
            <a:ext cx="2468880" cy="219456"/>
          </a:xfrm>
          <a:prstGeom prst="rect">
            <a:avLst/>
          </a:prstGeom>
          <a:noFill/>
          <a:ln/>
        </p:spPr>
        <p:txBody>
          <a:bodyPr wrap="square" rtlCol="0" anchor="ctr"/>
          <a:lstStyle/>
          <a:p>
            <a:pPr indent="0" marL="0">
              <a:buNone/>
            </a:pPr>
            <a:r>
              <a:rPr lang="en-US" sz="1300" b="1" dirty="0">
                <a:solidFill>
                  <a:srgbClr val="3A2A64"/>
                </a:solidFill>
                <a:latin typeface="Meiryo" pitchFamily="34" charset="0"/>
                <a:ea typeface="Meiryo" pitchFamily="34" charset="-122"/>
                <a:cs typeface="Meiryo" pitchFamily="34" charset="-120"/>
              </a:rPr>
              <a:t>財務管理担当</a:t>
            </a:r>
            <a:endParaRPr lang="en-US" sz="1300" dirty="0"/>
          </a:p>
        </p:txBody>
      </p:sp>
      <p:sp>
        <p:nvSpPr>
          <p:cNvPr id="22" name="Text 20"/>
          <p:cNvSpPr/>
          <p:nvPr/>
        </p:nvSpPr>
        <p:spPr>
          <a:xfrm>
            <a:off x="3566160" y="5303520"/>
            <a:ext cx="1920240" cy="219456"/>
          </a:xfrm>
          <a:prstGeom prst="rect">
            <a:avLst/>
          </a:prstGeom>
          <a:noFill/>
          <a:ln/>
        </p:spPr>
        <p:txBody>
          <a:bodyPr wrap="square" rtlCol="0" anchor="ctr"/>
          <a:lstStyle/>
          <a:p>
            <a:pPr indent="0" marL="0">
              <a:buNone/>
            </a:pPr>
            <a:r>
              <a:rPr lang="en-US" sz="1200" dirty="0">
                <a:solidFill>
                  <a:srgbClr val="5C4C95"/>
                </a:solidFill>
                <a:latin typeface="Meiryo" pitchFamily="34" charset="0"/>
                <a:ea typeface="Meiryo" pitchFamily="34" charset="-122"/>
                <a:cs typeface="Meiryo" pitchFamily="34" charset="-120"/>
              </a:rPr>
              <a:t>【氏名】</a:t>
            </a:r>
            <a:endParaRPr lang="en-US" sz="1200" dirty="0"/>
          </a:p>
        </p:txBody>
      </p:sp>
      <p:sp>
        <p:nvSpPr>
          <p:cNvPr id="23" name="Text 21"/>
          <p:cNvSpPr/>
          <p:nvPr/>
        </p:nvSpPr>
        <p:spPr>
          <a:xfrm>
            <a:off x="5669280" y="5257800"/>
            <a:ext cx="5669280" cy="411480"/>
          </a:xfrm>
          <a:prstGeom prst="rect">
            <a:avLst/>
          </a:prstGeom>
          <a:noFill/>
          <a:ln/>
        </p:spPr>
        <p:txBody>
          <a:bodyPr wrap="square" rtlCol="0" anchor="ctr"/>
          <a:lstStyle/>
          <a:p>
            <a:pPr indent="0" marL="0">
              <a:buNone/>
            </a:pPr>
            <a:r>
              <a:rPr lang="en-US" sz="1200" dirty="0">
                <a:solidFill>
                  <a:srgbClr val="4A3E73"/>
                </a:solidFill>
                <a:latin typeface="Meiryo" pitchFamily="34" charset="0"/>
                <a:ea typeface="Meiryo" pitchFamily="34" charset="-122"/>
                <a:cs typeface="Meiryo" pitchFamily="34" charset="-120"/>
              </a:rPr>
              <a:t>投資回収状況のモニタリング</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Stria Deck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SaaS導入稟議テンプレート（費用対効果・リスク対策）</dc:title>
  <dc:subject>日本企業向け商用プレゼンテーションテンプレート</dc:subject>
  <dc:creator>Stria Deck</dc:creator>
  <cp:lastModifiedBy>Stria Deck</cp:lastModifiedBy>
  <cp:revision>1</cp:revision>
  <dcterms:created xsi:type="dcterms:W3CDTF">2026-02-15T16:08:29Z</dcterms:created>
  <dcterms:modified xsi:type="dcterms:W3CDTF">2026-02-15T16:08:29Z</dcterms:modified>
</cp:coreProperties>
</file>