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charts/chart15.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charts/_rels/chart15.xml.rels><?xml version="1.0" encoding="UTF-8" standalone="yes"?><Relationships xmlns="http://schemas.openxmlformats.org/package/2006/relationships"><Relationship Id="rId1" Type="http://schemas.openxmlformats.org/officeDocument/2006/relationships/package" Target="../embeddings/Microsoft_Excel_Worksheet15.xlsx"/></Relationships>
</file>

<file path=ppt/charts/chart15.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現状</c:v>
                </c:pt>
              </c:strCache>
            </c:strRef>
          </c:tx>
          <c:spPr>
            <a:solidFill>
              <a:srgbClr val="D7EEF8"/>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多要素認証適用率</c:v>
                  </c:pt>
                  <c:pt idx="1">
                    <c:v>過剰権限件数</c:v>
                  </c:pt>
                  <c:pt idx="2">
                    <c:v>平均検知時間</c:v>
                  </c:pt>
                  <c:pt idx="3">
                    <c:v>重大インシデント件数</c:v>
                  </c:pt>
                </c:lvl>
              </c:multiLvlStrCache>
            </c:multiLvlStrRef>
          </c:cat>
          <c:val>
            <c:numRef>
              <c:f>Sheet1!$B$2:$B$5</c:f>
              <c:numCache>
                <c:formatCode>General</c:formatCode>
                <c:ptCount val="4"/>
                <c:pt idx="0">
                  <c:v>58</c:v>
                </c:pt>
                <c:pt idx="1">
                  <c:v>320</c:v>
                </c:pt>
                <c:pt idx="2">
                  <c:v>100</c:v>
                </c:pt>
                <c:pt idx="3">
                  <c:v>12</c:v>
                </c:pt>
              </c:numCache>
            </c:numRef>
          </c:val>
        </c:ser>
        <c:ser>
          <c:idx val="1"/>
          <c:order val="1"/>
          <c:tx>
            <c:strRef>
              <c:f>Sheet1!$C$1</c:f>
              <c:strCache>
                <c:ptCount val="1"/>
                <c:pt idx="0">
                  <c:v>目標</c:v>
                </c:pt>
              </c:strCache>
            </c:strRef>
          </c:tx>
          <c:spPr>
            <a:solidFill>
              <a:srgbClr val="0E3B5F"/>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多要素認証適用率</c:v>
                  </c:pt>
                  <c:pt idx="1">
                    <c:v>過剰権限件数</c:v>
                  </c:pt>
                  <c:pt idx="2">
                    <c:v>平均検知時間</c:v>
                  </c:pt>
                  <c:pt idx="3">
                    <c:v>重大インシデント件数</c:v>
                  </c:pt>
                </c:lvl>
              </c:multiLvlStrCache>
            </c:multiLvlStrRef>
          </c:cat>
          <c:val>
            <c:numRef>
              <c:f>Sheet1!$C$2:$C$5</c:f>
              <c:numCache>
                <c:formatCode>General</c:formatCode>
                <c:ptCount val="4"/>
                <c:pt idx="0">
                  <c:v>95</c:v>
                </c:pt>
                <c:pt idx="1">
                  <c:v>90</c:v>
                </c:pt>
                <c:pt idx="2">
                  <c:v>48</c:v>
                </c:pt>
                <c:pt idx="3">
                  <c:v>4</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Meiryo"/>
              </a:defRPr>
            </a:pPr>
            <a:endParaRPr lang="en-US"/>
          </a:p>
        </c:txPr>
        <c:crossAx val="2094734552"/>
        <c:crosses val="autoZero"/>
        <c:auto val="1"/>
        <c:lblAlgn val="ctr"/>
        <c:noMultiLvlLbl val="1"/>
      </c:catAx>
      <c:valAx>
        <c:axId val="2094734552"/>
        <c:scaling>
          <c:orientation val="minMax"/>
          <c:max val="120"/>
          <c:min val="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Meiryo"/>
              </a:defRPr>
            </a:pPr>
            <a:endParaRPr lang="en-US"/>
          </a:p>
        </c:txPr>
        <c:crossAx val="2094734554"/>
        <c:crosses val="autoZero"/>
        <c:crossBetween val="between"/>
      </c:valAx>
      <c:spPr>
        <a:noFill/>
        <a:ln>
          <a:noFill/>
        </a:ln>
        <a:effectLst/>
      </c:spPr>
    </c:plotArea>
    <c:legend>
      <c:legendPos val="b"/>
      <c:overlay val="0"/>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chart" Target="/ppt/charts/chart15.xml"/><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C1A2C"/>
        </a:solidFill>
      </p:bgPr>
    </p:bg>
    <p:spTree>
      <p:nvGrpSpPr>
        <p:cNvPr id="1" name=""/>
        <p:cNvGrpSpPr/>
        <p:nvPr/>
      </p:nvGrpSpPr>
      <p:grpSpPr>
        <a:xfrm>
          <a:off x="0" y="0"/>
          <a:ext cx="0" cy="0"/>
          <a:chOff x="0" y="0"/>
          <a:chExt cx="0" cy="0"/>
        </a:xfrm>
      </p:grpSpPr>
      <p:sp>
        <p:nvSpPr>
          <p:cNvPr id="2" name="Shape 0"/>
          <p:cNvSpPr/>
          <p:nvPr/>
        </p:nvSpPr>
        <p:spPr>
          <a:xfrm>
            <a:off x="7223760" y="1097280"/>
            <a:ext cx="3840480" cy="0"/>
          </a:xfrm>
          <a:prstGeom prst="line">
            <a:avLst/>
          </a:prstGeom>
          <a:noFill/>
          <a:ln w="12700">
            <a:solidFill>
              <a:srgbClr val="22D3EE"/>
            </a:solidFill>
            <a:prstDash val="solid"/>
          </a:ln>
        </p:spPr>
      </p:sp>
      <p:sp>
        <p:nvSpPr>
          <p:cNvPr id="3" name="Shape 1"/>
          <p:cNvSpPr/>
          <p:nvPr/>
        </p:nvSpPr>
        <p:spPr>
          <a:xfrm>
            <a:off x="8138160" y="1097280"/>
            <a:ext cx="0" cy="2011680"/>
          </a:xfrm>
          <a:prstGeom prst="line">
            <a:avLst/>
          </a:prstGeom>
          <a:noFill/>
          <a:ln w="12700">
            <a:solidFill>
              <a:srgbClr val="22D3EE"/>
            </a:solidFill>
            <a:prstDash val="solid"/>
          </a:ln>
        </p:spPr>
      </p:sp>
      <p:sp>
        <p:nvSpPr>
          <p:cNvPr id="4" name="Shape 2"/>
          <p:cNvSpPr/>
          <p:nvPr/>
        </p:nvSpPr>
        <p:spPr>
          <a:xfrm>
            <a:off x="8138160" y="3108960"/>
            <a:ext cx="3291840" cy="0"/>
          </a:xfrm>
          <a:prstGeom prst="line">
            <a:avLst/>
          </a:prstGeom>
          <a:noFill/>
          <a:ln w="12700">
            <a:solidFill>
              <a:srgbClr val="0E3B5F"/>
            </a:solidFill>
            <a:prstDash val="solid"/>
          </a:ln>
        </p:spPr>
      </p:sp>
      <p:sp>
        <p:nvSpPr>
          <p:cNvPr id="5" name="Shape 3"/>
          <p:cNvSpPr/>
          <p:nvPr/>
        </p:nvSpPr>
        <p:spPr>
          <a:xfrm>
            <a:off x="9966960" y="3108960"/>
            <a:ext cx="0" cy="1920240"/>
          </a:xfrm>
          <a:prstGeom prst="line">
            <a:avLst/>
          </a:prstGeom>
          <a:noFill/>
          <a:ln w="12700">
            <a:solidFill>
              <a:srgbClr val="0E3B5F"/>
            </a:solidFill>
            <a:prstDash val="solid"/>
          </a:ln>
        </p:spPr>
      </p:sp>
      <p:sp>
        <p:nvSpPr>
          <p:cNvPr id="6" name="Shape 4"/>
          <p:cNvSpPr/>
          <p:nvPr/>
        </p:nvSpPr>
        <p:spPr>
          <a:xfrm>
            <a:off x="7132320" y="914400"/>
            <a:ext cx="320040" cy="320040"/>
          </a:xfrm>
          <a:prstGeom prst="ellipse">
            <a:avLst/>
          </a:prstGeom>
          <a:solidFill>
            <a:srgbClr val="22D3EE"/>
          </a:solidFill>
          <a:ln w="12700">
            <a:solidFill>
              <a:srgbClr val="22D3EE"/>
            </a:solidFill>
            <a:prstDash val="solid"/>
          </a:ln>
        </p:spPr>
      </p:sp>
      <p:sp>
        <p:nvSpPr>
          <p:cNvPr id="7" name="Shape 5"/>
          <p:cNvSpPr/>
          <p:nvPr/>
        </p:nvSpPr>
        <p:spPr>
          <a:xfrm>
            <a:off x="9784080" y="914400"/>
            <a:ext cx="320040" cy="320040"/>
          </a:xfrm>
          <a:prstGeom prst="ellipse">
            <a:avLst/>
          </a:prstGeom>
          <a:solidFill>
            <a:srgbClr val="22D3EE"/>
          </a:solidFill>
          <a:ln w="12700">
            <a:solidFill>
              <a:srgbClr val="22D3EE"/>
            </a:solidFill>
            <a:prstDash val="solid"/>
          </a:ln>
        </p:spPr>
      </p:sp>
      <p:sp>
        <p:nvSpPr>
          <p:cNvPr id="8" name="Shape 6"/>
          <p:cNvSpPr/>
          <p:nvPr/>
        </p:nvSpPr>
        <p:spPr>
          <a:xfrm>
            <a:off x="10881360" y="2880360"/>
            <a:ext cx="320040" cy="320040"/>
          </a:xfrm>
          <a:prstGeom prst="ellipse">
            <a:avLst/>
          </a:prstGeom>
          <a:solidFill>
            <a:srgbClr val="22D3EE"/>
          </a:solidFill>
          <a:ln w="12700">
            <a:solidFill>
              <a:srgbClr val="22D3EE"/>
            </a:solidFill>
            <a:prstDash val="solid"/>
          </a:ln>
        </p:spPr>
      </p:sp>
      <p:sp>
        <p:nvSpPr>
          <p:cNvPr id="9" name="Text 7"/>
          <p:cNvSpPr/>
          <p:nvPr/>
        </p:nvSpPr>
        <p:spPr>
          <a:xfrm>
            <a:off x="731520" y="1554480"/>
            <a:ext cx="7955280" cy="1234440"/>
          </a:xfrm>
          <a:prstGeom prst="rect">
            <a:avLst/>
          </a:prstGeom>
          <a:noFill/>
          <a:ln/>
        </p:spPr>
        <p:txBody>
          <a:bodyPr wrap="square" rtlCol="0" anchor="ctr"/>
          <a:lstStyle/>
          <a:p>
            <a:pPr indent="0" marL="0">
              <a:buNone/>
            </a:pPr>
            <a:r>
              <a:rPr lang="en-US" sz="3400" b="1" dirty="0">
                <a:solidFill>
                  <a:srgbClr val="FFFFFF"/>
                </a:solidFill>
                <a:latin typeface="Consolas" pitchFamily="34" charset="0"/>
                <a:ea typeface="Consolas" pitchFamily="34" charset="-122"/>
                <a:cs typeface="Consolas" pitchFamily="34" charset="-120"/>
              </a:rPr>
              <a:t>セキュリティ提案書（ゼロトラスト）</a:t>
            </a:r>
            <a:endParaRPr lang="en-US" sz="3400" dirty="0"/>
          </a:p>
        </p:txBody>
      </p:sp>
      <p:sp>
        <p:nvSpPr>
          <p:cNvPr id="10" name="Text 8"/>
          <p:cNvSpPr/>
          <p:nvPr/>
        </p:nvSpPr>
        <p:spPr>
          <a:xfrm>
            <a:off x="749808" y="2971800"/>
            <a:ext cx="7680960" cy="1097280"/>
          </a:xfrm>
          <a:prstGeom prst="rect">
            <a:avLst/>
          </a:prstGeom>
          <a:noFill/>
          <a:ln/>
        </p:spPr>
        <p:txBody>
          <a:bodyPr wrap="square" rtlCol="0" anchor="t"/>
          <a:lstStyle/>
          <a:p>
            <a:pPr indent="0" marL="0">
              <a:buNone/>
            </a:pPr>
            <a:r>
              <a:rPr lang="en-US" sz="1600" dirty="0">
                <a:solidFill>
                  <a:srgbClr val="E6F4FF"/>
                </a:solidFill>
                <a:latin typeface="Meiryo" pitchFamily="34" charset="0"/>
                <a:ea typeface="Meiryo" pitchFamily="34" charset="-122"/>
                <a:cs typeface="Meiryo" pitchFamily="34" charset="-120"/>
              </a:rPr>
              <a:t>米国標準指針原則を実装計画に落とし込み、現実的に進めるゼロトラスト提案構成</a:t>
            </a:r>
            <a:endParaRPr lang="en-US" sz="1600" dirty="0"/>
          </a:p>
        </p:txBody>
      </p:sp>
      <p:sp>
        <p:nvSpPr>
          <p:cNvPr id="11" name="Shape 9"/>
          <p:cNvSpPr/>
          <p:nvPr/>
        </p:nvSpPr>
        <p:spPr>
          <a:xfrm>
            <a:off x="749808" y="4343400"/>
            <a:ext cx="2468880" cy="512064"/>
          </a:xfrm>
          <a:prstGeom prst="roundRect">
            <a:avLst/>
          </a:prstGeom>
          <a:solidFill>
            <a:srgbClr val="FFFFFF">
              <a:alpha val="12000"/>
            </a:srgbClr>
          </a:solidFill>
          <a:ln w="12700">
            <a:solidFill>
              <a:srgbClr val="DCEEFF"/>
            </a:solidFill>
            <a:prstDash val="solid"/>
          </a:ln>
        </p:spPr>
      </p:sp>
      <p:sp>
        <p:nvSpPr>
          <p:cNvPr id="12" name="Text 10"/>
          <p:cNvSpPr/>
          <p:nvPr/>
        </p:nvSpPr>
        <p:spPr>
          <a:xfrm>
            <a:off x="932688" y="4498848"/>
            <a:ext cx="2057400" cy="219456"/>
          </a:xfrm>
          <a:prstGeom prst="rect">
            <a:avLst/>
          </a:prstGeom>
          <a:noFill/>
          <a:ln/>
        </p:spPr>
        <p:txBody>
          <a:bodyPr wrap="square" rtlCol="0" anchor="ctr"/>
          <a:lstStyle/>
          <a:p>
            <a:pPr indent="0" marL="0">
              <a:buNone/>
            </a:pPr>
            <a:r>
              <a:rPr lang="en-US" sz="1100" b="1" dirty="0">
                <a:solidFill>
                  <a:srgbClr val="FFFFFF"/>
                </a:solidFill>
                <a:latin typeface="Meiryo" pitchFamily="34" charset="0"/>
                <a:ea typeface="Meiryo" pitchFamily="34" charset="-122"/>
                <a:cs typeface="Meiryo" pitchFamily="34" charset="-120"/>
              </a:rPr>
              <a:t>ゼロトラスト</a:t>
            </a:r>
            <a:endParaRPr lang="en-US" sz="1100" dirty="0"/>
          </a:p>
        </p:txBody>
      </p:sp>
      <p:sp>
        <p:nvSpPr>
          <p:cNvPr id="13" name="Text 11"/>
          <p:cNvSpPr/>
          <p:nvPr/>
        </p:nvSpPr>
        <p:spPr>
          <a:xfrm>
            <a:off x="749808" y="6080760"/>
            <a:ext cx="7589520" cy="256032"/>
          </a:xfrm>
          <a:prstGeom prst="rect">
            <a:avLst/>
          </a:prstGeom>
          <a:noFill/>
          <a:ln/>
        </p:spPr>
        <p:txBody>
          <a:bodyPr wrap="square" rtlCol="0" anchor="ctr"/>
          <a:lstStyle/>
          <a:p>
            <a:pPr indent="0" marL="0">
              <a:buNone/>
            </a:pPr>
            <a:r>
              <a:rPr lang="en-US" sz="1000" dirty="0">
                <a:solidFill>
                  <a:srgbClr val="D7EAF8"/>
                </a:solidFill>
                <a:latin typeface="Meiryo" pitchFamily="34" charset="0"/>
                <a:ea typeface="Meiryo" pitchFamily="34" charset="-122"/>
                <a:cs typeface="Meiryo" pitchFamily="34" charset="-120"/>
              </a:rPr>
              <a:t>ストリアデック / 商用テンプレート</a:t>
            </a:r>
            <a:endParaRPr lang="en-US" sz="1000" dirty="0"/>
          </a:p>
        </p:txBody>
      </p:sp>
      <p:sp>
        <p:nvSpPr>
          <p:cNvPr id="14" name="Text 12"/>
          <p:cNvSpPr/>
          <p:nvPr/>
        </p:nvSpPr>
        <p:spPr>
          <a:xfrm>
            <a:off x="11484864" y="6080760"/>
            <a:ext cx="457200" cy="256032"/>
          </a:xfrm>
          <a:prstGeom prst="rect">
            <a:avLst/>
          </a:prstGeom>
          <a:noFill/>
          <a:ln/>
        </p:spPr>
        <p:txBody>
          <a:bodyPr wrap="square" rtlCol="0" anchor="ctr"/>
          <a:lstStyle/>
          <a:p>
            <a:pPr algn="r" indent="0" marL="0">
              <a:buNone/>
            </a:pPr>
            <a:r>
              <a:rPr lang="en-US" sz="1100" dirty="0">
                <a:solidFill>
                  <a:srgbClr val="D7EAF8"/>
                </a:solidFill>
                <a:latin typeface="Meiryo" pitchFamily="34" charset="0"/>
                <a:ea typeface="Meiryo" pitchFamily="34" charset="-122"/>
                <a:cs typeface="Meiryo" pitchFamily="34" charset="-120"/>
              </a:rPr>
              <a:t>1</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標準・統制マッピング</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10</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標準・統制マッピング</a:t>
            </a:r>
            <a:endParaRPr lang="en-US" sz="2400" dirty="0"/>
          </a:p>
        </p:txBody>
      </p:sp>
      <p:sp>
        <p:nvSpPr>
          <p:cNvPr id="10" name="Shape 8"/>
          <p:cNvSpPr/>
          <p:nvPr/>
        </p:nvSpPr>
        <p:spPr>
          <a:xfrm>
            <a:off x="731520" y="1691640"/>
            <a:ext cx="2194560" cy="566928"/>
          </a:xfrm>
          <a:prstGeom prst="rect">
            <a:avLst/>
          </a:prstGeom>
          <a:solidFill>
            <a:srgbClr val="0C1A2C"/>
          </a:solidFill>
          <a:ln w="12700">
            <a:solidFill>
              <a:srgbClr val="0C1A2C"/>
            </a:solidFill>
            <a:prstDash val="solid"/>
          </a:ln>
        </p:spPr>
      </p:sp>
      <p:sp>
        <p:nvSpPr>
          <p:cNvPr id="11" name="Text 9"/>
          <p:cNvSpPr/>
          <p:nvPr/>
        </p:nvSpPr>
        <p:spPr>
          <a:xfrm>
            <a:off x="822960" y="1874520"/>
            <a:ext cx="201168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管理項目</a:t>
            </a:r>
            <a:endParaRPr lang="en-US" sz="1200" dirty="0"/>
          </a:p>
        </p:txBody>
      </p:sp>
      <p:sp>
        <p:nvSpPr>
          <p:cNvPr id="12" name="Shape 10"/>
          <p:cNvSpPr/>
          <p:nvPr/>
        </p:nvSpPr>
        <p:spPr>
          <a:xfrm>
            <a:off x="2926080" y="1691640"/>
            <a:ext cx="2377440" cy="566928"/>
          </a:xfrm>
          <a:prstGeom prst="rect">
            <a:avLst/>
          </a:prstGeom>
          <a:solidFill>
            <a:srgbClr val="0C1A2C"/>
          </a:solidFill>
          <a:ln w="12700">
            <a:solidFill>
              <a:srgbClr val="0C1A2C"/>
            </a:solidFill>
            <a:prstDash val="solid"/>
          </a:ln>
        </p:spPr>
      </p:sp>
      <p:sp>
        <p:nvSpPr>
          <p:cNvPr id="13" name="Text 11"/>
          <p:cNvSpPr/>
          <p:nvPr/>
        </p:nvSpPr>
        <p:spPr>
          <a:xfrm>
            <a:off x="3017520" y="1874520"/>
            <a:ext cx="21945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対応標準</a:t>
            </a:r>
            <a:endParaRPr lang="en-US" sz="1200" dirty="0"/>
          </a:p>
        </p:txBody>
      </p:sp>
      <p:sp>
        <p:nvSpPr>
          <p:cNvPr id="14" name="Shape 12"/>
          <p:cNvSpPr/>
          <p:nvPr/>
        </p:nvSpPr>
        <p:spPr>
          <a:xfrm>
            <a:off x="5303520" y="1691640"/>
            <a:ext cx="3474720" cy="566928"/>
          </a:xfrm>
          <a:prstGeom prst="rect">
            <a:avLst/>
          </a:prstGeom>
          <a:solidFill>
            <a:srgbClr val="0C1A2C"/>
          </a:solidFill>
          <a:ln w="12700">
            <a:solidFill>
              <a:srgbClr val="0C1A2C"/>
            </a:solidFill>
            <a:prstDash val="solid"/>
          </a:ln>
        </p:spPr>
      </p:sp>
      <p:sp>
        <p:nvSpPr>
          <p:cNvPr id="15" name="Text 13"/>
          <p:cNvSpPr/>
          <p:nvPr/>
        </p:nvSpPr>
        <p:spPr>
          <a:xfrm>
            <a:off x="5394960" y="1874520"/>
            <a:ext cx="32918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証跡</a:t>
            </a:r>
            <a:endParaRPr lang="en-US" sz="1200" dirty="0"/>
          </a:p>
        </p:txBody>
      </p:sp>
      <p:sp>
        <p:nvSpPr>
          <p:cNvPr id="16" name="Shape 14"/>
          <p:cNvSpPr/>
          <p:nvPr/>
        </p:nvSpPr>
        <p:spPr>
          <a:xfrm>
            <a:off x="8778240" y="1691640"/>
            <a:ext cx="2560320" cy="566928"/>
          </a:xfrm>
          <a:prstGeom prst="rect">
            <a:avLst/>
          </a:prstGeom>
          <a:solidFill>
            <a:srgbClr val="0C1A2C"/>
          </a:solidFill>
          <a:ln w="12700">
            <a:solidFill>
              <a:srgbClr val="0C1A2C"/>
            </a:solidFill>
            <a:prstDash val="solid"/>
          </a:ln>
        </p:spPr>
      </p:sp>
      <p:sp>
        <p:nvSpPr>
          <p:cNvPr id="17" name="Text 15"/>
          <p:cNvSpPr/>
          <p:nvPr/>
        </p:nvSpPr>
        <p:spPr>
          <a:xfrm>
            <a:off x="8869680" y="1874520"/>
            <a:ext cx="23774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運用頻度</a:t>
            </a:r>
            <a:endParaRPr lang="en-US" sz="1200" dirty="0"/>
          </a:p>
        </p:txBody>
      </p:sp>
      <p:sp>
        <p:nvSpPr>
          <p:cNvPr id="18" name="Shape 16"/>
          <p:cNvSpPr/>
          <p:nvPr/>
        </p:nvSpPr>
        <p:spPr>
          <a:xfrm>
            <a:off x="731520" y="2258568"/>
            <a:ext cx="2194560" cy="694944"/>
          </a:xfrm>
          <a:prstGeom prst="rect">
            <a:avLst/>
          </a:prstGeom>
          <a:solidFill>
            <a:srgbClr val="FFFFFF"/>
          </a:solidFill>
          <a:ln w="12700">
            <a:solidFill>
              <a:srgbClr val="D7EEF8"/>
            </a:solidFill>
            <a:prstDash val="solid"/>
          </a:ln>
        </p:spPr>
      </p:sp>
      <p:sp>
        <p:nvSpPr>
          <p:cNvPr id="19" name="Text 17"/>
          <p:cNvSpPr/>
          <p:nvPr/>
        </p:nvSpPr>
        <p:spPr>
          <a:xfrm>
            <a:off x="822960" y="2395728"/>
            <a:ext cx="201168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アクセス制御</a:t>
            </a:r>
            <a:endParaRPr lang="en-US" sz="1100" dirty="0"/>
          </a:p>
        </p:txBody>
      </p:sp>
      <p:sp>
        <p:nvSpPr>
          <p:cNvPr id="20" name="Shape 18"/>
          <p:cNvSpPr/>
          <p:nvPr/>
        </p:nvSpPr>
        <p:spPr>
          <a:xfrm>
            <a:off x="2926080" y="2258568"/>
            <a:ext cx="2377440" cy="694944"/>
          </a:xfrm>
          <a:prstGeom prst="rect">
            <a:avLst/>
          </a:prstGeom>
          <a:solidFill>
            <a:srgbClr val="FFFFFF"/>
          </a:solidFill>
          <a:ln w="12700">
            <a:solidFill>
              <a:srgbClr val="D7EEF8"/>
            </a:solidFill>
            <a:prstDash val="solid"/>
          </a:ln>
        </p:spPr>
      </p:sp>
      <p:sp>
        <p:nvSpPr>
          <p:cNvPr id="21" name="Text 19"/>
          <p:cNvSpPr/>
          <p:nvPr/>
        </p:nvSpPr>
        <p:spPr>
          <a:xfrm>
            <a:off x="3017520" y="2395728"/>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米国標準指針 800-207</a:t>
            </a:r>
            <a:endParaRPr lang="en-US" sz="1100" dirty="0"/>
          </a:p>
        </p:txBody>
      </p:sp>
      <p:sp>
        <p:nvSpPr>
          <p:cNvPr id="22" name="Shape 20"/>
          <p:cNvSpPr/>
          <p:nvPr/>
        </p:nvSpPr>
        <p:spPr>
          <a:xfrm>
            <a:off x="5303520" y="2258568"/>
            <a:ext cx="3474720" cy="694944"/>
          </a:xfrm>
          <a:prstGeom prst="rect">
            <a:avLst/>
          </a:prstGeom>
          <a:solidFill>
            <a:srgbClr val="FFFFFF"/>
          </a:solidFill>
          <a:ln w="12700">
            <a:solidFill>
              <a:srgbClr val="D7EEF8"/>
            </a:solidFill>
            <a:prstDash val="solid"/>
          </a:ln>
        </p:spPr>
      </p:sp>
      <p:sp>
        <p:nvSpPr>
          <p:cNvPr id="23" name="Text 21"/>
          <p:cNvSpPr/>
          <p:nvPr/>
        </p:nvSpPr>
        <p:spPr>
          <a:xfrm>
            <a:off x="5394960" y="2395728"/>
            <a:ext cx="32918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権限棚卸ログ</a:t>
            </a:r>
            <a:endParaRPr lang="en-US" sz="1100" dirty="0"/>
          </a:p>
        </p:txBody>
      </p:sp>
      <p:sp>
        <p:nvSpPr>
          <p:cNvPr id="24" name="Shape 22"/>
          <p:cNvSpPr/>
          <p:nvPr/>
        </p:nvSpPr>
        <p:spPr>
          <a:xfrm>
            <a:off x="8778240" y="2258568"/>
            <a:ext cx="2560320" cy="694944"/>
          </a:xfrm>
          <a:prstGeom prst="rect">
            <a:avLst/>
          </a:prstGeom>
          <a:solidFill>
            <a:srgbClr val="FFFFFF"/>
          </a:solidFill>
          <a:ln w="12700">
            <a:solidFill>
              <a:srgbClr val="D7EEF8"/>
            </a:solidFill>
            <a:prstDash val="solid"/>
          </a:ln>
        </p:spPr>
      </p:sp>
      <p:sp>
        <p:nvSpPr>
          <p:cNvPr id="25" name="Text 23"/>
          <p:cNvSpPr/>
          <p:nvPr/>
        </p:nvSpPr>
        <p:spPr>
          <a:xfrm>
            <a:off x="8869680" y="2395728"/>
            <a:ext cx="23774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月次</a:t>
            </a:r>
            <a:endParaRPr lang="en-US" sz="1100" dirty="0"/>
          </a:p>
        </p:txBody>
      </p:sp>
      <p:sp>
        <p:nvSpPr>
          <p:cNvPr id="26" name="Shape 24"/>
          <p:cNvSpPr/>
          <p:nvPr/>
        </p:nvSpPr>
        <p:spPr>
          <a:xfrm>
            <a:off x="731520" y="2953512"/>
            <a:ext cx="2194560" cy="694944"/>
          </a:xfrm>
          <a:prstGeom prst="rect">
            <a:avLst/>
          </a:prstGeom>
          <a:solidFill>
            <a:srgbClr val="D7EEF8"/>
          </a:solidFill>
          <a:ln w="12700">
            <a:solidFill>
              <a:srgbClr val="D7EEF8"/>
            </a:solidFill>
            <a:prstDash val="solid"/>
          </a:ln>
        </p:spPr>
      </p:sp>
      <p:sp>
        <p:nvSpPr>
          <p:cNvPr id="27" name="Text 25"/>
          <p:cNvSpPr/>
          <p:nvPr/>
        </p:nvSpPr>
        <p:spPr>
          <a:xfrm>
            <a:off x="822960" y="3090672"/>
            <a:ext cx="201168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継続認証</a:t>
            </a:r>
            <a:endParaRPr lang="en-US" sz="1100" dirty="0"/>
          </a:p>
        </p:txBody>
      </p:sp>
      <p:sp>
        <p:nvSpPr>
          <p:cNvPr id="28" name="Shape 26"/>
          <p:cNvSpPr/>
          <p:nvPr/>
        </p:nvSpPr>
        <p:spPr>
          <a:xfrm>
            <a:off x="2926080" y="2953512"/>
            <a:ext cx="2377440" cy="694944"/>
          </a:xfrm>
          <a:prstGeom prst="rect">
            <a:avLst/>
          </a:prstGeom>
          <a:solidFill>
            <a:srgbClr val="D7EEF8"/>
          </a:solidFill>
          <a:ln w="12700">
            <a:solidFill>
              <a:srgbClr val="D7EEF8"/>
            </a:solidFill>
            <a:prstDash val="solid"/>
          </a:ln>
        </p:spPr>
      </p:sp>
      <p:sp>
        <p:nvSpPr>
          <p:cNvPr id="29" name="Text 27"/>
          <p:cNvSpPr/>
          <p:nvPr/>
        </p:nvSpPr>
        <p:spPr>
          <a:xfrm>
            <a:off x="3017520" y="3090672"/>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社内セキュリティ基準</a:t>
            </a:r>
            <a:endParaRPr lang="en-US" sz="1100" dirty="0"/>
          </a:p>
        </p:txBody>
      </p:sp>
      <p:sp>
        <p:nvSpPr>
          <p:cNvPr id="30" name="Shape 28"/>
          <p:cNvSpPr/>
          <p:nvPr/>
        </p:nvSpPr>
        <p:spPr>
          <a:xfrm>
            <a:off x="5303520" y="2953512"/>
            <a:ext cx="3474720" cy="694944"/>
          </a:xfrm>
          <a:prstGeom prst="rect">
            <a:avLst/>
          </a:prstGeom>
          <a:solidFill>
            <a:srgbClr val="D7EEF8"/>
          </a:solidFill>
          <a:ln w="12700">
            <a:solidFill>
              <a:srgbClr val="D7EEF8"/>
            </a:solidFill>
            <a:prstDash val="solid"/>
          </a:ln>
        </p:spPr>
      </p:sp>
      <p:sp>
        <p:nvSpPr>
          <p:cNvPr id="31" name="Text 29"/>
          <p:cNvSpPr/>
          <p:nvPr/>
        </p:nvSpPr>
        <p:spPr>
          <a:xfrm>
            <a:off x="5394960" y="3090672"/>
            <a:ext cx="32918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多要素認証適用レポート</a:t>
            </a:r>
            <a:endParaRPr lang="en-US" sz="1100" dirty="0"/>
          </a:p>
        </p:txBody>
      </p:sp>
      <p:sp>
        <p:nvSpPr>
          <p:cNvPr id="32" name="Shape 30"/>
          <p:cNvSpPr/>
          <p:nvPr/>
        </p:nvSpPr>
        <p:spPr>
          <a:xfrm>
            <a:off x="8778240" y="2953512"/>
            <a:ext cx="2560320" cy="694944"/>
          </a:xfrm>
          <a:prstGeom prst="rect">
            <a:avLst/>
          </a:prstGeom>
          <a:solidFill>
            <a:srgbClr val="D7EEF8"/>
          </a:solidFill>
          <a:ln w="12700">
            <a:solidFill>
              <a:srgbClr val="D7EEF8"/>
            </a:solidFill>
            <a:prstDash val="solid"/>
          </a:ln>
        </p:spPr>
      </p:sp>
      <p:sp>
        <p:nvSpPr>
          <p:cNvPr id="33" name="Text 31"/>
          <p:cNvSpPr/>
          <p:nvPr/>
        </p:nvSpPr>
        <p:spPr>
          <a:xfrm>
            <a:off x="8869680" y="3090672"/>
            <a:ext cx="23774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週次</a:t>
            </a:r>
            <a:endParaRPr lang="en-US" sz="1100" dirty="0"/>
          </a:p>
        </p:txBody>
      </p:sp>
      <p:sp>
        <p:nvSpPr>
          <p:cNvPr id="34" name="Shape 32"/>
          <p:cNvSpPr/>
          <p:nvPr/>
        </p:nvSpPr>
        <p:spPr>
          <a:xfrm>
            <a:off x="731520" y="3648456"/>
            <a:ext cx="2194560" cy="694944"/>
          </a:xfrm>
          <a:prstGeom prst="rect">
            <a:avLst/>
          </a:prstGeom>
          <a:solidFill>
            <a:srgbClr val="FFFFFF"/>
          </a:solidFill>
          <a:ln w="12700">
            <a:solidFill>
              <a:srgbClr val="D7EEF8"/>
            </a:solidFill>
            <a:prstDash val="solid"/>
          </a:ln>
        </p:spPr>
      </p:sp>
      <p:sp>
        <p:nvSpPr>
          <p:cNvPr id="35" name="Text 33"/>
          <p:cNvSpPr/>
          <p:nvPr/>
        </p:nvSpPr>
        <p:spPr>
          <a:xfrm>
            <a:off x="822960" y="3785616"/>
            <a:ext cx="201168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監視・検知</a:t>
            </a:r>
            <a:endParaRPr lang="en-US" sz="1100" dirty="0"/>
          </a:p>
        </p:txBody>
      </p:sp>
      <p:sp>
        <p:nvSpPr>
          <p:cNvPr id="36" name="Shape 34"/>
          <p:cNvSpPr/>
          <p:nvPr/>
        </p:nvSpPr>
        <p:spPr>
          <a:xfrm>
            <a:off x="2926080" y="3648456"/>
            <a:ext cx="2377440" cy="694944"/>
          </a:xfrm>
          <a:prstGeom prst="rect">
            <a:avLst/>
          </a:prstGeom>
          <a:solidFill>
            <a:srgbClr val="FFFFFF"/>
          </a:solidFill>
          <a:ln w="12700">
            <a:solidFill>
              <a:srgbClr val="D7EEF8"/>
            </a:solidFill>
            <a:prstDash val="solid"/>
          </a:ln>
        </p:spPr>
      </p:sp>
      <p:sp>
        <p:nvSpPr>
          <p:cNvPr id="37" name="Text 35"/>
          <p:cNvSpPr/>
          <p:nvPr/>
        </p:nvSpPr>
        <p:spPr>
          <a:xfrm>
            <a:off x="3017520" y="3785616"/>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監視運用センター運用基準</a:t>
            </a:r>
            <a:endParaRPr lang="en-US" sz="1100" dirty="0"/>
          </a:p>
        </p:txBody>
      </p:sp>
      <p:sp>
        <p:nvSpPr>
          <p:cNvPr id="38" name="Shape 36"/>
          <p:cNvSpPr/>
          <p:nvPr/>
        </p:nvSpPr>
        <p:spPr>
          <a:xfrm>
            <a:off x="5303520" y="3648456"/>
            <a:ext cx="3474720" cy="694944"/>
          </a:xfrm>
          <a:prstGeom prst="rect">
            <a:avLst/>
          </a:prstGeom>
          <a:solidFill>
            <a:srgbClr val="FFFFFF"/>
          </a:solidFill>
          <a:ln w="12700">
            <a:solidFill>
              <a:srgbClr val="D7EEF8"/>
            </a:solidFill>
            <a:prstDash val="solid"/>
          </a:ln>
        </p:spPr>
      </p:sp>
      <p:sp>
        <p:nvSpPr>
          <p:cNvPr id="39" name="Text 37"/>
          <p:cNvSpPr/>
          <p:nvPr/>
        </p:nvSpPr>
        <p:spPr>
          <a:xfrm>
            <a:off x="5394960" y="3785616"/>
            <a:ext cx="32918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検知アラート記録</a:t>
            </a:r>
            <a:endParaRPr lang="en-US" sz="1100" dirty="0"/>
          </a:p>
        </p:txBody>
      </p:sp>
      <p:sp>
        <p:nvSpPr>
          <p:cNvPr id="40" name="Shape 38"/>
          <p:cNvSpPr/>
          <p:nvPr/>
        </p:nvSpPr>
        <p:spPr>
          <a:xfrm>
            <a:off x="8778240" y="3648456"/>
            <a:ext cx="2560320" cy="694944"/>
          </a:xfrm>
          <a:prstGeom prst="rect">
            <a:avLst/>
          </a:prstGeom>
          <a:solidFill>
            <a:srgbClr val="FFFFFF"/>
          </a:solidFill>
          <a:ln w="12700">
            <a:solidFill>
              <a:srgbClr val="D7EEF8"/>
            </a:solidFill>
            <a:prstDash val="solid"/>
          </a:ln>
        </p:spPr>
      </p:sp>
      <p:sp>
        <p:nvSpPr>
          <p:cNvPr id="41" name="Text 39"/>
          <p:cNvSpPr/>
          <p:nvPr/>
        </p:nvSpPr>
        <p:spPr>
          <a:xfrm>
            <a:off x="8869680" y="3785616"/>
            <a:ext cx="23774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日次</a:t>
            </a:r>
            <a:endParaRPr lang="en-US" sz="1100" dirty="0"/>
          </a:p>
        </p:txBody>
      </p:sp>
      <p:sp>
        <p:nvSpPr>
          <p:cNvPr id="42" name="Shape 40"/>
          <p:cNvSpPr/>
          <p:nvPr/>
        </p:nvSpPr>
        <p:spPr>
          <a:xfrm>
            <a:off x="731520" y="4343400"/>
            <a:ext cx="2194560" cy="694944"/>
          </a:xfrm>
          <a:prstGeom prst="rect">
            <a:avLst/>
          </a:prstGeom>
          <a:solidFill>
            <a:srgbClr val="D7EEF8"/>
          </a:solidFill>
          <a:ln w="12700">
            <a:solidFill>
              <a:srgbClr val="D7EEF8"/>
            </a:solidFill>
            <a:prstDash val="solid"/>
          </a:ln>
        </p:spPr>
      </p:sp>
      <p:sp>
        <p:nvSpPr>
          <p:cNvPr id="43" name="Text 41"/>
          <p:cNvSpPr/>
          <p:nvPr/>
        </p:nvSpPr>
        <p:spPr>
          <a:xfrm>
            <a:off x="822960" y="4480560"/>
            <a:ext cx="201168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是正管理</a:t>
            </a:r>
            <a:endParaRPr lang="en-US" sz="1100" dirty="0"/>
          </a:p>
        </p:txBody>
      </p:sp>
      <p:sp>
        <p:nvSpPr>
          <p:cNvPr id="44" name="Shape 42"/>
          <p:cNvSpPr/>
          <p:nvPr/>
        </p:nvSpPr>
        <p:spPr>
          <a:xfrm>
            <a:off x="2926080" y="4343400"/>
            <a:ext cx="2377440" cy="694944"/>
          </a:xfrm>
          <a:prstGeom prst="rect">
            <a:avLst/>
          </a:prstGeom>
          <a:solidFill>
            <a:srgbClr val="D7EEF8"/>
          </a:solidFill>
          <a:ln w="12700">
            <a:solidFill>
              <a:srgbClr val="D7EEF8"/>
            </a:solidFill>
            <a:prstDash val="solid"/>
          </a:ln>
        </p:spPr>
      </p:sp>
      <p:sp>
        <p:nvSpPr>
          <p:cNvPr id="45" name="Text 43"/>
          <p:cNvSpPr/>
          <p:nvPr/>
        </p:nvSpPr>
        <p:spPr>
          <a:xfrm>
            <a:off x="3017520" y="4480560"/>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監査手順</a:t>
            </a:r>
            <a:endParaRPr lang="en-US" sz="1100" dirty="0"/>
          </a:p>
        </p:txBody>
      </p:sp>
      <p:sp>
        <p:nvSpPr>
          <p:cNvPr id="46" name="Shape 44"/>
          <p:cNvSpPr/>
          <p:nvPr/>
        </p:nvSpPr>
        <p:spPr>
          <a:xfrm>
            <a:off x="5303520" y="4343400"/>
            <a:ext cx="3474720" cy="694944"/>
          </a:xfrm>
          <a:prstGeom prst="rect">
            <a:avLst/>
          </a:prstGeom>
          <a:solidFill>
            <a:srgbClr val="D7EEF8"/>
          </a:solidFill>
          <a:ln w="12700">
            <a:solidFill>
              <a:srgbClr val="D7EEF8"/>
            </a:solidFill>
            <a:prstDash val="solid"/>
          </a:ln>
        </p:spPr>
      </p:sp>
      <p:sp>
        <p:nvSpPr>
          <p:cNvPr id="47" name="Text 45"/>
          <p:cNvSpPr/>
          <p:nvPr/>
        </p:nvSpPr>
        <p:spPr>
          <a:xfrm>
            <a:off x="5394960" y="4480560"/>
            <a:ext cx="32918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是正チケット</a:t>
            </a:r>
            <a:endParaRPr lang="en-US" sz="1100" dirty="0"/>
          </a:p>
        </p:txBody>
      </p:sp>
      <p:sp>
        <p:nvSpPr>
          <p:cNvPr id="48" name="Shape 46"/>
          <p:cNvSpPr/>
          <p:nvPr/>
        </p:nvSpPr>
        <p:spPr>
          <a:xfrm>
            <a:off x="8778240" y="4343400"/>
            <a:ext cx="2560320" cy="694944"/>
          </a:xfrm>
          <a:prstGeom prst="rect">
            <a:avLst/>
          </a:prstGeom>
          <a:solidFill>
            <a:srgbClr val="D7EEF8"/>
          </a:solidFill>
          <a:ln w="12700">
            <a:solidFill>
              <a:srgbClr val="D7EEF8"/>
            </a:solidFill>
            <a:prstDash val="solid"/>
          </a:ln>
        </p:spPr>
      </p:sp>
      <p:sp>
        <p:nvSpPr>
          <p:cNvPr id="49" name="Text 47"/>
          <p:cNvSpPr/>
          <p:nvPr/>
        </p:nvSpPr>
        <p:spPr>
          <a:xfrm>
            <a:off x="8869680" y="4480560"/>
            <a:ext cx="23774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月次</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インシデント演習計画</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11</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インシデント演習計画</a:t>
            </a:r>
            <a:endParaRPr lang="en-US" sz="2400" dirty="0"/>
          </a:p>
        </p:txBody>
      </p:sp>
      <p:sp>
        <p:nvSpPr>
          <p:cNvPr id="10" name="Shape 8"/>
          <p:cNvSpPr/>
          <p:nvPr/>
        </p:nvSpPr>
        <p:spPr>
          <a:xfrm>
            <a:off x="731520" y="1691640"/>
            <a:ext cx="2743200" cy="566928"/>
          </a:xfrm>
          <a:prstGeom prst="rect">
            <a:avLst/>
          </a:prstGeom>
          <a:solidFill>
            <a:srgbClr val="0C1A2C"/>
          </a:solidFill>
          <a:ln w="12700">
            <a:solidFill>
              <a:srgbClr val="0C1A2C"/>
            </a:solidFill>
            <a:prstDash val="solid"/>
          </a:ln>
        </p:spPr>
      </p:sp>
      <p:sp>
        <p:nvSpPr>
          <p:cNvPr id="11" name="Text 9"/>
          <p:cNvSpPr/>
          <p:nvPr/>
        </p:nvSpPr>
        <p:spPr>
          <a:xfrm>
            <a:off x="822960" y="1874520"/>
            <a:ext cx="25603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演習シナリオ</a:t>
            </a:r>
            <a:endParaRPr lang="en-US" sz="1200" dirty="0"/>
          </a:p>
        </p:txBody>
      </p:sp>
      <p:sp>
        <p:nvSpPr>
          <p:cNvPr id="12" name="Shape 10"/>
          <p:cNvSpPr/>
          <p:nvPr/>
        </p:nvSpPr>
        <p:spPr>
          <a:xfrm>
            <a:off x="3474720" y="1691640"/>
            <a:ext cx="2743200" cy="566928"/>
          </a:xfrm>
          <a:prstGeom prst="rect">
            <a:avLst/>
          </a:prstGeom>
          <a:solidFill>
            <a:srgbClr val="0C1A2C"/>
          </a:solidFill>
          <a:ln w="12700">
            <a:solidFill>
              <a:srgbClr val="0C1A2C"/>
            </a:solidFill>
            <a:prstDash val="solid"/>
          </a:ln>
        </p:spPr>
      </p:sp>
      <p:sp>
        <p:nvSpPr>
          <p:cNvPr id="13" name="Text 11"/>
          <p:cNvSpPr/>
          <p:nvPr/>
        </p:nvSpPr>
        <p:spPr>
          <a:xfrm>
            <a:off x="3566160" y="1874520"/>
            <a:ext cx="25603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目的</a:t>
            </a:r>
            <a:endParaRPr lang="en-US" sz="1200" dirty="0"/>
          </a:p>
        </p:txBody>
      </p:sp>
      <p:sp>
        <p:nvSpPr>
          <p:cNvPr id="14" name="Shape 12"/>
          <p:cNvSpPr/>
          <p:nvPr/>
        </p:nvSpPr>
        <p:spPr>
          <a:xfrm>
            <a:off x="6217920" y="1691640"/>
            <a:ext cx="2743200" cy="566928"/>
          </a:xfrm>
          <a:prstGeom prst="rect">
            <a:avLst/>
          </a:prstGeom>
          <a:solidFill>
            <a:srgbClr val="0C1A2C"/>
          </a:solidFill>
          <a:ln w="12700">
            <a:solidFill>
              <a:srgbClr val="0C1A2C"/>
            </a:solidFill>
            <a:prstDash val="solid"/>
          </a:ln>
        </p:spPr>
      </p:sp>
      <p:sp>
        <p:nvSpPr>
          <p:cNvPr id="15" name="Text 13"/>
          <p:cNvSpPr/>
          <p:nvPr/>
        </p:nvSpPr>
        <p:spPr>
          <a:xfrm>
            <a:off x="6309360" y="1874520"/>
            <a:ext cx="25603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成功条件</a:t>
            </a:r>
            <a:endParaRPr lang="en-US" sz="1200" dirty="0"/>
          </a:p>
        </p:txBody>
      </p:sp>
      <p:sp>
        <p:nvSpPr>
          <p:cNvPr id="16" name="Shape 14"/>
          <p:cNvSpPr/>
          <p:nvPr/>
        </p:nvSpPr>
        <p:spPr>
          <a:xfrm>
            <a:off x="8961120" y="1691640"/>
            <a:ext cx="2377440" cy="566928"/>
          </a:xfrm>
          <a:prstGeom prst="rect">
            <a:avLst/>
          </a:prstGeom>
          <a:solidFill>
            <a:srgbClr val="0C1A2C"/>
          </a:solidFill>
          <a:ln w="12700">
            <a:solidFill>
              <a:srgbClr val="0C1A2C"/>
            </a:solidFill>
            <a:prstDash val="solid"/>
          </a:ln>
        </p:spPr>
      </p:sp>
      <p:sp>
        <p:nvSpPr>
          <p:cNvPr id="17" name="Text 15"/>
          <p:cNvSpPr/>
          <p:nvPr/>
        </p:nvSpPr>
        <p:spPr>
          <a:xfrm>
            <a:off x="9052560" y="1874520"/>
            <a:ext cx="21945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実施時期</a:t>
            </a:r>
            <a:endParaRPr lang="en-US" sz="1200" dirty="0"/>
          </a:p>
        </p:txBody>
      </p:sp>
      <p:sp>
        <p:nvSpPr>
          <p:cNvPr id="18" name="Shape 16"/>
          <p:cNvSpPr/>
          <p:nvPr/>
        </p:nvSpPr>
        <p:spPr>
          <a:xfrm>
            <a:off x="731520" y="2258568"/>
            <a:ext cx="2743200" cy="694944"/>
          </a:xfrm>
          <a:prstGeom prst="rect">
            <a:avLst/>
          </a:prstGeom>
          <a:solidFill>
            <a:srgbClr val="FFFFFF"/>
          </a:solidFill>
          <a:ln w="12700">
            <a:solidFill>
              <a:srgbClr val="D7EEF8"/>
            </a:solidFill>
            <a:prstDash val="solid"/>
          </a:ln>
        </p:spPr>
      </p:sp>
      <p:sp>
        <p:nvSpPr>
          <p:cNvPr id="19" name="Text 17"/>
          <p:cNvSpPr/>
          <p:nvPr/>
        </p:nvSpPr>
        <p:spPr>
          <a:xfrm>
            <a:off x="822960" y="2395728"/>
            <a:ext cx="256032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特権認証情報侵害</a:t>
            </a:r>
            <a:endParaRPr lang="en-US" sz="1100" dirty="0"/>
          </a:p>
        </p:txBody>
      </p:sp>
      <p:sp>
        <p:nvSpPr>
          <p:cNvPr id="20" name="Shape 18"/>
          <p:cNvSpPr/>
          <p:nvPr/>
        </p:nvSpPr>
        <p:spPr>
          <a:xfrm>
            <a:off x="3474720" y="2258568"/>
            <a:ext cx="2743200" cy="694944"/>
          </a:xfrm>
          <a:prstGeom prst="rect">
            <a:avLst/>
          </a:prstGeom>
          <a:solidFill>
            <a:srgbClr val="FFFFFF"/>
          </a:solidFill>
          <a:ln w="12700">
            <a:solidFill>
              <a:srgbClr val="D7EEF8"/>
            </a:solidFill>
            <a:prstDash val="solid"/>
          </a:ln>
        </p:spPr>
      </p:sp>
      <p:sp>
        <p:nvSpPr>
          <p:cNvPr id="21" name="Text 19"/>
          <p:cNvSpPr/>
          <p:nvPr/>
        </p:nvSpPr>
        <p:spPr>
          <a:xfrm>
            <a:off x="3566160" y="2395728"/>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初動連絡と封じ込め検証</a:t>
            </a:r>
            <a:endParaRPr lang="en-US" sz="1100" dirty="0"/>
          </a:p>
        </p:txBody>
      </p:sp>
      <p:sp>
        <p:nvSpPr>
          <p:cNvPr id="22" name="Shape 20"/>
          <p:cNvSpPr/>
          <p:nvPr/>
        </p:nvSpPr>
        <p:spPr>
          <a:xfrm>
            <a:off x="6217920" y="2258568"/>
            <a:ext cx="2743200" cy="694944"/>
          </a:xfrm>
          <a:prstGeom prst="rect">
            <a:avLst/>
          </a:prstGeom>
          <a:solidFill>
            <a:srgbClr val="FFFFFF"/>
          </a:solidFill>
          <a:ln w="12700">
            <a:solidFill>
              <a:srgbClr val="D7EEF8"/>
            </a:solidFill>
            <a:prstDash val="solid"/>
          </a:ln>
        </p:spPr>
      </p:sp>
      <p:sp>
        <p:nvSpPr>
          <p:cNvPr id="23" name="Text 21"/>
          <p:cNvSpPr/>
          <p:nvPr/>
        </p:nvSpPr>
        <p:spPr>
          <a:xfrm>
            <a:off x="6309360" y="2395728"/>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30分以内に封じ込め開始</a:t>
            </a:r>
            <a:endParaRPr lang="en-US" sz="1100" dirty="0"/>
          </a:p>
        </p:txBody>
      </p:sp>
      <p:sp>
        <p:nvSpPr>
          <p:cNvPr id="24" name="Shape 22"/>
          <p:cNvSpPr/>
          <p:nvPr/>
        </p:nvSpPr>
        <p:spPr>
          <a:xfrm>
            <a:off x="8961120" y="2258568"/>
            <a:ext cx="2377440" cy="694944"/>
          </a:xfrm>
          <a:prstGeom prst="rect">
            <a:avLst/>
          </a:prstGeom>
          <a:solidFill>
            <a:srgbClr val="FFFFFF"/>
          </a:solidFill>
          <a:ln w="12700">
            <a:solidFill>
              <a:srgbClr val="D7EEF8"/>
            </a:solidFill>
            <a:prstDash val="solid"/>
          </a:ln>
        </p:spPr>
      </p:sp>
      <p:sp>
        <p:nvSpPr>
          <p:cNvPr id="25" name="Text 23"/>
          <p:cNvSpPr/>
          <p:nvPr/>
        </p:nvSpPr>
        <p:spPr>
          <a:xfrm>
            <a:off x="9052560" y="2395728"/>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第2四半期</a:t>
            </a:r>
            <a:endParaRPr lang="en-US" sz="1100" dirty="0"/>
          </a:p>
        </p:txBody>
      </p:sp>
      <p:sp>
        <p:nvSpPr>
          <p:cNvPr id="26" name="Shape 24"/>
          <p:cNvSpPr/>
          <p:nvPr/>
        </p:nvSpPr>
        <p:spPr>
          <a:xfrm>
            <a:off x="731520" y="2953512"/>
            <a:ext cx="2743200" cy="694944"/>
          </a:xfrm>
          <a:prstGeom prst="rect">
            <a:avLst/>
          </a:prstGeom>
          <a:solidFill>
            <a:srgbClr val="D7EEF8"/>
          </a:solidFill>
          <a:ln w="12700">
            <a:solidFill>
              <a:srgbClr val="D7EEF8"/>
            </a:solidFill>
            <a:prstDash val="solid"/>
          </a:ln>
        </p:spPr>
      </p:sp>
      <p:sp>
        <p:nvSpPr>
          <p:cNvPr id="27" name="Text 25"/>
          <p:cNvSpPr/>
          <p:nvPr/>
        </p:nvSpPr>
        <p:spPr>
          <a:xfrm>
            <a:off x="822960" y="3090672"/>
            <a:ext cx="256032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ランサム想定</a:t>
            </a:r>
            <a:endParaRPr lang="en-US" sz="1100" dirty="0"/>
          </a:p>
        </p:txBody>
      </p:sp>
      <p:sp>
        <p:nvSpPr>
          <p:cNvPr id="28" name="Shape 26"/>
          <p:cNvSpPr/>
          <p:nvPr/>
        </p:nvSpPr>
        <p:spPr>
          <a:xfrm>
            <a:off x="3474720" y="2953512"/>
            <a:ext cx="2743200" cy="694944"/>
          </a:xfrm>
          <a:prstGeom prst="rect">
            <a:avLst/>
          </a:prstGeom>
          <a:solidFill>
            <a:srgbClr val="D7EEF8"/>
          </a:solidFill>
          <a:ln w="12700">
            <a:solidFill>
              <a:srgbClr val="D7EEF8"/>
            </a:solidFill>
            <a:prstDash val="solid"/>
          </a:ln>
        </p:spPr>
      </p:sp>
      <p:sp>
        <p:nvSpPr>
          <p:cNvPr id="29" name="Text 27"/>
          <p:cNvSpPr/>
          <p:nvPr/>
        </p:nvSpPr>
        <p:spPr>
          <a:xfrm>
            <a:off x="3566160" y="3090672"/>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復旧手順の検証</a:t>
            </a:r>
            <a:endParaRPr lang="en-US" sz="1100" dirty="0"/>
          </a:p>
        </p:txBody>
      </p:sp>
      <p:sp>
        <p:nvSpPr>
          <p:cNvPr id="30" name="Shape 28"/>
          <p:cNvSpPr/>
          <p:nvPr/>
        </p:nvSpPr>
        <p:spPr>
          <a:xfrm>
            <a:off x="6217920" y="2953512"/>
            <a:ext cx="2743200" cy="694944"/>
          </a:xfrm>
          <a:prstGeom prst="rect">
            <a:avLst/>
          </a:prstGeom>
          <a:solidFill>
            <a:srgbClr val="D7EEF8"/>
          </a:solidFill>
          <a:ln w="12700">
            <a:solidFill>
              <a:srgbClr val="D7EEF8"/>
            </a:solidFill>
            <a:prstDash val="solid"/>
          </a:ln>
        </p:spPr>
      </p:sp>
      <p:sp>
        <p:nvSpPr>
          <p:cNvPr id="31" name="Text 29"/>
          <p:cNvSpPr/>
          <p:nvPr/>
        </p:nvSpPr>
        <p:spPr>
          <a:xfrm>
            <a:off x="6309360" y="3090672"/>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復旧時間目標・復旧時点目標達成</a:t>
            </a:r>
            <a:endParaRPr lang="en-US" sz="1100" dirty="0"/>
          </a:p>
        </p:txBody>
      </p:sp>
      <p:sp>
        <p:nvSpPr>
          <p:cNvPr id="32" name="Shape 30"/>
          <p:cNvSpPr/>
          <p:nvPr/>
        </p:nvSpPr>
        <p:spPr>
          <a:xfrm>
            <a:off x="8961120" y="2953512"/>
            <a:ext cx="2377440" cy="694944"/>
          </a:xfrm>
          <a:prstGeom prst="rect">
            <a:avLst/>
          </a:prstGeom>
          <a:solidFill>
            <a:srgbClr val="D7EEF8"/>
          </a:solidFill>
          <a:ln w="12700">
            <a:solidFill>
              <a:srgbClr val="D7EEF8"/>
            </a:solidFill>
            <a:prstDash val="solid"/>
          </a:ln>
        </p:spPr>
      </p:sp>
      <p:sp>
        <p:nvSpPr>
          <p:cNvPr id="33" name="Text 31"/>
          <p:cNvSpPr/>
          <p:nvPr/>
        </p:nvSpPr>
        <p:spPr>
          <a:xfrm>
            <a:off x="9052560" y="3090672"/>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第2四半期</a:t>
            </a:r>
            <a:endParaRPr lang="en-US" sz="1100" dirty="0"/>
          </a:p>
        </p:txBody>
      </p:sp>
      <p:sp>
        <p:nvSpPr>
          <p:cNvPr id="34" name="Shape 32"/>
          <p:cNvSpPr/>
          <p:nvPr/>
        </p:nvSpPr>
        <p:spPr>
          <a:xfrm>
            <a:off x="731520" y="3648456"/>
            <a:ext cx="2743200" cy="694944"/>
          </a:xfrm>
          <a:prstGeom prst="rect">
            <a:avLst/>
          </a:prstGeom>
          <a:solidFill>
            <a:srgbClr val="FFFFFF"/>
          </a:solidFill>
          <a:ln w="12700">
            <a:solidFill>
              <a:srgbClr val="D7EEF8"/>
            </a:solidFill>
            <a:prstDash val="solid"/>
          </a:ln>
        </p:spPr>
      </p:sp>
      <p:sp>
        <p:nvSpPr>
          <p:cNvPr id="35" name="Text 33"/>
          <p:cNvSpPr/>
          <p:nvPr/>
        </p:nvSpPr>
        <p:spPr>
          <a:xfrm>
            <a:off x="822960" y="3785616"/>
            <a:ext cx="256032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委託先経由侵害</a:t>
            </a:r>
            <a:endParaRPr lang="en-US" sz="1100" dirty="0"/>
          </a:p>
        </p:txBody>
      </p:sp>
      <p:sp>
        <p:nvSpPr>
          <p:cNvPr id="36" name="Shape 34"/>
          <p:cNvSpPr/>
          <p:nvPr/>
        </p:nvSpPr>
        <p:spPr>
          <a:xfrm>
            <a:off x="3474720" y="3648456"/>
            <a:ext cx="2743200" cy="694944"/>
          </a:xfrm>
          <a:prstGeom prst="rect">
            <a:avLst/>
          </a:prstGeom>
          <a:solidFill>
            <a:srgbClr val="FFFFFF"/>
          </a:solidFill>
          <a:ln w="12700">
            <a:solidFill>
              <a:srgbClr val="D7EEF8"/>
            </a:solidFill>
            <a:prstDash val="solid"/>
          </a:ln>
        </p:spPr>
      </p:sp>
      <p:sp>
        <p:nvSpPr>
          <p:cNvPr id="37" name="Text 35"/>
          <p:cNvSpPr/>
          <p:nvPr/>
        </p:nvSpPr>
        <p:spPr>
          <a:xfrm>
            <a:off x="3566160" y="3785616"/>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責任分界確認</a:t>
            </a:r>
            <a:endParaRPr lang="en-US" sz="1100" dirty="0"/>
          </a:p>
        </p:txBody>
      </p:sp>
      <p:sp>
        <p:nvSpPr>
          <p:cNvPr id="38" name="Shape 36"/>
          <p:cNvSpPr/>
          <p:nvPr/>
        </p:nvSpPr>
        <p:spPr>
          <a:xfrm>
            <a:off x="6217920" y="3648456"/>
            <a:ext cx="2743200" cy="694944"/>
          </a:xfrm>
          <a:prstGeom prst="rect">
            <a:avLst/>
          </a:prstGeom>
          <a:solidFill>
            <a:srgbClr val="FFFFFF"/>
          </a:solidFill>
          <a:ln w="12700">
            <a:solidFill>
              <a:srgbClr val="D7EEF8"/>
            </a:solidFill>
            <a:prstDash val="solid"/>
          </a:ln>
        </p:spPr>
      </p:sp>
      <p:sp>
        <p:nvSpPr>
          <p:cNvPr id="39" name="Text 37"/>
          <p:cNvSpPr/>
          <p:nvPr/>
        </p:nvSpPr>
        <p:spPr>
          <a:xfrm>
            <a:off x="6309360" y="3785616"/>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連絡体制が機能</a:t>
            </a:r>
            <a:endParaRPr lang="en-US" sz="1100" dirty="0"/>
          </a:p>
        </p:txBody>
      </p:sp>
      <p:sp>
        <p:nvSpPr>
          <p:cNvPr id="40" name="Shape 38"/>
          <p:cNvSpPr/>
          <p:nvPr/>
        </p:nvSpPr>
        <p:spPr>
          <a:xfrm>
            <a:off x="8961120" y="3648456"/>
            <a:ext cx="2377440" cy="694944"/>
          </a:xfrm>
          <a:prstGeom prst="rect">
            <a:avLst/>
          </a:prstGeom>
          <a:solidFill>
            <a:srgbClr val="FFFFFF"/>
          </a:solidFill>
          <a:ln w="12700">
            <a:solidFill>
              <a:srgbClr val="D7EEF8"/>
            </a:solidFill>
            <a:prstDash val="solid"/>
          </a:ln>
        </p:spPr>
      </p:sp>
      <p:sp>
        <p:nvSpPr>
          <p:cNvPr id="41" name="Text 39"/>
          <p:cNvSpPr/>
          <p:nvPr/>
        </p:nvSpPr>
        <p:spPr>
          <a:xfrm>
            <a:off x="9052560" y="3785616"/>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第3四半期</a:t>
            </a:r>
            <a:endParaRPr lang="en-US" sz="1100" dirty="0"/>
          </a:p>
        </p:txBody>
      </p:sp>
      <p:sp>
        <p:nvSpPr>
          <p:cNvPr id="42" name="Shape 40"/>
          <p:cNvSpPr/>
          <p:nvPr/>
        </p:nvSpPr>
        <p:spPr>
          <a:xfrm>
            <a:off x="731520" y="4343400"/>
            <a:ext cx="2743200" cy="694944"/>
          </a:xfrm>
          <a:prstGeom prst="rect">
            <a:avLst/>
          </a:prstGeom>
          <a:solidFill>
            <a:srgbClr val="D7EEF8"/>
          </a:solidFill>
          <a:ln w="12700">
            <a:solidFill>
              <a:srgbClr val="D7EEF8"/>
            </a:solidFill>
            <a:prstDash val="solid"/>
          </a:ln>
        </p:spPr>
      </p:sp>
      <p:sp>
        <p:nvSpPr>
          <p:cNvPr id="43" name="Text 41"/>
          <p:cNvSpPr/>
          <p:nvPr/>
        </p:nvSpPr>
        <p:spPr>
          <a:xfrm>
            <a:off x="822960" y="4480560"/>
            <a:ext cx="256032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内部不正</a:t>
            </a:r>
            <a:endParaRPr lang="en-US" sz="1100" dirty="0"/>
          </a:p>
        </p:txBody>
      </p:sp>
      <p:sp>
        <p:nvSpPr>
          <p:cNvPr id="44" name="Shape 42"/>
          <p:cNvSpPr/>
          <p:nvPr/>
        </p:nvSpPr>
        <p:spPr>
          <a:xfrm>
            <a:off x="3474720" y="4343400"/>
            <a:ext cx="2743200" cy="694944"/>
          </a:xfrm>
          <a:prstGeom prst="rect">
            <a:avLst/>
          </a:prstGeom>
          <a:solidFill>
            <a:srgbClr val="D7EEF8"/>
          </a:solidFill>
          <a:ln w="12700">
            <a:solidFill>
              <a:srgbClr val="D7EEF8"/>
            </a:solidFill>
            <a:prstDash val="solid"/>
          </a:ln>
        </p:spPr>
      </p:sp>
      <p:sp>
        <p:nvSpPr>
          <p:cNvPr id="45" name="Text 43"/>
          <p:cNvSpPr/>
          <p:nvPr/>
        </p:nvSpPr>
        <p:spPr>
          <a:xfrm>
            <a:off x="3566160" y="4480560"/>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権限監査の有効性確認</a:t>
            </a:r>
            <a:endParaRPr lang="en-US" sz="1100" dirty="0"/>
          </a:p>
        </p:txBody>
      </p:sp>
      <p:sp>
        <p:nvSpPr>
          <p:cNvPr id="46" name="Shape 44"/>
          <p:cNvSpPr/>
          <p:nvPr/>
        </p:nvSpPr>
        <p:spPr>
          <a:xfrm>
            <a:off x="6217920" y="4343400"/>
            <a:ext cx="2743200" cy="694944"/>
          </a:xfrm>
          <a:prstGeom prst="rect">
            <a:avLst/>
          </a:prstGeom>
          <a:solidFill>
            <a:srgbClr val="D7EEF8"/>
          </a:solidFill>
          <a:ln w="12700">
            <a:solidFill>
              <a:srgbClr val="D7EEF8"/>
            </a:solidFill>
            <a:prstDash val="solid"/>
          </a:ln>
        </p:spPr>
      </p:sp>
      <p:sp>
        <p:nvSpPr>
          <p:cNvPr id="47" name="Text 45"/>
          <p:cNvSpPr/>
          <p:nvPr/>
        </p:nvSpPr>
        <p:spPr>
          <a:xfrm>
            <a:off x="6309360" y="4480560"/>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検知ルールが作動</a:t>
            </a:r>
            <a:endParaRPr lang="en-US" sz="1100" dirty="0"/>
          </a:p>
        </p:txBody>
      </p:sp>
      <p:sp>
        <p:nvSpPr>
          <p:cNvPr id="48" name="Shape 46"/>
          <p:cNvSpPr/>
          <p:nvPr/>
        </p:nvSpPr>
        <p:spPr>
          <a:xfrm>
            <a:off x="8961120" y="4343400"/>
            <a:ext cx="2377440" cy="694944"/>
          </a:xfrm>
          <a:prstGeom prst="rect">
            <a:avLst/>
          </a:prstGeom>
          <a:solidFill>
            <a:srgbClr val="D7EEF8"/>
          </a:solidFill>
          <a:ln w="12700">
            <a:solidFill>
              <a:srgbClr val="D7EEF8"/>
            </a:solidFill>
            <a:prstDash val="solid"/>
          </a:ln>
        </p:spPr>
      </p:sp>
      <p:sp>
        <p:nvSpPr>
          <p:cNvPr id="49" name="Text 47"/>
          <p:cNvSpPr/>
          <p:nvPr/>
        </p:nvSpPr>
        <p:spPr>
          <a:xfrm>
            <a:off x="9052560" y="4480560"/>
            <a:ext cx="219456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第3四半期</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実行リスク</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12</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実行リスク</a:t>
            </a:r>
            <a:endParaRPr lang="en-US" sz="2400" dirty="0"/>
          </a:p>
        </p:txBody>
      </p:sp>
      <p:sp>
        <p:nvSpPr>
          <p:cNvPr id="10" name="Shape 8"/>
          <p:cNvSpPr/>
          <p:nvPr/>
        </p:nvSpPr>
        <p:spPr>
          <a:xfrm>
            <a:off x="731520" y="1737360"/>
            <a:ext cx="10972800" cy="1234440"/>
          </a:xfrm>
          <a:prstGeom prst="roundRect">
            <a:avLst/>
          </a:prstGeom>
          <a:solidFill>
            <a:srgbClr val="ECF8FD"/>
          </a:solidFill>
          <a:ln w="12700">
            <a:solidFill>
              <a:srgbClr val="D7EEF8"/>
            </a:solidFill>
            <a:prstDash val="solid"/>
          </a:ln>
        </p:spPr>
      </p:sp>
      <p:sp>
        <p:nvSpPr>
          <p:cNvPr id="11" name="Text 9"/>
          <p:cNvSpPr/>
          <p:nvPr/>
        </p:nvSpPr>
        <p:spPr>
          <a:xfrm>
            <a:off x="914400" y="1920240"/>
            <a:ext cx="1097280" cy="201168"/>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リスク 1</a:t>
            </a:r>
            <a:endParaRPr lang="en-US" sz="1000" dirty="0"/>
          </a:p>
        </p:txBody>
      </p:sp>
      <p:sp>
        <p:nvSpPr>
          <p:cNvPr id="12" name="Text 10"/>
          <p:cNvSpPr/>
          <p:nvPr/>
        </p:nvSpPr>
        <p:spPr>
          <a:xfrm>
            <a:off x="914400" y="2157984"/>
            <a:ext cx="3383280" cy="292608"/>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運用負荷の急増</a:t>
            </a:r>
            <a:endParaRPr lang="en-US" sz="1200" dirty="0"/>
          </a:p>
        </p:txBody>
      </p:sp>
      <p:sp>
        <p:nvSpPr>
          <p:cNvPr id="13" name="Text 11"/>
          <p:cNvSpPr/>
          <p:nvPr/>
        </p:nvSpPr>
        <p:spPr>
          <a:xfrm>
            <a:off x="4480560" y="2157984"/>
            <a:ext cx="2560320" cy="27432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影響: 現場反発</a:t>
            </a:r>
            <a:endParaRPr lang="en-US" sz="1100" dirty="0"/>
          </a:p>
        </p:txBody>
      </p:sp>
      <p:sp>
        <p:nvSpPr>
          <p:cNvPr id="14" name="Text 12"/>
          <p:cNvSpPr/>
          <p:nvPr/>
        </p:nvSpPr>
        <p:spPr>
          <a:xfrm>
            <a:off x="7132320" y="2157984"/>
            <a:ext cx="4389120" cy="530352"/>
          </a:xfrm>
          <a:prstGeom prst="rect">
            <a:avLst/>
          </a:prstGeom>
          <a:noFill/>
          <a:ln/>
        </p:spPr>
        <p:txBody>
          <a:bodyPr wrap="square" rtlCol="0" anchor="t"/>
          <a:lstStyle/>
          <a:p>
            <a:pPr indent="0" marL="0">
              <a:buNone/>
            </a:pPr>
            <a:r>
              <a:rPr lang="en-US" sz="1100" dirty="0">
                <a:solidFill>
                  <a:srgbClr val="16354E"/>
                </a:solidFill>
                <a:latin typeface="Meiryo" pitchFamily="34" charset="0"/>
                <a:ea typeface="Meiryo" pitchFamily="34" charset="-122"/>
                <a:cs typeface="Meiryo" pitchFamily="34" charset="-120"/>
              </a:rPr>
              <a:t>対策: 段階導入で対象を絞る</a:t>
            </a:r>
            <a:endParaRPr lang="en-US" sz="1100" dirty="0"/>
          </a:p>
        </p:txBody>
      </p:sp>
      <p:sp>
        <p:nvSpPr>
          <p:cNvPr id="15" name="Shape 13"/>
          <p:cNvSpPr/>
          <p:nvPr/>
        </p:nvSpPr>
        <p:spPr>
          <a:xfrm>
            <a:off x="731520" y="3218688"/>
            <a:ext cx="10972800" cy="1234440"/>
          </a:xfrm>
          <a:prstGeom prst="roundRect">
            <a:avLst/>
          </a:prstGeom>
          <a:solidFill>
            <a:srgbClr val="D7EEF8"/>
          </a:solidFill>
          <a:ln w="12700">
            <a:solidFill>
              <a:srgbClr val="D7EEF8"/>
            </a:solidFill>
            <a:prstDash val="solid"/>
          </a:ln>
        </p:spPr>
      </p:sp>
      <p:sp>
        <p:nvSpPr>
          <p:cNvPr id="16" name="Text 14"/>
          <p:cNvSpPr/>
          <p:nvPr/>
        </p:nvSpPr>
        <p:spPr>
          <a:xfrm>
            <a:off x="914400" y="3401568"/>
            <a:ext cx="1097280" cy="201168"/>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リスク 2</a:t>
            </a:r>
            <a:endParaRPr lang="en-US" sz="1000" dirty="0"/>
          </a:p>
        </p:txBody>
      </p:sp>
      <p:sp>
        <p:nvSpPr>
          <p:cNvPr id="17" name="Text 15"/>
          <p:cNvSpPr/>
          <p:nvPr/>
        </p:nvSpPr>
        <p:spPr>
          <a:xfrm>
            <a:off x="914400" y="3639312"/>
            <a:ext cx="3383280" cy="292608"/>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権限見直し停滞</a:t>
            </a:r>
            <a:endParaRPr lang="en-US" sz="1200" dirty="0"/>
          </a:p>
        </p:txBody>
      </p:sp>
      <p:sp>
        <p:nvSpPr>
          <p:cNvPr id="18" name="Text 16"/>
          <p:cNvSpPr/>
          <p:nvPr/>
        </p:nvSpPr>
        <p:spPr>
          <a:xfrm>
            <a:off x="4480560" y="3639312"/>
            <a:ext cx="2560320" cy="27432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影響: 効果未達</a:t>
            </a:r>
            <a:endParaRPr lang="en-US" sz="1100" dirty="0"/>
          </a:p>
        </p:txBody>
      </p:sp>
      <p:sp>
        <p:nvSpPr>
          <p:cNvPr id="19" name="Text 17"/>
          <p:cNvSpPr/>
          <p:nvPr/>
        </p:nvSpPr>
        <p:spPr>
          <a:xfrm>
            <a:off x="7132320" y="3639312"/>
            <a:ext cx="4389120" cy="530352"/>
          </a:xfrm>
          <a:prstGeom prst="rect">
            <a:avLst/>
          </a:prstGeom>
          <a:noFill/>
          <a:ln/>
        </p:spPr>
        <p:txBody>
          <a:bodyPr wrap="square" rtlCol="0" anchor="t"/>
          <a:lstStyle/>
          <a:p>
            <a:pPr indent="0" marL="0">
              <a:buNone/>
            </a:pPr>
            <a:r>
              <a:rPr lang="en-US" sz="1100" dirty="0">
                <a:solidFill>
                  <a:srgbClr val="16354E"/>
                </a:solidFill>
                <a:latin typeface="Meiryo" pitchFamily="34" charset="0"/>
                <a:ea typeface="Meiryo" pitchFamily="34" charset="-122"/>
                <a:cs typeface="Meiryo" pitchFamily="34" charset="-120"/>
              </a:rPr>
              <a:t>対策: 部門責任者を巻き込んだ棚卸体制</a:t>
            </a:r>
            <a:endParaRPr lang="en-US" sz="1100" dirty="0"/>
          </a:p>
        </p:txBody>
      </p:sp>
      <p:sp>
        <p:nvSpPr>
          <p:cNvPr id="20" name="Shape 18"/>
          <p:cNvSpPr/>
          <p:nvPr/>
        </p:nvSpPr>
        <p:spPr>
          <a:xfrm>
            <a:off x="731520" y="4700016"/>
            <a:ext cx="10972800" cy="1234440"/>
          </a:xfrm>
          <a:prstGeom prst="roundRect">
            <a:avLst/>
          </a:prstGeom>
          <a:solidFill>
            <a:srgbClr val="ECF8FD"/>
          </a:solidFill>
          <a:ln w="12700">
            <a:solidFill>
              <a:srgbClr val="D7EEF8"/>
            </a:solidFill>
            <a:prstDash val="solid"/>
          </a:ln>
        </p:spPr>
      </p:sp>
      <p:sp>
        <p:nvSpPr>
          <p:cNvPr id="21" name="Text 19"/>
          <p:cNvSpPr/>
          <p:nvPr/>
        </p:nvSpPr>
        <p:spPr>
          <a:xfrm>
            <a:off x="914400" y="4882896"/>
            <a:ext cx="1097280" cy="201168"/>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リスク 3</a:t>
            </a:r>
            <a:endParaRPr lang="en-US" sz="1000" dirty="0"/>
          </a:p>
        </p:txBody>
      </p:sp>
      <p:sp>
        <p:nvSpPr>
          <p:cNvPr id="22" name="Text 20"/>
          <p:cNvSpPr/>
          <p:nvPr/>
        </p:nvSpPr>
        <p:spPr>
          <a:xfrm>
            <a:off x="914400" y="5120640"/>
            <a:ext cx="3383280" cy="292608"/>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監視ノイズ増加</a:t>
            </a:r>
            <a:endParaRPr lang="en-US" sz="1200" dirty="0"/>
          </a:p>
        </p:txBody>
      </p:sp>
      <p:sp>
        <p:nvSpPr>
          <p:cNvPr id="23" name="Text 21"/>
          <p:cNvSpPr/>
          <p:nvPr/>
        </p:nvSpPr>
        <p:spPr>
          <a:xfrm>
            <a:off x="4480560" y="5120640"/>
            <a:ext cx="2560320" cy="27432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影響: 真の脅威見逃し</a:t>
            </a:r>
            <a:endParaRPr lang="en-US" sz="1100" dirty="0"/>
          </a:p>
        </p:txBody>
      </p:sp>
      <p:sp>
        <p:nvSpPr>
          <p:cNvPr id="24" name="Text 22"/>
          <p:cNvSpPr/>
          <p:nvPr/>
        </p:nvSpPr>
        <p:spPr>
          <a:xfrm>
            <a:off x="7132320" y="5120640"/>
            <a:ext cx="4389120" cy="530352"/>
          </a:xfrm>
          <a:prstGeom prst="rect">
            <a:avLst/>
          </a:prstGeom>
          <a:noFill/>
          <a:ln/>
        </p:spPr>
        <p:txBody>
          <a:bodyPr wrap="square" rtlCol="0" anchor="t"/>
          <a:lstStyle/>
          <a:p>
            <a:pPr indent="0" marL="0">
              <a:buNone/>
            </a:pPr>
            <a:r>
              <a:rPr lang="en-US" sz="1100" dirty="0">
                <a:solidFill>
                  <a:srgbClr val="16354E"/>
                </a:solidFill>
                <a:latin typeface="Meiryo" pitchFamily="34" charset="0"/>
                <a:ea typeface="Meiryo" pitchFamily="34" charset="-122"/>
                <a:cs typeface="Meiryo" pitchFamily="34" charset="-120"/>
              </a:rPr>
              <a:t>対策: 検知ルールの継続チューニング</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経営・監査向け想定質問</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13</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経営・監査向け想定質問</a:t>
            </a:r>
            <a:endParaRPr lang="en-US" sz="2400" dirty="0"/>
          </a:p>
        </p:txBody>
      </p:sp>
      <p:sp>
        <p:nvSpPr>
          <p:cNvPr id="10" name="Shape 8"/>
          <p:cNvSpPr/>
          <p:nvPr/>
        </p:nvSpPr>
        <p:spPr>
          <a:xfrm>
            <a:off x="731520" y="1691640"/>
            <a:ext cx="5212080" cy="1874520"/>
          </a:xfrm>
          <a:prstGeom prst="roundRect">
            <a:avLst/>
          </a:prstGeom>
          <a:solidFill>
            <a:srgbClr val="ECF8FD"/>
          </a:solidFill>
          <a:ln w="12700">
            <a:solidFill>
              <a:srgbClr val="D7EEF8"/>
            </a:solidFill>
            <a:prstDash val="solid"/>
          </a:ln>
        </p:spPr>
      </p:sp>
      <p:sp>
        <p:nvSpPr>
          <p:cNvPr id="11" name="Text 9"/>
          <p:cNvSpPr/>
          <p:nvPr/>
        </p:nvSpPr>
        <p:spPr>
          <a:xfrm>
            <a:off x="950976" y="1911096"/>
            <a:ext cx="4754880" cy="438912"/>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質問: 既存境界防御は不要になる？</a:t>
            </a:r>
            <a:endParaRPr lang="en-US" sz="1100" dirty="0"/>
          </a:p>
        </p:txBody>
      </p:sp>
      <p:sp>
        <p:nvSpPr>
          <p:cNvPr id="12" name="Text 10"/>
          <p:cNvSpPr/>
          <p:nvPr/>
        </p:nvSpPr>
        <p:spPr>
          <a:xfrm>
            <a:off x="950976" y="2441448"/>
            <a:ext cx="4754880" cy="100584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回答: 置換ではなく補完です。ゼロトラスト原則で内側も検証対象にします。</a:t>
            </a:r>
            <a:endParaRPr lang="en-US" sz="1100" dirty="0"/>
          </a:p>
        </p:txBody>
      </p:sp>
      <p:sp>
        <p:nvSpPr>
          <p:cNvPr id="13" name="Shape 11"/>
          <p:cNvSpPr/>
          <p:nvPr/>
        </p:nvSpPr>
        <p:spPr>
          <a:xfrm>
            <a:off x="6217920" y="1691640"/>
            <a:ext cx="5212080" cy="1874520"/>
          </a:xfrm>
          <a:prstGeom prst="roundRect">
            <a:avLst/>
          </a:prstGeom>
          <a:solidFill>
            <a:srgbClr val="D7EEF8"/>
          </a:solidFill>
          <a:ln w="12700">
            <a:solidFill>
              <a:srgbClr val="D7EEF8"/>
            </a:solidFill>
            <a:prstDash val="solid"/>
          </a:ln>
        </p:spPr>
      </p:sp>
      <p:sp>
        <p:nvSpPr>
          <p:cNvPr id="14" name="Text 12"/>
          <p:cNvSpPr/>
          <p:nvPr/>
        </p:nvSpPr>
        <p:spPr>
          <a:xfrm>
            <a:off x="6437376" y="1911096"/>
            <a:ext cx="4754880" cy="438912"/>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質問: どこから始めるべき？</a:t>
            </a:r>
            <a:endParaRPr lang="en-US" sz="1100" dirty="0"/>
          </a:p>
        </p:txBody>
      </p:sp>
      <p:sp>
        <p:nvSpPr>
          <p:cNvPr id="15" name="Text 13"/>
          <p:cNvSpPr/>
          <p:nvPr/>
        </p:nvSpPr>
        <p:spPr>
          <a:xfrm>
            <a:off x="6437376" y="2441448"/>
            <a:ext cx="4754880" cy="100584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回答: 認証情報・端末・権限の3領域を先行し、短期効果を作ります。</a:t>
            </a:r>
            <a:endParaRPr lang="en-US" sz="1100" dirty="0"/>
          </a:p>
        </p:txBody>
      </p:sp>
      <p:sp>
        <p:nvSpPr>
          <p:cNvPr id="16" name="Shape 14"/>
          <p:cNvSpPr/>
          <p:nvPr/>
        </p:nvSpPr>
        <p:spPr>
          <a:xfrm>
            <a:off x="731520" y="3840480"/>
            <a:ext cx="5212080" cy="1874520"/>
          </a:xfrm>
          <a:prstGeom prst="roundRect">
            <a:avLst/>
          </a:prstGeom>
          <a:solidFill>
            <a:srgbClr val="ECF8FD"/>
          </a:solidFill>
          <a:ln w="12700">
            <a:solidFill>
              <a:srgbClr val="D7EEF8"/>
            </a:solidFill>
            <a:prstDash val="solid"/>
          </a:ln>
        </p:spPr>
      </p:sp>
      <p:sp>
        <p:nvSpPr>
          <p:cNvPr id="17" name="Text 15"/>
          <p:cNvSpPr/>
          <p:nvPr/>
        </p:nvSpPr>
        <p:spPr>
          <a:xfrm>
            <a:off x="950976" y="4059936"/>
            <a:ext cx="4754880" cy="438912"/>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質問: 投資対効果はどう示す？</a:t>
            </a:r>
            <a:endParaRPr lang="en-US" sz="1100" dirty="0"/>
          </a:p>
        </p:txBody>
      </p:sp>
      <p:sp>
        <p:nvSpPr>
          <p:cNvPr id="18" name="Text 16"/>
          <p:cNvSpPr/>
          <p:nvPr/>
        </p:nvSpPr>
        <p:spPr>
          <a:xfrm>
            <a:off x="950976" y="4590288"/>
            <a:ext cx="4754880" cy="100584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回答: 平均検知時間と平均復旧時間と重大事故件数の改善で経営指標に接続します。</a:t>
            </a:r>
            <a:endParaRPr lang="en-US" sz="1100" dirty="0"/>
          </a:p>
        </p:txBody>
      </p:sp>
      <p:sp>
        <p:nvSpPr>
          <p:cNvPr id="19" name="Shape 17"/>
          <p:cNvSpPr/>
          <p:nvPr/>
        </p:nvSpPr>
        <p:spPr>
          <a:xfrm>
            <a:off x="6217920" y="3840480"/>
            <a:ext cx="5212080" cy="1874520"/>
          </a:xfrm>
          <a:prstGeom prst="roundRect">
            <a:avLst/>
          </a:prstGeom>
          <a:solidFill>
            <a:srgbClr val="D7EEF8"/>
          </a:solidFill>
          <a:ln w="12700">
            <a:solidFill>
              <a:srgbClr val="D7EEF8"/>
            </a:solidFill>
            <a:prstDash val="solid"/>
          </a:ln>
        </p:spPr>
      </p:sp>
      <p:sp>
        <p:nvSpPr>
          <p:cNvPr id="20" name="Text 18"/>
          <p:cNvSpPr/>
          <p:nvPr/>
        </p:nvSpPr>
        <p:spPr>
          <a:xfrm>
            <a:off x="6437376" y="4059936"/>
            <a:ext cx="4754880" cy="438912"/>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質問: 監査対応の負荷は増える？</a:t>
            </a:r>
            <a:endParaRPr lang="en-US" sz="1100" dirty="0"/>
          </a:p>
        </p:txBody>
      </p:sp>
      <p:sp>
        <p:nvSpPr>
          <p:cNvPr id="21" name="Text 19"/>
          <p:cNvSpPr/>
          <p:nvPr/>
        </p:nvSpPr>
        <p:spPr>
          <a:xfrm>
            <a:off x="6437376" y="4590288"/>
            <a:ext cx="4754880" cy="100584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回答: 証跡生成を運用に組み込み、提出工数をむしろ削減します。</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承認依頼</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14</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承認依頼</a:t>
            </a:r>
            <a:endParaRPr lang="en-US" sz="2400" dirty="0"/>
          </a:p>
        </p:txBody>
      </p:sp>
      <p:sp>
        <p:nvSpPr>
          <p:cNvPr id="10" name="Shape 8"/>
          <p:cNvSpPr/>
          <p:nvPr/>
        </p:nvSpPr>
        <p:spPr>
          <a:xfrm>
            <a:off x="731520" y="1600200"/>
            <a:ext cx="10972800" cy="4709160"/>
          </a:xfrm>
          <a:prstGeom prst="roundRect">
            <a:avLst/>
          </a:prstGeom>
          <a:solidFill>
            <a:srgbClr val="ECF8FD"/>
          </a:solidFill>
          <a:ln w="12700">
            <a:solidFill>
              <a:srgbClr val="D7EEF8"/>
            </a:solidFill>
            <a:prstDash val="solid"/>
          </a:ln>
        </p:spPr>
      </p:sp>
      <p:sp>
        <p:nvSpPr>
          <p:cNvPr id="11" name="Shape 9"/>
          <p:cNvSpPr/>
          <p:nvPr/>
        </p:nvSpPr>
        <p:spPr>
          <a:xfrm>
            <a:off x="1097280" y="2103120"/>
            <a:ext cx="9875520" cy="621792"/>
          </a:xfrm>
          <a:prstGeom prst="roundRect">
            <a:avLst/>
          </a:prstGeom>
          <a:solidFill>
            <a:srgbClr val="D7EEF8"/>
          </a:solidFill>
          <a:ln w="12700">
            <a:solidFill>
              <a:srgbClr val="FFFFFF"/>
            </a:solidFill>
            <a:prstDash val="solid"/>
          </a:ln>
        </p:spPr>
      </p:sp>
      <p:sp>
        <p:nvSpPr>
          <p:cNvPr id="12" name="Text 10"/>
          <p:cNvSpPr/>
          <p:nvPr/>
        </p:nvSpPr>
        <p:spPr>
          <a:xfrm>
            <a:off x="1325880" y="2295144"/>
            <a:ext cx="402336" cy="182880"/>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01</a:t>
            </a:r>
            <a:endParaRPr lang="en-US" sz="1000" dirty="0"/>
          </a:p>
        </p:txBody>
      </p:sp>
      <p:sp>
        <p:nvSpPr>
          <p:cNvPr id="13" name="Text 11"/>
          <p:cNvSpPr/>
          <p:nvPr/>
        </p:nvSpPr>
        <p:spPr>
          <a:xfrm>
            <a:off x="1901952" y="2286000"/>
            <a:ext cx="8778240" cy="219456"/>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120日計画の実行を承認する</a:t>
            </a:r>
            <a:endParaRPr lang="en-US" sz="1300" dirty="0"/>
          </a:p>
        </p:txBody>
      </p:sp>
      <p:sp>
        <p:nvSpPr>
          <p:cNvPr id="14" name="Shape 12"/>
          <p:cNvSpPr/>
          <p:nvPr/>
        </p:nvSpPr>
        <p:spPr>
          <a:xfrm>
            <a:off x="1097280" y="3017520"/>
            <a:ext cx="9875520" cy="621792"/>
          </a:xfrm>
          <a:prstGeom prst="roundRect">
            <a:avLst/>
          </a:prstGeom>
          <a:solidFill>
            <a:srgbClr val="FFFFFF"/>
          </a:solidFill>
          <a:ln w="12700">
            <a:solidFill>
              <a:srgbClr val="FFFFFF"/>
            </a:solidFill>
            <a:prstDash val="solid"/>
          </a:ln>
        </p:spPr>
      </p:sp>
      <p:sp>
        <p:nvSpPr>
          <p:cNvPr id="15" name="Text 13"/>
          <p:cNvSpPr/>
          <p:nvPr/>
        </p:nvSpPr>
        <p:spPr>
          <a:xfrm>
            <a:off x="1325880" y="3209544"/>
            <a:ext cx="402336" cy="182880"/>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02</a:t>
            </a:r>
            <a:endParaRPr lang="en-US" sz="1000" dirty="0"/>
          </a:p>
        </p:txBody>
      </p:sp>
      <p:sp>
        <p:nvSpPr>
          <p:cNvPr id="16" name="Text 14"/>
          <p:cNvSpPr/>
          <p:nvPr/>
        </p:nvSpPr>
        <p:spPr>
          <a:xfrm>
            <a:off x="1901952" y="3200400"/>
            <a:ext cx="8778240" cy="219456"/>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優先3コントロールの予算を確定する</a:t>
            </a:r>
            <a:endParaRPr lang="en-US" sz="1300" dirty="0"/>
          </a:p>
        </p:txBody>
      </p:sp>
      <p:sp>
        <p:nvSpPr>
          <p:cNvPr id="17" name="Shape 15"/>
          <p:cNvSpPr/>
          <p:nvPr/>
        </p:nvSpPr>
        <p:spPr>
          <a:xfrm>
            <a:off x="1097280" y="3931920"/>
            <a:ext cx="9875520" cy="621792"/>
          </a:xfrm>
          <a:prstGeom prst="roundRect">
            <a:avLst/>
          </a:prstGeom>
          <a:solidFill>
            <a:srgbClr val="D7EEF8"/>
          </a:solidFill>
          <a:ln w="12700">
            <a:solidFill>
              <a:srgbClr val="FFFFFF"/>
            </a:solidFill>
            <a:prstDash val="solid"/>
          </a:ln>
        </p:spPr>
      </p:sp>
      <p:sp>
        <p:nvSpPr>
          <p:cNvPr id="18" name="Text 16"/>
          <p:cNvSpPr/>
          <p:nvPr/>
        </p:nvSpPr>
        <p:spPr>
          <a:xfrm>
            <a:off x="1325880" y="4123944"/>
            <a:ext cx="402336" cy="182880"/>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03</a:t>
            </a:r>
            <a:endParaRPr lang="en-US" sz="1000" dirty="0"/>
          </a:p>
        </p:txBody>
      </p:sp>
      <p:sp>
        <p:nvSpPr>
          <p:cNvPr id="19" name="Text 17"/>
          <p:cNvSpPr/>
          <p:nvPr/>
        </p:nvSpPr>
        <p:spPr>
          <a:xfrm>
            <a:off x="1901952" y="4114800"/>
            <a:ext cx="8778240" cy="219456"/>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横断プロジェクト体制を任命する</a:t>
            </a:r>
            <a:endParaRPr lang="en-US" sz="1300" dirty="0"/>
          </a:p>
        </p:txBody>
      </p:sp>
      <p:sp>
        <p:nvSpPr>
          <p:cNvPr id="20" name="Shape 18"/>
          <p:cNvSpPr/>
          <p:nvPr/>
        </p:nvSpPr>
        <p:spPr>
          <a:xfrm>
            <a:off x="1097280" y="4846320"/>
            <a:ext cx="9875520" cy="621792"/>
          </a:xfrm>
          <a:prstGeom prst="roundRect">
            <a:avLst/>
          </a:prstGeom>
          <a:solidFill>
            <a:srgbClr val="FFFFFF"/>
          </a:solidFill>
          <a:ln w="12700">
            <a:solidFill>
              <a:srgbClr val="FFFFFF"/>
            </a:solidFill>
            <a:prstDash val="solid"/>
          </a:ln>
        </p:spPr>
      </p:sp>
      <p:sp>
        <p:nvSpPr>
          <p:cNvPr id="21" name="Text 19"/>
          <p:cNvSpPr/>
          <p:nvPr/>
        </p:nvSpPr>
        <p:spPr>
          <a:xfrm>
            <a:off x="1325880" y="5038344"/>
            <a:ext cx="402336" cy="182880"/>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04</a:t>
            </a:r>
            <a:endParaRPr lang="en-US" sz="1000" dirty="0"/>
          </a:p>
        </p:txBody>
      </p:sp>
      <p:sp>
        <p:nvSpPr>
          <p:cNvPr id="22" name="Text 20"/>
          <p:cNvSpPr/>
          <p:nvPr/>
        </p:nvSpPr>
        <p:spPr>
          <a:xfrm>
            <a:off x="1901952" y="5029200"/>
            <a:ext cx="8778240" cy="219456"/>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初回演習の実施日を決定する</a:t>
            </a:r>
            <a:endParaRPr lang="en-US" sz="1300" dirty="0"/>
          </a:p>
        </p:txBody>
      </p:sp>
      <p:sp>
        <p:nvSpPr>
          <p:cNvPr id="23" name="Text 21"/>
          <p:cNvSpPr/>
          <p:nvPr/>
        </p:nvSpPr>
        <p:spPr>
          <a:xfrm>
            <a:off x="1097280" y="5852160"/>
            <a:ext cx="6217920" cy="201168"/>
          </a:xfrm>
          <a:prstGeom prst="rect">
            <a:avLst/>
          </a:prstGeom>
          <a:noFill/>
          <a:ln/>
        </p:spPr>
        <p:txBody>
          <a:bodyPr wrap="square" rtlCol="0" anchor="ctr"/>
          <a:lstStyle/>
          <a:p>
            <a:pPr indent="0" marL="0">
              <a:buNone/>
            </a:pPr>
            <a:r>
              <a:rPr lang="en-US" sz="1000" i="1" dirty="0">
                <a:solidFill>
                  <a:srgbClr val="0E3B5F"/>
                </a:solidFill>
                <a:latin typeface="Meiryo" pitchFamily="34" charset="0"/>
                <a:ea typeface="Meiryo" pitchFamily="34" charset="-122"/>
                <a:cs typeface="Meiryo" pitchFamily="34" charset="-120"/>
              </a:rPr>
              <a:t>備考: 【担当】 / 【期限】 / 【承認者】</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提案アジェンダ</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2</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提案アジェンダ</a:t>
            </a:r>
            <a:endParaRPr lang="en-US" sz="2400" dirty="0"/>
          </a:p>
        </p:txBody>
      </p:sp>
      <p:sp>
        <p:nvSpPr>
          <p:cNvPr id="10" name="Text 8"/>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4627A"/>
                </a:solidFill>
                <a:latin typeface="Meiryo" pitchFamily="34" charset="0"/>
                <a:ea typeface="Meiryo" pitchFamily="34" charset="-122"/>
                <a:cs typeface="Meiryo" pitchFamily="34" charset="-120"/>
              </a:rPr>
              <a:t>案件に合わせて並び替え可能</a:t>
            </a:r>
            <a:endParaRPr lang="en-US" sz="1200" dirty="0"/>
          </a:p>
        </p:txBody>
      </p:sp>
      <p:sp>
        <p:nvSpPr>
          <p:cNvPr id="11" name="Shape 9"/>
          <p:cNvSpPr/>
          <p:nvPr/>
        </p:nvSpPr>
        <p:spPr>
          <a:xfrm>
            <a:off x="822960" y="1783080"/>
            <a:ext cx="512064" cy="384048"/>
          </a:xfrm>
          <a:prstGeom prst="roundRect">
            <a:avLst/>
          </a:prstGeom>
          <a:solidFill>
            <a:srgbClr val="0E3B5F"/>
          </a:solidFill>
          <a:ln w="12700">
            <a:solidFill>
              <a:srgbClr val="0E3B5F"/>
            </a:solidFill>
            <a:prstDash val="solid"/>
          </a:ln>
        </p:spPr>
      </p:sp>
      <p:sp>
        <p:nvSpPr>
          <p:cNvPr id="12" name="Text 10"/>
          <p:cNvSpPr/>
          <p:nvPr/>
        </p:nvSpPr>
        <p:spPr>
          <a:xfrm>
            <a:off x="987552" y="187452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1</a:t>
            </a:r>
            <a:endParaRPr lang="en-US" sz="1100" dirty="0"/>
          </a:p>
        </p:txBody>
      </p:sp>
      <p:sp>
        <p:nvSpPr>
          <p:cNvPr id="13" name="Shape 11"/>
          <p:cNvSpPr/>
          <p:nvPr/>
        </p:nvSpPr>
        <p:spPr>
          <a:xfrm>
            <a:off x="1508760" y="1783080"/>
            <a:ext cx="5303520" cy="384048"/>
          </a:xfrm>
          <a:prstGeom prst="roundRect">
            <a:avLst/>
          </a:prstGeom>
          <a:solidFill>
            <a:srgbClr val="ECF8FD"/>
          </a:solidFill>
          <a:ln w="12700">
            <a:solidFill>
              <a:srgbClr val="D7EEF8"/>
            </a:solidFill>
            <a:prstDash val="solid"/>
          </a:ln>
        </p:spPr>
      </p:sp>
      <p:sp>
        <p:nvSpPr>
          <p:cNvPr id="14" name="Text 12"/>
          <p:cNvSpPr/>
          <p:nvPr/>
        </p:nvSpPr>
        <p:spPr>
          <a:xfrm>
            <a:off x="1783080" y="1874520"/>
            <a:ext cx="4754880" cy="182880"/>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脅威モデルと現状</a:t>
            </a:r>
            <a:endParaRPr lang="en-US" sz="1300" dirty="0"/>
          </a:p>
        </p:txBody>
      </p:sp>
      <p:sp>
        <p:nvSpPr>
          <p:cNvPr id="15" name="Shape 13"/>
          <p:cNvSpPr/>
          <p:nvPr/>
        </p:nvSpPr>
        <p:spPr>
          <a:xfrm>
            <a:off x="822960" y="2441448"/>
            <a:ext cx="512064" cy="384048"/>
          </a:xfrm>
          <a:prstGeom prst="roundRect">
            <a:avLst/>
          </a:prstGeom>
          <a:solidFill>
            <a:srgbClr val="0E3B5F"/>
          </a:solidFill>
          <a:ln w="12700">
            <a:solidFill>
              <a:srgbClr val="0E3B5F"/>
            </a:solidFill>
            <a:prstDash val="solid"/>
          </a:ln>
        </p:spPr>
      </p:sp>
      <p:sp>
        <p:nvSpPr>
          <p:cNvPr id="16" name="Text 14"/>
          <p:cNvSpPr/>
          <p:nvPr/>
        </p:nvSpPr>
        <p:spPr>
          <a:xfrm>
            <a:off x="987552" y="2532888"/>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2</a:t>
            </a:r>
            <a:endParaRPr lang="en-US" sz="1100" dirty="0"/>
          </a:p>
        </p:txBody>
      </p:sp>
      <p:sp>
        <p:nvSpPr>
          <p:cNvPr id="17" name="Shape 15"/>
          <p:cNvSpPr/>
          <p:nvPr/>
        </p:nvSpPr>
        <p:spPr>
          <a:xfrm>
            <a:off x="1508760" y="2441448"/>
            <a:ext cx="5303520" cy="384048"/>
          </a:xfrm>
          <a:prstGeom prst="roundRect">
            <a:avLst/>
          </a:prstGeom>
          <a:solidFill>
            <a:srgbClr val="D7EEF8"/>
          </a:solidFill>
          <a:ln w="12700">
            <a:solidFill>
              <a:srgbClr val="D7EEF8"/>
            </a:solidFill>
            <a:prstDash val="solid"/>
          </a:ln>
        </p:spPr>
      </p:sp>
      <p:sp>
        <p:nvSpPr>
          <p:cNvPr id="18" name="Text 16"/>
          <p:cNvSpPr/>
          <p:nvPr/>
        </p:nvSpPr>
        <p:spPr>
          <a:xfrm>
            <a:off x="1783080" y="2532888"/>
            <a:ext cx="4754880" cy="182880"/>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ゼロトラスト原則</a:t>
            </a:r>
            <a:endParaRPr lang="en-US" sz="1300" dirty="0"/>
          </a:p>
        </p:txBody>
      </p:sp>
      <p:sp>
        <p:nvSpPr>
          <p:cNvPr id="19" name="Shape 17"/>
          <p:cNvSpPr/>
          <p:nvPr/>
        </p:nvSpPr>
        <p:spPr>
          <a:xfrm>
            <a:off x="822960" y="3099816"/>
            <a:ext cx="512064" cy="384048"/>
          </a:xfrm>
          <a:prstGeom prst="roundRect">
            <a:avLst/>
          </a:prstGeom>
          <a:solidFill>
            <a:srgbClr val="0E3B5F"/>
          </a:solidFill>
          <a:ln w="12700">
            <a:solidFill>
              <a:srgbClr val="0E3B5F"/>
            </a:solidFill>
            <a:prstDash val="solid"/>
          </a:ln>
        </p:spPr>
      </p:sp>
      <p:sp>
        <p:nvSpPr>
          <p:cNvPr id="20" name="Text 18"/>
          <p:cNvSpPr/>
          <p:nvPr/>
        </p:nvSpPr>
        <p:spPr>
          <a:xfrm>
            <a:off x="987552" y="3191256"/>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3</a:t>
            </a:r>
            <a:endParaRPr lang="en-US" sz="1100" dirty="0"/>
          </a:p>
        </p:txBody>
      </p:sp>
      <p:sp>
        <p:nvSpPr>
          <p:cNvPr id="21" name="Shape 19"/>
          <p:cNvSpPr/>
          <p:nvPr/>
        </p:nvSpPr>
        <p:spPr>
          <a:xfrm>
            <a:off x="1508760" y="3099816"/>
            <a:ext cx="5303520" cy="384048"/>
          </a:xfrm>
          <a:prstGeom prst="roundRect">
            <a:avLst/>
          </a:prstGeom>
          <a:solidFill>
            <a:srgbClr val="ECF8FD"/>
          </a:solidFill>
          <a:ln w="12700">
            <a:solidFill>
              <a:srgbClr val="D7EEF8"/>
            </a:solidFill>
            <a:prstDash val="solid"/>
          </a:ln>
        </p:spPr>
      </p:sp>
      <p:sp>
        <p:nvSpPr>
          <p:cNvPr id="22" name="Text 20"/>
          <p:cNvSpPr/>
          <p:nvPr/>
        </p:nvSpPr>
        <p:spPr>
          <a:xfrm>
            <a:off x="1783080" y="3191256"/>
            <a:ext cx="4754880" cy="182880"/>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ギャップ評価</a:t>
            </a:r>
            <a:endParaRPr lang="en-US" sz="1300" dirty="0"/>
          </a:p>
        </p:txBody>
      </p:sp>
      <p:sp>
        <p:nvSpPr>
          <p:cNvPr id="23" name="Shape 21"/>
          <p:cNvSpPr/>
          <p:nvPr/>
        </p:nvSpPr>
        <p:spPr>
          <a:xfrm>
            <a:off x="822960" y="3758184"/>
            <a:ext cx="512064" cy="384048"/>
          </a:xfrm>
          <a:prstGeom prst="roundRect">
            <a:avLst/>
          </a:prstGeom>
          <a:solidFill>
            <a:srgbClr val="0E3B5F"/>
          </a:solidFill>
          <a:ln w="12700">
            <a:solidFill>
              <a:srgbClr val="0E3B5F"/>
            </a:solidFill>
            <a:prstDash val="solid"/>
          </a:ln>
        </p:spPr>
      </p:sp>
      <p:sp>
        <p:nvSpPr>
          <p:cNvPr id="24" name="Text 22"/>
          <p:cNvSpPr/>
          <p:nvPr/>
        </p:nvSpPr>
        <p:spPr>
          <a:xfrm>
            <a:off x="987552" y="3849624"/>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4</a:t>
            </a:r>
            <a:endParaRPr lang="en-US" sz="1100" dirty="0"/>
          </a:p>
        </p:txBody>
      </p:sp>
      <p:sp>
        <p:nvSpPr>
          <p:cNvPr id="25" name="Shape 23"/>
          <p:cNvSpPr/>
          <p:nvPr/>
        </p:nvSpPr>
        <p:spPr>
          <a:xfrm>
            <a:off x="1508760" y="3758184"/>
            <a:ext cx="5303520" cy="384048"/>
          </a:xfrm>
          <a:prstGeom prst="roundRect">
            <a:avLst/>
          </a:prstGeom>
          <a:solidFill>
            <a:srgbClr val="D7EEF8"/>
          </a:solidFill>
          <a:ln w="12700">
            <a:solidFill>
              <a:srgbClr val="D7EEF8"/>
            </a:solidFill>
            <a:prstDash val="solid"/>
          </a:ln>
        </p:spPr>
      </p:sp>
      <p:sp>
        <p:nvSpPr>
          <p:cNvPr id="26" name="Text 24"/>
          <p:cNvSpPr/>
          <p:nvPr/>
        </p:nvSpPr>
        <p:spPr>
          <a:xfrm>
            <a:off x="1783080" y="3849624"/>
            <a:ext cx="4754880" cy="182880"/>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優先コントロール</a:t>
            </a:r>
            <a:endParaRPr lang="en-US" sz="1300" dirty="0"/>
          </a:p>
        </p:txBody>
      </p:sp>
      <p:sp>
        <p:nvSpPr>
          <p:cNvPr id="27" name="Shape 25"/>
          <p:cNvSpPr/>
          <p:nvPr/>
        </p:nvSpPr>
        <p:spPr>
          <a:xfrm>
            <a:off x="822960" y="4416552"/>
            <a:ext cx="512064" cy="384048"/>
          </a:xfrm>
          <a:prstGeom prst="roundRect">
            <a:avLst/>
          </a:prstGeom>
          <a:solidFill>
            <a:srgbClr val="0E3B5F"/>
          </a:solidFill>
          <a:ln w="12700">
            <a:solidFill>
              <a:srgbClr val="0E3B5F"/>
            </a:solidFill>
            <a:prstDash val="solid"/>
          </a:ln>
        </p:spPr>
      </p:sp>
      <p:sp>
        <p:nvSpPr>
          <p:cNvPr id="28" name="Text 26"/>
          <p:cNvSpPr/>
          <p:nvPr/>
        </p:nvSpPr>
        <p:spPr>
          <a:xfrm>
            <a:off x="987552" y="4507992"/>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5</a:t>
            </a:r>
            <a:endParaRPr lang="en-US" sz="1100" dirty="0"/>
          </a:p>
        </p:txBody>
      </p:sp>
      <p:sp>
        <p:nvSpPr>
          <p:cNvPr id="29" name="Shape 27"/>
          <p:cNvSpPr/>
          <p:nvPr/>
        </p:nvSpPr>
        <p:spPr>
          <a:xfrm>
            <a:off x="1508760" y="4416552"/>
            <a:ext cx="5303520" cy="384048"/>
          </a:xfrm>
          <a:prstGeom prst="roundRect">
            <a:avLst/>
          </a:prstGeom>
          <a:solidFill>
            <a:srgbClr val="ECF8FD"/>
          </a:solidFill>
          <a:ln w="12700">
            <a:solidFill>
              <a:srgbClr val="D7EEF8"/>
            </a:solidFill>
            <a:prstDash val="solid"/>
          </a:ln>
        </p:spPr>
      </p:sp>
      <p:sp>
        <p:nvSpPr>
          <p:cNvPr id="30" name="Text 28"/>
          <p:cNvSpPr/>
          <p:nvPr/>
        </p:nvSpPr>
        <p:spPr>
          <a:xfrm>
            <a:off x="1783080" y="4507992"/>
            <a:ext cx="4754880" cy="182880"/>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実装計画と運用体制</a:t>
            </a:r>
            <a:endParaRPr lang="en-US" sz="1300" dirty="0"/>
          </a:p>
        </p:txBody>
      </p:sp>
      <p:sp>
        <p:nvSpPr>
          <p:cNvPr id="31" name="Shape 29"/>
          <p:cNvSpPr/>
          <p:nvPr/>
        </p:nvSpPr>
        <p:spPr>
          <a:xfrm>
            <a:off x="822960" y="5074920"/>
            <a:ext cx="512064" cy="384048"/>
          </a:xfrm>
          <a:prstGeom prst="roundRect">
            <a:avLst/>
          </a:prstGeom>
          <a:solidFill>
            <a:srgbClr val="0E3B5F"/>
          </a:solidFill>
          <a:ln w="12700">
            <a:solidFill>
              <a:srgbClr val="0E3B5F"/>
            </a:solidFill>
            <a:prstDash val="solid"/>
          </a:ln>
        </p:spPr>
      </p:sp>
      <p:sp>
        <p:nvSpPr>
          <p:cNvPr id="32" name="Text 30"/>
          <p:cNvSpPr/>
          <p:nvPr/>
        </p:nvSpPr>
        <p:spPr>
          <a:xfrm>
            <a:off x="987552" y="516636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6</a:t>
            </a:r>
            <a:endParaRPr lang="en-US" sz="1100" dirty="0"/>
          </a:p>
        </p:txBody>
      </p:sp>
      <p:sp>
        <p:nvSpPr>
          <p:cNvPr id="33" name="Shape 31"/>
          <p:cNvSpPr/>
          <p:nvPr/>
        </p:nvSpPr>
        <p:spPr>
          <a:xfrm>
            <a:off x="1508760" y="5074920"/>
            <a:ext cx="5303520" cy="384048"/>
          </a:xfrm>
          <a:prstGeom prst="roundRect">
            <a:avLst/>
          </a:prstGeom>
          <a:solidFill>
            <a:srgbClr val="D7EEF8"/>
          </a:solidFill>
          <a:ln w="12700">
            <a:solidFill>
              <a:srgbClr val="D7EEF8"/>
            </a:solidFill>
            <a:prstDash val="solid"/>
          </a:ln>
        </p:spPr>
      </p:sp>
      <p:sp>
        <p:nvSpPr>
          <p:cNvPr id="34" name="Text 32"/>
          <p:cNvSpPr/>
          <p:nvPr/>
        </p:nvSpPr>
        <p:spPr>
          <a:xfrm>
            <a:off x="1783080" y="5166360"/>
            <a:ext cx="4754880" cy="182880"/>
          </a:xfrm>
          <a:prstGeom prst="rect">
            <a:avLst/>
          </a:prstGeom>
          <a:noFill/>
          <a:ln/>
        </p:spPr>
        <p:txBody>
          <a:bodyPr wrap="square" rtlCol="0" anchor="ctr"/>
          <a:lstStyle/>
          <a:p>
            <a:pPr indent="0" marL="0">
              <a:buNone/>
            </a:pPr>
            <a:r>
              <a:rPr lang="en-US" sz="1300" dirty="0">
                <a:solidFill>
                  <a:srgbClr val="16354E"/>
                </a:solidFill>
                <a:latin typeface="Meiryo" pitchFamily="34" charset="0"/>
                <a:ea typeface="Meiryo" pitchFamily="34" charset="-122"/>
                <a:cs typeface="Meiryo" pitchFamily="34" charset="-120"/>
              </a:rPr>
              <a:t>承認依頼</a:t>
            </a:r>
            <a:endParaRPr lang="en-US" sz="1300" dirty="0"/>
          </a:p>
        </p:txBody>
      </p:sp>
      <p:sp>
        <p:nvSpPr>
          <p:cNvPr id="35" name="Shape 33"/>
          <p:cNvSpPr/>
          <p:nvPr/>
        </p:nvSpPr>
        <p:spPr>
          <a:xfrm>
            <a:off x="7132320" y="1783080"/>
            <a:ext cx="4480560" cy="4389120"/>
          </a:xfrm>
          <a:prstGeom prst="roundRect">
            <a:avLst/>
          </a:prstGeom>
          <a:solidFill>
            <a:srgbClr val="ECF8FD"/>
          </a:solidFill>
          <a:ln w="12700">
            <a:solidFill>
              <a:srgbClr val="D7EEF8"/>
            </a:solidFill>
            <a:prstDash val="solid"/>
          </a:ln>
        </p:spPr>
      </p:sp>
      <p:sp>
        <p:nvSpPr>
          <p:cNvPr id="36" name="Text 34"/>
          <p:cNvSpPr/>
          <p:nvPr/>
        </p:nvSpPr>
        <p:spPr>
          <a:xfrm>
            <a:off x="7388352" y="2011680"/>
            <a:ext cx="3749040" cy="274320"/>
          </a:xfrm>
          <a:prstGeom prst="rect">
            <a:avLst/>
          </a:prstGeom>
          <a:noFill/>
          <a:ln/>
        </p:spPr>
        <p:txBody>
          <a:bodyPr wrap="square" rtlCol="0" anchor="ctr"/>
          <a:lstStyle/>
          <a:p>
            <a:pPr indent="0" marL="0">
              <a:buNone/>
            </a:pPr>
            <a:r>
              <a:rPr lang="en-US" sz="1500" b="1" dirty="0">
                <a:solidFill>
                  <a:srgbClr val="0C1A2C"/>
                </a:solidFill>
                <a:latin typeface="Meiryo" pitchFamily="34" charset="0"/>
                <a:ea typeface="Meiryo" pitchFamily="34" charset="-122"/>
                <a:cs typeface="Meiryo" pitchFamily="34" charset="-120"/>
              </a:rPr>
              <a:t>活用ポイント</a:t>
            </a:r>
            <a:endParaRPr lang="en-US" sz="1500" dirty="0"/>
          </a:p>
        </p:txBody>
      </p:sp>
      <p:sp>
        <p:nvSpPr>
          <p:cNvPr id="37" name="Text 35"/>
          <p:cNvSpPr/>
          <p:nvPr/>
        </p:nvSpPr>
        <p:spPr>
          <a:xfrm>
            <a:off x="7388352" y="2468880"/>
            <a:ext cx="3840480" cy="2286000"/>
          </a:xfrm>
          <a:prstGeom prst="rect">
            <a:avLst/>
          </a:prstGeom>
          <a:noFill/>
          <a:ln/>
        </p:spPr>
        <p:txBody>
          <a:bodyPr wrap="square" rtlCol="0" anchor="ctr"/>
          <a:lstStyle/>
          <a:p>
            <a:pPr indent="0" marL="0">
              <a:buNone/>
            </a:pPr>
            <a:r>
              <a:rPr lang="en-US" sz="1200" dirty="0">
                <a:solidFill>
                  <a:srgbClr val="16354E"/>
                </a:solidFill>
                <a:latin typeface="Meiryo" pitchFamily="34" charset="0"/>
                <a:ea typeface="Meiryo" pitchFamily="34" charset="-122"/>
                <a:cs typeface="Meiryo" pitchFamily="34" charset="-120"/>
              </a:rPr>
              <a:t>・結論スライドを先頭に</a:t>
            </a:r>
            <a:endParaRPr lang="en-US" sz="1200" dirty="0"/>
          </a:p>
          <a:p>
            <a:pPr indent="0" marL="0">
              <a:buNone/>
            </a:pPr>
            <a:r>
              <a:rPr lang="en-US" sz="1200" dirty="0">
                <a:solidFill>
                  <a:srgbClr val="16354E"/>
                </a:solidFill>
                <a:latin typeface="Meiryo" pitchFamily="34" charset="0"/>
                <a:ea typeface="Meiryo" pitchFamily="34" charset="-122"/>
                <a:cs typeface="Meiryo" pitchFamily="34" charset="-120"/>
              </a:rPr>
              <a:t>・数字は最新値へ更新</a:t>
            </a:r>
            <a:endParaRPr lang="en-US" sz="1200" dirty="0"/>
          </a:p>
          <a:p>
            <a:pPr indent="0" marL="0">
              <a:buNone/>
            </a:pPr>
            <a:r>
              <a:rPr lang="en-US" sz="1200" dirty="0">
                <a:solidFill>
                  <a:srgbClr val="16354E"/>
                </a:solidFill>
                <a:latin typeface="Meiryo" pitchFamily="34" charset="0"/>
                <a:ea typeface="Meiryo" pitchFamily="34" charset="-122"/>
                <a:cs typeface="Meiryo" pitchFamily="34" charset="-120"/>
              </a:rPr>
              <a:t>・末尾に次アクションを固定</a:t>
            </a:r>
            <a:endParaRPr lang="en-US" sz="1200" dirty="0"/>
          </a:p>
          <a:p>
            <a:pPr indent="0" marL="0">
              <a:buNone/>
            </a:pPr>
            <a:r>
              <a:rPr lang="en-US" sz="1200" dirty="0">
                <a:solidFill>
                  <a:srgbClr val="16354E"/>
                </a:solidFill>
                <a:latin typeface="Meiryo" pitchFamily="34" charset="0"/>
                <a:ea typeface="Meiryo" pitchFamily="34" charset="-122"/>
                <a:cs typeface="Meiryo" pitchFamily="34" charset="-120"/>
              </a:rPr>
              <a:t>・役割と期限を明示</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脅威と信頼のモデル</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3</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脅威と信頼のモデル</a:t>
            </a:r>
            <a:endParaRPr lang="en-US" sz="2400" dirty="0"/>
          </a:p>
        </p:txBody>
      </p:sp>
      <p:sp>
        <p:nvSpPr>
          <p:cNvPr id="10" name="Shape 8"/>
          <p:cNvSpPr/>
          <p:nvPr/>
        </p:nvSpPr>
        <p:spPr>
          <a:xfrm>
            <a:off x="960120" y="1737360"/>
            <a:ext cx="9875520" cy="4480560"/>
          </a:xfrm>
          <a:prstGeom prst="roundRect">
            <a:avLst/>
          </a:prstGeom>
          <a:solidFill>
            <a:srgbClr val="FFFFFF"/>
          </a:solidFill>
          <a:ln w="12700">
            <a:solidFill>
              <a:srgbClr val="D7EEF8"/>
            </a:solidFill>
            <a:prstDash val="solid"/>
          </a:ln>
        </p:spPr>
      </p:sp>
      <p:sp>
        <p:nvSpPr>
          <p:cNvPr id="11" name="Shape 9"/>
          <p:cNvSpPr/>
          <p:nvPr/>
        </p:nvSpPr>
        <p:spPr>
          <a:xfrm>
            <a:off x="5897880" y="1737360"/>
            <a:ext cx="0" cy="4480560"/>
          </a:xfrm>
          <a:prstGeom prst="line">
            <a:avLst/>
          </a:prstGeom>
          <a:noFill/>
          <a:ln w="12700">
            <a:solidFill>
              <a:srgbClr val="0E3B5F"/>
            </a:solidFill>
            <a:prstDash val="solid"/>
          </a:ln>
        </p:spPr>
      </p:sp>
      <p:sp>
        <p:nvSpPr>
          <p:cNvPr id="12" name="Shape 10"/>
          <p:cNvSpPr/>
          <p:nvPr/>
        </p:nvSpPr>
        <p:spPr>
          <a:xfrm>
            <a:off x="960120" y="3977640"/>
            <a:ext cx="9875520" cy="0"/>
          </a:xfrm>
          <a:prstGeom prst="line">
            <a:avLst/>
          </a:prstGeom>
          <a:noFill/>
          <a:ln w="12700">
            <a:solidFill>
              <a:srgbClr val="0E3B5F"/>
            </a:solidFill>
            <a:prstDash val="solid"/>
          </a:ln>
        </p:spPr>
      </p:sp>
      <p:sp>
        <p:nvSpPr>
          <p:cNvPr id="13" name="Text 11"/>
          <p:cNvSpPr/>
          <p:nvPr/>
        </p:nvSpPr>
        <p:spPr>
          <a:xfrm rot="16200000">
            <a:off x="320040" y="3429000"/>
            <a:ext cx="548640" cy="228600"/>
          </a:xfrm>
          <a:prstGeom prst="rect">
            <a:avLst/>
          </a:prstGeom>
          <a:noFill/>
          <a:ln/>
        </p:spPr>
        <p:txBody>
          <a:bodyPr wrap="square" rtlCol="0" anchor="ctr"/>
          <a:lstStyle/>
          <a:p>
            <a:pPr indent="0" marL="0">
              <a:buNone/>
            </a:pPr>
            <a:r>
              <a:rPr lang="en-US" sz="1000" b="1" dirty="0">
                <a:solidFill>
                  <a:srgbClr val="44627A"/>
                </a:solidFill>
                <a:latin typeface="Meiryo" pitchFamily="34" charset="0"/>
                <a:ea typeface="Meiryo" pitchFamily="34" charset="-122"/>
                <a:cs typeface="Meiryo" pitchFamily="34" charset="-120"/>
              </a:rPr>
              <a:t>リスク低減効果</a:t>
            </a:r>
            <a:endParaRPr lang="en-US" sz="1000" dirty="0"/>
          </a:p>
        </p:txBody>
      </p:sp>
      <p:sp>
        <p:nvSpPr>
          <p:cNvPr id="14" name="Text 12"/>
          <p:cNvSpPr/>
          <p:nvPr/>
        </p:nvSpPr>
        <p:spPr>
          <a:xfrm>
            <a:off x="5303520" y="6355080"/>
            <a:ext cx="2103120" cy="182880"/>
          </a:xfrm>
          <a:prstGeom prst="rect">
            <a:avLst/>
          </a:prstGeom>
          <a:noFill/>
          <a:ln/>
        </p:spPr>
        <p:txBody>
          <a:bodyPr wrap="square" rtlCol="0" anchor="ctr"/>
          <a:lstStyle/>
          <a:p>
            <a:pPr algn="ctr" indent="0" marL="0">
              <a:buNone/>
            </a:pPr>
            <a:r>
              <a:rPr lang="en-US" sz="1000" b="1" dirty="0">
                <a:solidFill>
                  <a:srgbClr val="44627A"/>
                </a:solidFill>
                <a:latin typeface="Meiryo" pitchFamily="34" charset="0"/>
                <a:ea typeface="Meiryo" pitchFamily="34" charset="-122"/>
                <a:cs typeface="Meiryo" pitchFamily="34" charset="-120"/>
              </a:rPr>
              <a:t>実装難易度</a:t>
            </a:r>
            <a:endParaRPr lang="en-US" sz="1000" dirty="0"/>
          </a:p>
        </p:txBody>
      </p:sp>
      <p:sp>
        <p:nvSpPr>
          <p:cNvPr id="15" name="Text 13"/>
          <p:cNvSpPr/>
          <p:nvPr/>
        </p:nvSpPr>
        <p:spPr>
          <a:xfrm>
            <a:off x="1143000" y="1874520"/>
            <a:ext cx="4572000" cy="228600"/>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最優先</a:t>
            </a:r>
            <a:endParaRPr lang="en-US" sz="1100" dirty="0"/>
          </a:p>
        </p:txBody>
      </p:sp>
      <p:sp>
        <p:nvSpPr>
          <p:cNvPr id="16" name="Text 14"/>
          <p:cNvSpPr/>
          <p:nvPr/>
        </p:nvSpPr>
        <p:spPr>
          <a:xfrm>
            <a:off x="1143000" y="2185416"/>
            <a:ext cx="4389120" cy="1783080"/>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・認証情報強化</a:t>
            </a:r>
            <a:endParaRPr lang="en-US" sz="1000" dirty="0"/>
          </a:p>
          <a:p>
            <a:pPr indent="0" marL="0">
              <a:buNone/>
            </a:pPr>
            <a:r>
              <a:rPr lang="en-US" sz="1000" dirty="0">
                <a:solidFill>
                  <a:srgbClr val="16354E"/>
                </a:solidFill>
                <a:latin typeface="Meiryo" pitchFamily="34" charset="0"/>
                <a:ea typeface="Meiryo" pitchFamily="34" charset="-122"/>
                <a:cs typeface="Meiryo" pitchFamily="34" charset="-120"/>
              </a:rPr>
              <a:t>・端末状態検証</a:t>
            </a:r>
            <a:endParaRPr lang="en-US" sz="1000" dirty="0"/>
          </a:p>
          <a:p>
            <a:pPr indent="0" marL="0">
              <a:buNone/>
            </a:pPr>
            <a:r>
              <a:rPr lang="en-US" sz="1000" dirty="0">
                <a:solidFill>
                  <a:srgbClr val="16354E"/>
                </a:solidFill>
                <a:latin typeface="Meiryo" pitchFamily="34" charset="0"/>
                <a:ea typeface="Meiryo" pitchFamily="34" charset="-122"/>
                <a:cs typeface="Meiryo" pitchFamily="34" charset="-120"/>
              </a:rPr>
              <a:t>・最小権限化</a:t>
            </a:r>
            <a:endParaRPr lang="en-US" sz="1000" dirty="0"/>
          </a:p>
        </p:txBody>
      </p:sp>
      <p:sp>
        <p:nvSpPr>
          <p:cNvPr id="17" name="Text 15"/>
          <p:cNvSpPr/>
          <p:nvPr/>
        </p:nvSpPr>
        <p:spPr>
          <a:xfrm>
            <a:off x="6080760" y="1874520"/>
            <a:ext cx="4572000" cy="228600"/>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第二優先</a:t>
            </a:r>
            <a:endParaRPr lang="en-US" sz="1100" dirty="0"/>
          </a:p>
        </p:txBody>
      </p:sp>
      <p:sp>
        <p:nvSpPr>
          <p:cNvPr id="18" name="Text 16"/>
          <p:cNvSpPr/>
          <p:nvPr/>
        </p:nvSpPr>
        <p:spPr>
          <a:xfrm>
            <a:off x="6080760" y="2185416"/>
            <a:ext cx="4389120" cy="1783080"/>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・セグメント分離</a:t>
            </a:r>
            <a:endParaRPr lang="en-US" sz="1000" dirty="0"/>
          </a:p>
          <a:p>
            <a:pPr indent="0" marL="0">
              <a:buNone/>
            </a:pPr>
            <a:r>
              <a:rPr lang="en-US" sz="1000" dirty="0">
                <a:solidFill>
                  <a:srgbClr val="16354E"/>
                </a:solidFill>
                <a:latin typeface="Meiryo" pitchFamily="34" charset="0"/>
                <a:ea typeface="Meiryo" pitchFamily="34" charset="-122"/>
                <a:cs typeface="Meiryo" pitchFamily="34" charset="-120"/>
              </a:rPr>
              <a:t>・継続監視強化</a:t>
            </a:r>
            <a:endParaRPr lang="en-US" sz="1000" dirty="0"/>
          </a:p>
        </p:txBody>
      </p:sp>
      <p:sp>
        <p:nvSpPr>
          <p:cNvPr id="19" name="Text 17"/>
          <p:cNvSpPr/>
          <p:nvPr/>
        </p:nvSpPr>
        <p:spPr>
          <a:xfrm>
            <a:off x="1143000" y="4114800"/>
            <a:ext cx="4572000" cy="228600"/>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補完</a:t>
            </a:r>
            <a:endParaRPr lang="en-US" sz="1100" dirty="0"/>
          </a:p>
        </p:txBody>
      </p:sp>
      <p:sp>
        <p:nvSpPr>
          <p:cNvPr id="20" name="Text 18"/>
          <p:cNvSpPr/>
          <p:nvPr/>
        </p:nvSpPr>
        <p:spPr>
          <a:xfrm>
            <a:off x="1143000" y="4425696"/>
            <a:ext cx="4389120" cy="1783080"/>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・ログ保管最適化</a:t>
            </a:r>
            <a:endParaRPr lang="en-US" sz="1000" dirty="0"/>
          </a:p>
        </p:txBody>
      </p:sp>
      <p:sp>
        <p:nvSpPr>
          <p:cNvPr id="21" name="Text 19"/>
          <p:cNvSpPr/>
          <p:nvPr/>
        </p:nvSpPr>
        <p:spPr>
          <a:xfrm>
            <a:off x="6080760" y="4114800"/>
            <a:ext cx="4572000" cy="228600"/>
          </a:xfrm>
          <a:prstGeom prst="rect">
            <a:avLst/>
          </a:prstGeom>
          <a:noFill/>
          <a:ln/>
        </p:spPr>
        <p:txBody>
          <a:bodyPr wrap="square" rtlCol="0" anchor="ctr"/>
          <a:lstStyle/>
          <a:p>
            <a:pPr indent="0" marL="0">
              <a:buNone/>
            </a:pPr>
            <a:r>
              <a:rPr lang="en-US" sz="1100" b="1" dirty="0">
                <a:solidFill>
                  <a:srgbClr val="0C1A2C"/>
                </a:solidFill>
                <a:latin typeface="Meiryo" pitchFamily="34" charset="0"/>
                <a:ea typeface="Meiryo" pitchFamily="34" charset="-122"/>
                <a:cs typeface="Meiryo" pitchFamily="34" charset="-120"/>
              </a:rPr>
              <a:t>再評価</a:t>
            </a:r>
            <a:endParaRPr lang="en-US" sz="1100" dirty="0"/>
          </a:p>
        </p:txBody>
      </p:sp>
      <p:sp>
        <p:nvSpPr>
          <p:cNvPr id="22" name="Text 20"/>
          <p:cNvSpPr/>
          <p:nvPr/>
        </p:nvSpPr>
        <p:spPr>
          <a:xfrm>
            <a:off x="6080760" y="4425696"/>
            <a:ext cx="4389120" cy="1783080"/>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・効果根拠が弱い周辺施策</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ゼロトラスト原則</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4</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ゼロトラスト原則</a:t>
            </a:r>
            <a:endParaRPr lang="en-US" sz="2400" dirty="0"/>
          </a:p>
        </p:txBody>
      </p:sp>
      <p:sp>
        <p:nvSpPr>
          <p:cNvPr id="10" name="Shape 8"/>
          <p:cNvSpPr/>
          <p:nvPr/>
        </p:nvSpPr>
        <p:spPr>
          <a:xfrm>
            <a:off x="731520" y="1783080"/>
            <a:ext cx="3566160" cy="4434840"/>
          </a:xfrm>
          <a:prstGeom prst="roundRect">
            <a:avLst/>
          </a:prstGeom>
          <a:solidFill>
            <a:srgbClr val="ECF8FD"/>
          </a:solidFill>
          <a:ln w="12700">
            <a:solidFill>
              <a:srgbClr val="D7EEF8"/>
            </a:solidFill>
            <a:prstDash val="solid"/>
          </a:ln>
        </p:spPr>
      </p:sp>
      <p:sp>
        <p:nvSpPr>
          <p:cNvPr id="11" name="Shape 9"/>
          <p:cNvSpPr/>
          <p:nvPr/>
        </p:nvSpPr>
        <p:spPr>
          <a:xfrm>
            <a:off x="731520" y="1783080"/>
            <a:ext cx="3566160" cy="530352"/>
          </a:xfrm>
          <a:prstGeom prst="rect">
            <a:avLst/>
          </a:prstGeom>
          <a:solidFill>
            <a:srgbClr val="0E3B5F"/>
          </a:solidFill>
          <a:ln w="12700">
            <a:solidFill>
              <a:srgbClr val="0E3B5F"/>
            </a:solidFill>
            <a:prstDash val="solid"/>
          </a:ln>
        </p:spPr>
      </p:sp>
      <p:sp>
        <p:nvSpPr>
          <p:cNvPr id="12" name="Text 10"/>
          <p:cNvSpPr/>
          <p:nvPr/>
        </p:nvSpPr>
        <p:spPr>
          <a:xfrm>
            <a:off x="914400" y="1938528"/>
            <a:ext cx="3200400" cy="219456"/>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常時検証</a:t>
            </a:r>
            <a:endParaRPr lang="en-US" sz="1200" dirty="0"/>
          </a:p>
        </p:txBody>
      </p:sp>
      <p:sp>
        <p:nvSpPr>
          <p:cNvPr id="13" name="Text 11"/>
          <p:cNvSpPr/>
          <p:nvPr/>
        </p:nvSpPr>
        <p:spPr>
          <a:xfrm>
            <a:off x="987552" y="2651760"/>
            <a:ext cx="3017520" cy="3200400"/>
          </a:xfrm>
          <a:prstGeom prst="rect">
            <a:avLst/>
          </a:prstGeom>
          <a:noFill/>
          <a:ln/>
        </p:spPr>
        <p:txBody>
          <a:bodyPr wrap="square" rtlCol="0" anchor="ctr"/>
          <a:lstStyle/>
          <a:p>
            <a:pPr algn="ctr" indent="0" marL="0">
              <a:buNone/>
            </a:pPr>
            <a:r>
              <a:rPr lang="en-US" sz="1400" dirty="0">
                <a:solidFill>
                  <a:srgbClr val="16354E"/>
                </a:solidFill>
                <a:latin typeface="Meiryo" pitchFamily="34" charset="0"/>
                <a:ea typeface="Meiryo" pitchFamily="34" charset="-122"/>
                <a:cs typeface="Meiryo" pitchFamily="34" charset="-120"/>
              </a:rPr>
              <a:t>ネットワーク内外を問わず常に検証する</a:t>
            </a:r>
            <a:endParaRPr lang="en-US" sz="1400" dirty="0"/>
          </a:p>
        </p:txBody>
      </p:sp>
      <p:sp>
        <p:nvSpPr>
          <p:cNvPr id="14" name="Shape 12"/>
          <p:cNvSpPr/>
          <p:nvPr/>
        </p:nvSpPr>
        <p:spPr>
          <a:xfrm>
            <a:off x="4572000" y="1783080"/>
            <a:ext cx="3566160" cy="4434840"/>
          </a:xfrm>
          <a:prstGeom prst="roundRect">
            <a:avLst/>
          </a:prstGeom>
          <a:solidFill>
            <a:srgbClr val="D7EEF8"/>
          </a:solidFill>
          <a:ln w="12700">
            <a:solidFill>
              <a:srgbClr val="D7EEF8"/>
            </a:solidFill>
            <a:prstDash val="solid"/>
          </a:ln>
        </p:spPr>
      </p:sp>
      <p:sp>
        <p:nvSpPr>
          <p:cNvPr id="15" name="Shape 13"/>
          <p:cNvSpPr/>
          <p:nvPr/>
        </p:nvSpPr>
        <p:spPr>
          <a:xfrm>
            <a:off x="4572000" y="1783080"/>
            <a:ext cx="3566160" cy="530352"/>
          </a:xfrm>
          <a:prstGeom prst="rect">
            <a:avLst/>
          </a:prstGeom>
          <a:solidFill>
            <a:srgbClr val="0E3B5F"/>
          </a:solidFill>
          <a:ln w="12700">
            <a:solidFill>
              <a:srgbClr val="0E3B5F"/>
            </a:solidFill>
            <a:prstDash val="solid"/>
          </a:ln>
        </p:spPr>
      </p:sp>
      <p:sp>
        <p:nvSpPr>
          <p:cNvPr id="16" name="Text 14"/>
          <p:cNvSpPr/>
          <p:nvPr/>
        </p:nvSpPr>
        <p:spPr>
          <a:xfrm>
            <a:off x="4754880" y="1938528"/>
            <a:ext cx="3200400" cy="219456"/>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最小権限</a:t>
            </a:r>
            <a:endParaRPr lang="en-US" sz="1200" dirty="0"/>
          </a:p>
        </p:txBody>
      </p:sp>
      <p:sp>
        <p:nvSpPr>
          <p:cNvPr id="17" name="Text 15"/>
          <p:cNvSpPr/>
          <p:nvPr/>
        </p:nvSpPr>
        <p:spPr>
          <a:xfrm>
            <a:off x="4828032" y="2651760"/>
            <a:ext cx="3017520" cy="3200400"/>
          </a:xfrm>
          <a:prstGeom prst="rect">
            <a:avLst/>
          </a:prstGeom>
          <a:noFill/>
          <a:ln/>
        </p:spPr>
        <p:txBody>
          <a:bodyPr wrap="square" rtlCol="0" anchor="ctr"/>
          <a:lstStyle/>
          <a:p>
            <a:pPr algn="ctr" indent="0" marL="0">
              <a:buNone/>
            </a:pPr>
            <a:r>
              <a:rPr lang="en-US" sz="1400" dirty="0">
                <a:solidFill>
                  <a:srgbClr val="16354E"/>
                </a:solidFill>
                <a:latin typeface="Meiryo" pitchFamily="34" charset="0"/>
                <a:ea typeface="Meiryo" pitchFamily="34" charset="-122"/>
                <a:cs typeface="Meiryo" pitchFamily="34" charset="-120"/>
              </a:rPr>
              <a:t>必要最小限のアクセス権に限定する</a:t>
            </a:r>
            <a:endParaRPr lang="en-US" sz="1400" dirty="0"/>
          </a:p>
        </p:txBody>
      </p:sp>
      <p:sp>
        <p:nvSpPr>
          <p:cNvPr id="18" name="Shape 16"/>
          <p:cNvSpPr/>
          <p:nvPr/>
        </p:nvSpPr>
        <p:spPr>
          <a:xfrm>
            <a:off x="8412480" y="1783080"/>
            <a:ext cx="3566160" cy="4434840"/>
          </a:xfrm>
          <a:prstGeom prst="roundRect">
            <a:avLst/>
          </a:prstGeom>
          <a:solidFill>
            <a:srgbClr val="ECF8FD"/>
          </a:solidFill>
          <a:ln w="12700">
            <a:solidFill>
              <a:srgbClr val="D7EEF8"/>
            </a:solidFill>
            <a:prstDash val="solid"/>
          </a:ln>
        </p:spPr>
      </p:sp>
      <p:sp>
        <p:nvSpPr>
          <p:cNvPr id="19" name="Shape 17"/>
          <p:cNvSpPr/>
          <p:nvPr/>
        </p:nvSpPr>
        <p:spPr>
          <a:xfrm>
            <a:off x="8412480" y="1783080"/>
            <a:ext cx="3566160" cy="530352"/>
          </a:xfrm>
          <a:prstGeom prst="rect">
            <a:avLst/>
          </a:prstGeom>
          <a:solidFill>
            <a:srgbClr val="0E3B5F"/>
          </a:solidFill>
          <a:ln w="12700">
            <a:solidFill>
              <a:srgbClr val="0E3B5F"/>
            </a:solidFill>
            <a:prstDash val="solid"/>
          </a:ln>
        </p:spPr>
      </p:sp>
      <p:sp>
        <p:nvSpPr>
          <p:cNvPr id="20" name="Text 18"/>
          <p:cNvSpPr/>
          <p:nvPr/>
        </p:nvSpPr>
        <p:spPr>
          <a:xfrm>
            <a:off x="8595360" y="1938528"/>
            <a:ext cx="3200400" cy="219456"/>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侵害前提</a:t>
            </a:r>
            <a:endParaRPr lang="en-US" sz="1200" dirty="0"/>
          </a:p>
        </p:txBody>
      </p:sp>
      <p:sp>
        <p:nvSpPr>
          <p:cNvPr id="21" name="Text 19"/>
          <p:cNvSpPr/>
          <p:nvPr/>
        </p:nvSpPr>
        <p:spPr>
          <a:xfrm>
            <a:off x="8668512" y="2651760"/>
            <a:ext cx="3017520" cy="3200400"/>
          </a:xfrm>
          <a:prstGeom prst="rect">
            <a:avLst/>
          </a:prstGeom>
          <a:noFill/>
          <a:ln/>
        </p:spPr>
        <p:txBody>
          <a:bodyPr wrap="square" rtlCol="0" anchor="ctr"/>
          <a:lstStyle/>
          <a:p>
            <a:pPr algn="ctr" indent="0" marL="0">
              <a:buNone/>
            </a:pPr>
            <a:r>
              <a:rPr lang="en-US" sz="1400" dirty="0">
                <a:solidFill>
                  <a:srgbClr val="16354E"/>
                </a:solidFill>
                <a:latin typeface="Meiryo" pitchFamily="34" charset="0"/>
                <a:ea typeface="Meiryo" pitchFamily="34" charset="-122"/>
                <a:cs typeface="Meiryo" pitchFamily="34" charset="-120"/>
              </a:rPr>
              <a:t>侵害前提で検知・封じ込めを設計する</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現状ギャップ評価</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5</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現状ギャップ評価</a:t>
            </a:r>
            <a:endParaRPr lang="en-US" sz="2400" dirty="0"/>
          </a:p>
        </p:txBody>
      </p:sp>
      <p:sp>
        <p:nvSpPr>
          <p:cNvPr id="10" name="Text 8"/>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4627A"/>
                </a:solidFill>
                <a:latin typeface="Meiryo" pitchFamily="34" charset="0"/>
                <a:ea typeface="Meiryo" pitchFamily="34" charset="-122"/>
                <a:cs typeface="Meiryo" pitchFamily="34" charset="-120"/>
              </a:rPr>
              <a:t>現状値から目標値までのギャップを可視化</a:t>
            </a:r>
            <a:endParaRPr lang="en-US" sz="1200" dirty="0"/>
          </a:p>
        </p:txBody>
      </p:sp>
      <p:sp>
        <p:nvSpPr>
          <p:cNvPr id="11" name="Shape 9"/>
          <p:cNvSpPr/>
          <p:nvPr/>
        </p:nvSpPr>
        <p:spPr>
          <a:xfrm>
            <a:off x="731520" y="1691640"/>
            <a:ext cx="10972800" cy="932688"/>
          </a:xfrm>
          <a:prstGeom prst="roundRect">
            <a:avLst/>
          </a:prstGeom>
          <a:solidFill>
            <a:srgbClr val="ECF8FD"/>
          </a:solidFill>
          <a:ln w="12700">
            <a:solidFill>
              <a:srgbClr val="D7EEF8"/>
            </a:solidFill>
            <a:prstDash val="solid"/>
          </a:ln>
        </p:spPr>
      </p:sp>
      <p:sp>
        <p:nvSpPr>
          <p:cNvPr id="12" name="Text 10"/>
          <p:cNvSpPr/>
          <p:nvPr/>
        </p:nvSpPr>
        <p:spPr>
          <a:xfrm>
            <a:off x="932688" y="1965960"/>
            <a:ext cx="2697480" cy="219456"/>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認証基盤</a:t>
            </a:r>
            <a:endParaRPr lang="en-US" sz="1200" dirty="0"/>
          </a:p>
        </p:txBody>
      </p:sp>
      <p:sp>
        <p:nvSpPr>
          <p:cNvPr id="13" name="Shape 11"/>
          <p:cNvSpPr/>
          <p:nvPr/>
        </p:nvSpPr>
        <p:spPr>
          <a:xfrm>
            <a:off x="3822192" y="2002536"/>
            <a:ext cx="2834640" cy="274320"/>
          </a:xfrm>
          <a:prstGeom prst="roundRect">
            <a:avLst/>
          </a:prstGeom>
          <a:solidFill>
            <a:srgbClr val="FFFFFF"/>
          </a:solidFill>
          <a:ln w="12700">
            <a:solidFill>
              <a:srgbClr val="D7EEF8"/>
            </a:solidFill>
            <a:prstDash val="solid"/>
          </a:ln>
        </p:spPr>
      </p:sp>
      <p:sp>
        <p:nvSpPr>
          <p:cNvPr id="14" name="Shape 12"/>
          <p:cNvSpPr/>
          <p:nvPr/>
        </p:nvSpPr>
        <p:spPr>
          <a:xfrm>
            <a:off x="3822192" y="2002536"/>
            <a:ext cx="1360627" cy="274320"/>
          </a:xfrm>
          <a:prstGeom prst="roundRect">
            <a:avLst/>
          </a:prstGeom>
          <a:solidFill>
            <a:srgbClr val="0E3B5F"/>
          </a:solidFill>
          <a:ln w="12700">
            <a:solidFill>
              <a:srgbClr val="0E3B5F"/>
            </a:solidFill>
            <a:prstDash val="solid"/>
          </a:ln>
        </p:spPr>
      </p:sp>
      <p:sp>
        <p:nvSpPr>
          <p:cNvPr id="15" name="Shape 13"/>
          <p:cNvSpPr/>
          <p:nvPr/>
        </p:nvSpPr>
        <p:spPr>
          <a:xfrm>
            <a:off x="6316675" y="1947672"/>
            <a:ext cx="0" cy="384048"/>
          </a:xfrm>
          <a:prstGeom prst="line">
            <a:avLst/>
          </a:prstGeom>
          <a:noFill/>
          <a:ln w="12700">
            <a:solidFill>
              <a:srgbClr val="22D3EE"/>
            </a:solidFill>
            <a:prstDash val="solid"/>
          </a:ln>
        </p:spPr>
      </p:sp>
      <p:sp>
        <p:nvSpPr>
          <p:cNvPr id="16" name="Text 14"/>
          <p:cNvSpPr/>
          <p:nvPr/>
        </p:nvSpPr>
        <p:spPr>
          <a:xfrm>
            <a:off x="6903720" y="1965960"/>
            <a:ext cx="2057400" cy="219456"/>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現状 2.4 / 目標 4.4</a:t>
            </a:r>
            <a:endParaRPr lang="en-US" sz="1000" dirty="0"/>
          </a:p>
        </p:txBody>
      </p:sp>
      <p:sp>
        <p:nvSpPr>
          <p:cNvPr id="17" name="Text 15"/>
          <p:cNvSpPr/>
          <p:nvPr/>
        </p:nvSpPr>
        <p:spPr>
          <a:xfrm>
            <a:off x="9070848" y="1874520"/>
            <a:ext cx="2432304" cy="420624"/>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多要素認証 + 条件付きアクセスを統合</a:t>
            </a:r>
            <a:endParaRPr lang="en-US" sz="1000" dirty="0"/>
          </a:p>
        </p:txBody>
      </p:sp>
      <p:sp>
        <p:nvSpPr>
          <p:cNvPr id="18" name="Shape 16"/>
          <p:cNvSpPr/>
          <p:nvPr/>
        </p:nvSpPr>
        <p:spPr>
          <a:xfrm>
            <a:off x="731520" y="2807208"/>
            <a:ext cx="10972800" cy="932688"/>
          </a:xfrm>
          <a:prstGeom prst="roundRect">
            <a:avLst/>
          </a:prstGeom>
          <a:solidFill>
            <a:srgbClr val="D7EEF8"/>
          </a:solidFill>
          <a:ln w="12700">
            <a:solidFill>
              <a:srgbClr val="D7EEF8"/>
            </a:solidFill>
            <a:prstDash val="solid"/>
          </a:ln>
        </p:spPr>
      </p:sp>
      <p:sp>
        <p:nvSpPr>
          <p:cNvPr id="19" name="Text 17"/>
          <p:cNvSpPr/>
          <p:nvPr/>
        </p:nvSpPr>
        <p:spPr>
          <a:xfrm>
            <a:off x="932688" y="3081528"/>
            <a:ext cx="2697480" cy="219456"/>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端末管理</a:t>
            </a:r>
            <a:endParaRPr lang="en-US" sz="1200" dirty="0"/>
          </a:p>
        </p:txBody>
      </p:sp>
      <p:sp>
        <p:nvSpPr>
          <p:cNvPr id="20" name="Shape 18"/>
          <p:cNvSpPr/>
          <p:nvPr/>
        </p:nvSpPr>
        <p:spPr>
          <a:xfrm>
            <a:off x="3822192" y="3118104"/>
            <a:ext cx="2834640" cy="274320"/>
          </a:xfrm>
          <a:prstGeom prst="roundRect">
            <a:avLst/>
          </a:prstGeom>
          <a:solidFill>
            <a:srgbClr val="FFFFFF"/>
          </a:solidFill>
          <a:ln w="12700">
            <a:solidFill>
              <a:srgbClr val="D7EEF8"/>
            </a:solidFill>
            <a:prstDash val="solid"/>
          </a:ln>
        </p:spPr>
      </p:sp>
      <p:sp>
        <p:nvSpPr>
          <p:cNvPr id="21" name="Shape 19"/>
          <p:cNvSpPr/>
          <p:nvPr/>
        </p:nvSpPr>
        <p:spPr>
          <a:xfrm>
            <a:off x="3822192" y="3118104"/>
            <a:ext cx="1077163" cy="274320"/>
          </a:xfrm>
          <a:prstGeom prst="roundRect">
            <a:avLst/>
          </a:prstGeom>
          <a:solidFill>
            <a:srgbClr val="0E3B5F"/>
          </a:solidFill>
          <a:ln w="12700">
            <a:solidFill>
              <a:srgbClr val="0E3B5F"/>
            </a:solidFill>
            <a:prstDash val="solid"/>
          </a:ln>
        </p:spPr>
      </p:sp>
      <p:sp>
        <p:nvSpPr>
          <p:cNvPr id="22" name="Shape 20"/>
          <p:cNvSpPr/>
          <p:nvPr/>
        </p:nvSpPr>
        <p:spPr>
          <a:xfrm>
            <a:off x="6089904" y="3063240"/>
            <a:ext cx="0" cy="384048"/>
          </a:xfrm>
          <a:prstGeom prst="line">
            <a:avLst/>
          </a:prstGeom>
          <a:noFill/>
          <a:ln w="12700">
            <a:solidFill>
              <a:srgbClr val="22D3EE"/>
            </a:solidFill>
            <a:prstDash val="solid"/>
          </a:ln>
        </p:spPr>
      </p:sp>
      <p:sp>
        <p:nvSpPr>
          <p:cNvPr id="23" name="Text 21"/>
          <p:cNvSpPr/>
          <p:nvPr/>
        </p:nvSpPr>
        <p:spPr>
          <a:xfrm>
            <a:off x="6903720" y="3081528"/>
            <a:ext cx="2057400" cy="219456"/>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現状 1.9 / 目標 4.0</a:t>
            </a:r>
            <a:endParaRPr lang="en-US" sz="1000" dirty="0"/>
          </a:p>
        </p:txBody>
      </p:sp>
      <p:sp>
        <p:nvSpPr>
          <p:cNvPr id="24" name="Text 22"/>
          <p:cNvSpPr/>
          <p:nvPr/>
        </p:nvSpPr>
        <p:spPr>
          <a:xfrm>
            <a:off x="9070848" y="2990088"/>
            <a:ext cx="2432304" cy="420624"/>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端末準拠状態を常時計測</a:t>
            </a:r>
            <a:endParaRPr lang="en-US" sz="1000" dirty="0"/>
          </a:p>
        </p:txBody>
      </p:sp>
      <p:sp>
        <p:nvSpPr>
          <p:cNvPr id="25" name="Shape 23"/>
          <p:cNvSpPr/>
          <p:nvPr/>
        </p:nvSpPr>
        <p:spPr>
          <a:xfrm>
            <a:off x="731520" y="3922776"/>
            <a:ext cx="10972800" cy="932688"/>
          </a:xfrm>
          <a:prstGeom prst="roundRect">
            <a:avLst/>
          </a:prstGeom>
          <a:solidFill>
            <a:srgbClr val="ECF8FD"/>
          </a:solidFill>
          <a:ln w="12700">
            <a:solidFill>
              <a:srgbClr val="D7EEF8"/>
            </a:solidFill>
            <a:prstDash val="solid"/>
          </a:ln>
        </p:spPr>
      </p:sp>
      <p:sp>
        <p:nvSpPr>
          <p:cNvPr id="26" name="Text 24"/>
          <p:cNvSpPr/>
          <p:nvPr/>
        </p:nvSpPr>
        <p:spPr>
          <a:xfrm>
            <a:off x="932688" y="4197096"/>
            <a:ext cx="2697480" cy="219456"/>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通信制御</a:t>
            </a:r>
            <a:endParaRPr lang="en-US" sz="1200" dirty="0"/>
          </a:p>
        </p:txBody>
      </p:sp>
      <p:sp>
        <p:nvSpPr>
          <p:cNvPr id="27" name="Shape 25"/>
          <p:cNvSpPr/>
          <p:nvPr/>
        </p:nvSpPr>
        <p:spPr>
          <a:xfrm>
            <a:off x="3822192" y="4233672"/>
            <a:ext cx="2834640" cy="274320"/>
          </a:xfrm>
          <a:prstGeom prst="roundRect">
            <a:avLst/>
          </a:prstGeom>
          <a:solidFill>
            <a:srgbClr val="FFFFFF"/>
          </a:solidFill>
          <a:ln w="12700">
            <a:solidFill>
              <a:srgbClr val="D7EEF8"/>
            </a:solidFill>
            <a:prstDash val="solid"/>
          </a:ln>
        </p:spPr>
      </p:sp>
      <p:sp>
        <p:nvSpPr>
          <p:cNvPr id="28" name="Shape 26"/>
          <p:cNvSpPr/>
          <p:nvPr/>
        </p:nvSpPr>
        <p:spPr>
          <a:xfrm>
            <a:off x="3822192" y="4233672"/>
            <a:ext cx="1190549" cy="274320"/>
          </a:xfrm>
          <a:prstGeom prst="roundRect">
            <a:avLst/>
          </a:prstGeom>
          <a:solidFill>
            <a:srgbClr val="0E3B5F"/>
          </a:solidFill>
          <a:ln w="12700">
            <a:solidFill>
              <a:srgbClr val="0E3B5F"/>
            </a:solidFill>
            <a:prstDash val="solid"/>
          </a:ln>
        </p:spPr>
      </p:sp>
      <p:sp>
        <p:nvSpPr>
          <p:cNvPr id="29" name="Shape 27"/>
          <p:cNvSpPr/>
          <p:nvPr/>
        </p:nvSpPr>
        <p:spPr>
          <a:xfrm>
            <a:off x="6146597" y="4178808"/>
            <a:ext cx="0" cy="384048"/>
          </a:xfrm>
          <a:prstGeom prst="line">
            <a:avLst/>
          </a:prstGeom>
          <a:noFill/>
          <a:ln w="12700">
            <a:solidFill>
              <a:srgbClr val="22D3EE"/>
            </a:solidFill>
            <a:prstDash val="solid"/>
          </a:ln>
        </p:spPr>
      </p:sp>
      <p:sp>
        <p:nvSpPr>
          <p:cNvPr id="30" name="Text 28"/>
          <p:cNvSpPr/>
          <p:nvPr/>
        </p:nvSpPr>
        <p:spPr>
          <a:xfrm>
            <a:off x="6903720" y="4197096"/>
            <a:ext cx="2057400" cy="219456"/>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現状 2.1 / 目標 4.1</a:t>
            </a:r>
            <a:endParaRPr lang="en-US" sz="1000" dirty="0"/>
          </a:p>
        </p:txBody>
      </p:sp>
      <p:sp>
        <p:nvSpPr>
          <p:cNvPr id="31" name="Text 29"/>
          <p:cNvSpPr/>
          <p:nvPr/>
        </p:nvSpPr>
        <p:spPr>
          <a:xfrm>
            <a:off x="9070848" y="4105656"/>
            <a:ext cx="2432304" cy="420624"/>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マイクロセグメンテーション導入</a:t>
            </a:r>
            <a:endParaRPr lang="en-US" sz="1000" dirty="0"/>
          </a:p>
        </p:txBody>
      </p:sp>
      <p:sp>
        <p:nvSpPr>
          <p:cNvPr id="32" name="Shape 30"/>
          <p:cNvSpPr/>
          <p:nvPr/>
        </p:nvSpPr>
        <p:spPr>
          <a:xfrm>
            <a:off x="731520" y="5038344"/>
            <a:ext cx="10972800" cy="932688"/>
          </a:xfrm>
          <a:prstGeom prst="roundRect">
            <a:avLst/>
          </a:prstGeom>
          <a:solidFill>
            <a:srgbClr val="D7EEF8"/>
          </a:solidFill>
          <a:ln w="12700">
            <a:solidFill>
              <a:srgbClr val="D7EEF8"/>
            </a:solidFill>
            <a:prstDash val="solid"/>
          </a:ln>
        </p:spPr>
      </p:sp>
      <p:sp>
        <p:nvSpPr>
          <p:cNvPr id="33" name="Text 31"/>
          <p:cNvSpPr/>
          <p:nvPr/>
        </p:nvSpPr>
        <p:spPr>
          <a:xfrm>
            <a:off x="932688" y="5312664"/>
            <a:ext cx="2697480" cy="219456"/>
          </a:xfrm>
          <a:prstGeom prst="rect">
            <a:avLst/>
          </a:prstGeom>
          <a:noFill/>
          <a:ln/>
        </p:spPr>
        <p:txBody>
          <a:bodyPr wrap="square" rtlCol="0" anchor="ctr"/>
          <a:lstStyle/>
          <a:p>
            <a:pPr indent="0" marL="0">
              <a:buNone/>
            </a:pPr>
            <a:r>
              <a:rPr lang="en-US" sz="1200" b="1" dirty="0">
                <a:solidFill>
                  <a:srgbClr val="0C1A2C"/>
                </a:solidFill>
                <a:latin typeface="Meiryo" pitchFamily="34" charset="0"/>
                <a:ea typeface="Meiryo" pitchFamily="34" charset="-122"/>
                <a:cs typeface="Meiryo" pitchFamily="34" charset="-120"/>
              </a:rPr>
              <a:t>監視分析</a:t>
            </a:r>
            <a:endParaRPr lang="en-US" sz="1200" dirty="0"/>
          </a:p>
        </p:txBody>
      </p:sp>
      <p:sp>
        <p:nvSpPr>
          <p:cNvPr id="34" name="Shape 32"/>
          <p:cNvSpPr/>
          <p:nvPr/>
        </p:nvSpPr>
        <p:spPr>
          <a:xfrm>
            <a:off x="3822192" y="5349240"/>
            <a:ext cx="2834640" cy="274320"/>
          </a:xfrm>
          <a:prstGeom prst="roundRect">
            <a:avLst/>
          </a:prstGeom>
          <a:solidFill>
            <a:srgbClr val="FFFFFF"/>
          </a:solidFill>
          <a:ln w="12700">
            <a:solidFill>
              <a:srgbClr val="D7EEF8"/>
            </a:solidFill>
            <a:prstDash val="solid"/>
          </a:ln>
        </p:spPr>
      </p:sp>
      <p:sp>
        <p:nvSpPr>
          <p:cNvPr id="35" name="Shape 33"/>
          <p:cNvSpPr/>
          <p:nvPr/>
        </p:nvSpPr>
        <p:spPr>
          <a:xfrm>
            <a:off x="3822192" y="5349240"/>
            <a:ext cx="1133856" cy="274320"/>
          </a:xfrm>
          <a:prstGeom prst="roundRect">
            <a:avLst/>
          </a:prstGeom>
          <a:solidFill>
            <a:srgbClr val="0E3B5F"/>
          </a:solidFill>
          <a:ln w="12700">
            <a:solidFill>
              <a:srgbClr val="0E3B5F"/>
            </a:solidFill>
            <a:prstDash val="solid"/>
          </a:ln>
        </p:spPr>
      </p:sp>
      <p:sp>
        <p:nvSpPr>
          <p:cNvPr id="36" name="Shape 34"/>
          <p:cNvSpPr/>
          <p:nvPr/>
        </p:nvSpPr>
        <p:spPr>
          <a:xfrm>
            <a:off x="6259982" y="5294376"/>
            <a:ext cx="0" cy="384048"/>
          </a:xfrm>
          <a:prstGeom prst="line">
            <a:avLst/>
          </a:prstGeom>
          <a:noFill/>
          <a:ln w="12700">
            <a:solidFill>
              <a:srgbClr val="22D3EE"/>
            </a:solidFill>
            <a:prstDash val="solid"/>
          </a:ln>
        </p:spPr>
      </p:sp>
      <p:sp>
        <p:nvSpPr>
          <p:cNvPr id="37" name="Text 35"/>
          <p:cNvSpPr/>
          <p:nvPr/>
        </p:nvSpPr>
        <p:spPr>
          <a:xfrm>
            <a:off x="6903720" y="5312664"/>
            <a:ext cx="2057400" cy="219456"/>
          </a:xfrm>
          <a:prstGeom prst="rect">
            <a:avLst/>
          </a:prstGeom>
          <a:noFill/>
          <a:ln/>
        </p:spPr>
        <p:txBody>
          <a:bodyPr wrap="square" rtlCol="0" anchor="ctr"/>
          <a:lstStyle/>
          <a:p>
            <a:pPr indent="0" marL="0">
              <a:buNone/>
            </a:pPr>
            <a:r>
              <a:rPr lang="en-US" sz="1000" b="1" dirty="0">
                <a:solidFill>
                  <a:srgbClr val="0E3B5F"/>
                </a:solidFill>
                <a:latin typeface="Meiryo" pitchFamily="34" charset="0"/>
                <a:ea typeface="Meiryo" pitchFamily="34" charset="-122"/>
                <a:cs typeface="Meiryo" pitchFamily="34" charset="-120"/>
              </a:rPr>
              <a:t>現状 2.0 / 目標 4.3</a:t>
            </a:r>
            <a:endParaRPr lang="en-US" sz="1000" dirty="0"/>
          </a:p>
        </p:txBody>
      </p:sp>
      <p:sp>
        <p:nvSpPr>
          <p:cNvPr id="38" name="Text 36"/>
          <p:cNvSpPr/>
          <p:nvPr/>
        </p:nvSpPr>
        <p:spPr>
          <a:xfrm>
            <a:off x="9070848" y="5221224"/>
            <a:ext cx="2432304" cy="420624"/>
          </a:xfrm>
          <a:prstGeom prst="rect">
            <a:avLst/>
          </a:prstGeom>
          <a:noFill/>
          <a:ln/>
        </p:spPr>
        <p:txBody>
          <a:bodyPr wrap="square" rtlCol="0" anchor="ctr"/>
          <a:lstStyle/>
          <a:p>
            <a:pPr indent="0" marL="0">
              <a:buNone/>
            </a:pPr>
            <a:r>
              <a:rPr lang="en-US" sz="1000" dirty="0">
                <a:solidFill>
                  <a:srgbClr val="16354E"/>
                </a:solidFill>
                <a:latin typeface="Meiryo" pitchFamily="34" charset="0"/>
                <a:ea typeface="Meiryo" pitchFamily="34" charset="-122"/>
                <a:cs typeface="Meiryo" pitchFamily="34" charset="-120"/>
              </a:rPr>
              <a:t>相関分析基盤を整備</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優先コントロール</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6</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優先コントロール</a:t>
            </a:r>
            <a:endParaRPr lang="en-US" sz="2400" dirty="0"/>
          </a:p>
        </p:txBody>
      </p:sp>
      <p:sp>
        <p:nvSpPr>
          <p:cNvPr id="10" name="Shape 8"/>
          <p:cNvSpPr/>
          <p:nvPr/>
        </p:nvSpPr>
        <p:spPr>
          <a:xfrm>
            <a:off x="731520" y="1691640"/>
            <a:ext cx="2377440" cy="566928"/>
          </a:xfrm>
          <a:prstGeom prst="rect">
            <a:avLst/>
          </a:prstGeom>
          <a:solidFill>
            <a:srgbClr val="0C1A2C"/>
          </a:solidFill>
          <a:ln w="12700">
            <a:solidFill>
              <a:srgbClr val="0C1A2C"/>
            </a:solidFill>
            <a:prstDash val="solid"/>
          </a:ln>
        </p:spPr>
      </p:sp>
      <p:sp>
        <p:nvSpPr>
          <p:cNvPr id="11" name="Text 9"/>
          <p:cNvSpPr/>
          <p:nvPr/>
        </p:nvSpPr>
        <p:spPr>
          <a:xfrm>
            <a:off x="822960" y="1874520"/>
            <a:ext cx="21945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コントロール</a:t>
            </a:r>
            <a:endParaRPr lang="en-US" sz="1200" dirty="0"/>
          </a:p>
        </p:txBody>
      </p:sp>
      <p:sp>
        <p:nvSpPr>
          <p:cNvPr id="12" name="Shape 10"/>
          <p:cNvSpPr/>
          <p:nvPr/>
        </p:nvSpPr>
        <p:spPr>
          <a:xfrm>
            <a:off x="3108960" y="1691640"/>
            <a:ext cx="2103120" cy="566928"/>
          </a:xfrm>
          <a:prstGeom prst="rect">
            <a:avLst/>
          </a:prstGeom>
          <a:solidFill>
            <a:srgbClr val="0C1A2C"/>
          </a:solidFill>
          <a:ln w="12700">
            <a:solidFill>
              <a:srgbClr val="0C1A2C"/>
            </a:solidFill>
            <a:prstDash val="solid"/>
          </a:ln>
        </p:spPr>
      </p:sp>
      <p:sp>
        <p:nvSpPr>
          <p:cNvPr id="13" name="Text 11"/>
          <p:cNvSpPr/>
          <p:nvPr/>
        </p:nvSpPr>
        <p:spPr>
          <a:xfrm>
            <a:off x="3200400" y="1874520"/>
            <a:ext cx="19202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目的</a:t>
            </a:r>
            <a:endParaRPr lang="en-US" sz="1200" dirty="0"/>
          </a:p>
        </p:txBody>
      </p:sp>
      <p:sp>
        <p:nvSpPr>
          <p:cNvPr id="14" name="Shape 12"/>
          <p:cNvSpPr/>
          <p:nvPr/>
        </p:nvSpPr>
        <p:spPr>
          <a:xfrm>
            <a:off x="5212080" y="1691640"/>
            <a:ext cx="3383280" cy="566928"/>
          </a:xfrm>
          <a:prstGeom prst="rect">
            <a:avLst/>
          </a:prstGeom>
          <a:solidFill>
            <a:srgbClr val="0C1A2C"/>
          </a:solidFill>
          <a:ln w="12700">
            <a:solidFill>
              <a:srgbClr val="0C1A2C"/>
            </a:solidFill>
            <a:prstDash val="solid"/>
          </a:ln>
        </p:spPr>
      </p:sp>
      <p:sp>
        <p:nvSpPr>
          <p:cNvPr id="15" name="Text 13"/>
          <p:cNvSpPr/>
          <p:nvPr/>
        </p:nvSpPr>
        <p:spPr>
          <a:xfrm>
            <a:off x="5303520" y="1874520"/>
            <a:ext cx="32004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主要実装</a:t>
            </a:r>
            <a:endParaRPr lang="en-US" sz="1200" dirty="0"/>
          </a:p>
        </p:txBody>
      </p:sp>
      <p:sp>
        <p:nvSpPr>
          <p:cNvPr id="16" name="Shape 14"/>
          <p:cNvSpPr/>
          <p:nvPr/>
        </p:nvSpPr>
        <p:spPr>
          <a:xfrm>
            <a:off x="8595360" y="1691640"/>
            <a:ext cx="2743200" cy="566928"/>
          </a:xfrm>
          <a:prstGeom prst="rect">
            <a:avLst/>
          </a:prstGeom>
          <a:solidFill>
            <a:srgbClr val="0C1A2C"/>
          </a:solidFill>
          <a:ln w="12700">
            <a:solidFill>
              <a:srgbClr val="0C1A2C"/>
            </a:solidFill>
            <a:prstDash val="solid"/>
          </a:ln>
        </p:spPr>
      </p:sp>
      <p:sp>
        <p:nvSpPr>
          <p:cNvPr id="17" name="Text 15"/>
          <p:cNvSpPr/>
          <p:nvPr/>
        </p:nvSpPr>
        <p:spPr>
          <a:xfrm>
            <a:off x="8686800" y="1874520"/>
            <a:ext cx="25603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評価指標</a:t>
            </a:r>
            <a:endParaRPr lang="en-US" sz="1200" dirty="0"/>
          </a:p>
        </p:txBody>
      </p:sp>
      <p:sp>
        <p:nvSpPr>
          <p:cNvPr id="18" name="Shape 16"/>
          <p:cNvSpPr/>
          <p:nvPr/>
        </p:nvSpPr>
        <p:spPr>
          <a:xfrm>
            <a:off x="731520" y="2258568"/>
            <a:ext cx="2377440" cy="694944"/>
          </a:xfrm>
          <a:prstGeom prst="rect">
            <a:avLst/>
          </a:prstGeom>
          <a:solidFill>
            <a:srgbClr val="FFFFFF"/>
          </a:solidFill>
          <a:ln w="12700">
            <a:solidFill>
              <a:srgbClr val="D7EEF8"/>
            </a:solidFill>
            <a:prstDash val="solid"/>
          </a:ln>
        </p:spPr>
      </p:sp>
      <p:sp>
        <p:nvSpPr>
          <p:cNvPr id="19" name="Text 17"/>
          <p:cNvSpPr/>
          <p:nvPr/>
        </p:nvSpPr>
        <p:spPr>
          <a:xfrm>
            <a:off x="822960" y="2395728"/>
            <a:ext cx="219456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多要素認証強化</a:t>
            </a:r>
            <a:endParaRPr lang="en-US" sz="1100" dirty="0"/>
          </a:p>
        </p:txBody>
      </p:sp>
      <p:sp>
        <p:nvSpPr>
          <p:cNvPr id="20" name="Shape 18"/>
          <p:cNvSpPr/>
          <p:nvPr/>
        </p:nvSpPr>
        <p:spPr>
          <a:xfrm>
            <a:off x="3108960" y="2258568"/>
            <a:ext cx="2103120" cy="694944"/>
          </a:xfrm>
          <a:prstGeom prst="rect">
            <a:avLst/>
          </a:prstGeom>
          <a:solidFill>
            <a:srgbClr val="FFFFFF"/>
          </a:solidFill>
          <a:ln w="12700">
            <a:solidFill>
              <a:srgbClr val="D7EEF8"/>
            </a:solidFill>
            <a:prstDash val="solid"/>
          </a:ln>
        </p:spPr>
      </p:sp>
      <p:sp>
        <p:nvSpPr>
          <p:cNvPr id="21" name="Text 19"/>
          <p:cNvSpPr/>
          <p:nvPr/>
        </p:nvSpPr>
        <p:spPr>
          <a:xfrm>
            <a:off x="3200400" y="2395728"/>
            <a:ext cx="19202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不正アクセス抑止</a:t>
            </a:r>
            <a:endParaRPr lang="en-US" sz="1100" dirty="0"/>
          </a:p>
        </p:txBody>
      </p:sp>
      <p:sp>
        <p:nvSpPr>
          <p:cNvPr id="22" name="Shape 20"/>
          <p:cNvSpPr/>
          <p:nvPr/>
        </p:nvSpPr>
        <p:spPr>
          <a:xfrm>
            <a:off x="5212080" y="2258568"/>
            <a:ext cx="3383280" cy="694944"/>
          </a:xfrm>
          <a:prstGeom prst="rect">
            <a:avLst/>
          </a:prstGeom>
          <a:solidFill>
            <a:srgbClr val="FFFFFF"/>
          </a:solidFill>
          <a:ln w="12700">
            <a:solidFill>
              <a:srgbClr val="D7EEF8"/>
            </a:solidFill>
            <a:prstDash val="solid"/>
          </a:ln>
        </p:spPr>
      </p:sp>
      <p:sp>
        <p:nvSpPr>
          <p:cNvPr id="23" name="Text 21"/>
          <p:cNvSpPr/>
          <p:nvPr/>
        </p:nvSpPr>
        <p:spPr>
          <a:xfrm>
            <a:off x="5303520" y="2395728"/>
            <a:ext cx="320040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全特権認証情報へ段階適用</a:t>
            </a:r>
            <a:endParaRPr lang="en-US" sz="1100" dirty="0"/>
          </a:p>
        </p:txBody>
      </p:sp>
      <p:sp>
        <p:nvSpPr>
          <p:cNvPr id="24" name="Shape 22"/>
          <p:cNvSpPr/>
          <p:nvPr/>
        </p:nvSpPr>
        <p:spPr>
          <a:xfrm>
            <a:off x="8595360" y="2258568"/>
            <a:ext cx="2743200" cy="694944"/>
          </a:xfrm>
          <a:prstGeom prst="rect">
            <a:avLst/>
          </a:prstGeom>
          <a:solidFill>
            <a:srgbClr val="FFFFFF"/>
          </a:solidFill>
          <a:ln w="12700">
            <a:solidFill>
              <a:srgbClr val="D7EEF8"/>
            </a:solidFill>
            <a:prstDash val="solid"/>
          </a:ln>
        </p:spPr>
      </p:sp>
      <p:sp>
        <p:nvSpPr>
          <p:cNvPr id="25" name="Text 23"/>
          <p:cNvSpPr/>
          <p:nvPr/>
        </p:nvSpPr>
        <p:spPr>
          <a:xfrm>
            <a:off x="8686800" y="2395728"/>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多要素認証適用率</a:t>
            </a:r>
            <a:endParaRPr lang="en-US" sz="1100" dirty="0"/>
          </a:p>
        </p:txBody>
      </p:sp>
      <p:sp>
        <p:nvSpPr>
          <p:cNvPr id="26" name="Shape 24"/>
          <p:cNvSpPr/>
          <p:nvPr/>
        </p:nvSpPr>
        <p:spPr>
          <a:xfrm>
            <a:off x="731520" y="2953512"/>
            <a:ext cx="2377440" cy="694944"/>
          </a:xfrm>
          <a:prstGeom prst="rect">
            <a:avLst/>
          </a:prstGeom>
          <a:solidFill>
            <a:srgbClr val="D7EEF8"/>
          </a:solidFill>
          <a:ln w="12700">
            <a:solidFill>
              <a:srgbClr val="D7EEF8"/>
            </a:solidFill>
            <a:prstDash val="solid"/>
          </a:ln>
        </p:spPr>
      </p:sp>
      <p:sp>
        <p:nvSpPr>
          <p:cNvPr id="27" name="Text 25"/>
          <p:cNvSpPr/>
          <p:nvPr/>
        </p:nvSpPr>
        <p:spPr>
          <a:xfrm>
            <a:off x="822960" y="3090672"/>
            <a:ext cx="219456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端末信頼判定</a:t>
            </a:r>
            <a:endParaRPr lang="en-US" sz="1100" dirty="0"/>
          </a:p>
        </p:txBody>
      </p:sp>
      <p:sp>
        <p:nvSpPr>
          <p:cNvPr id="28" name="Shape 26"/>
          <p:cNvSpPr/>
          <p:nvPr/>
        </p:nvSpPr>
        <p:spPr>
          <a:xfrm>
            <a:off x="3108960" y="2953512"/>
            <a:ext cx="2103120" cy="694944"/>
          </a:xfrm>
          <a:prstGeom prst="rect">
            <a:avLst/>
          </a:prstGeom>
          <a:solidFill>
            <a:srgbClr val="D7EEF8"/>
          </a:solidFill>
          <a:ln w="12700">
            <a:solidFill>
              <a:srgbClr val="D7EEF8"/>
            </a:solidFill>
            <a:prstDash val="solid"/>
          </a:ln>
        </p:spPr>
      </p:sp>
      <p:sp>
        <p:nvSpPr>
          <p:cNvPr id="29" name="Text 27"/>
          <p:cNvSpPr/>
          <p:nvPr/>
        </p:nvSpPr>
        <p:spPr>
          <a:xfrm>
            <a:off x="3200400" y="3090672"/>
            <a:ext cx="19202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脆弱端末遮断</a:t>
            </a:r>
            <a:endParaRPr lang="en-US" sz="1100" dirty="0"/>
          </a:p>
        </p:txBody>
      </p:sp>
      <p:sp>
        <p:nvSpPr>
          <p:cNvPr id="30" name="Shape 28"/>
          <p:cNvSpPr/>
          <p:nvPr/>
        </p:nvSpPr>
        <p:spPr>
          <a:xfrm>
            <a:off x="5212080" y="2953512"/>
            <a:ext cx="3383280" cy="694944"/>
          </a:xfrm>
          <a:prstGeom prst="rect">
            <a:avLst/>
          </a:prstGeom>
          <a:solidFill>
            <a:srgbClr val="D7EEF8"/>
          </a:solidFill>
          <a:ln w="12700">
            <a:solidFill>
              <a:srgbClr val="D7EEF8"/>
            </a:solidFill>
            <a:prstDash val="solid"/>
          </a:ln>
        </p:spPr>
      </p:sp>
      <p:sp>
        <p:nvSpPr>
          <p:cNvPr id="31" name="Text 29"/>
          <p:cNvSpPr/>
          <p:nvPr/>
        </p:nvSpPr>
        <p:spPr>
          <a:xfrm>
            <a:off x="5303520" y="3090672"/>
            <a:ext cx="320040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端末ヘルスチェック</a:t>
            </a:r>
            <a:endParaRPr lang="en-US" sz="1100" dirty="0"/>
          </a:p>
        </p:txBody>
      </p:sp>
      <p:sp>
        <p:nvSpPr>
          <p:cNvPr id="32" name="Shape 30"/>
          <p:cNvSpPr/>
          <p:nvPr/>
        </p:nvSpPr>
        <p:spPr>
          <a:xfrm>
            <a:off x="8595360" y="2953512"/>
            <a:ext cx="2743200" cy="694944"/>
          </a:xfrm>
          <a:prstGeom prst="rect">
            <a:avLst/>
          </a:prstGeom>
          <a:solidFill>
            <a:srgbClr val="D7EEF8"/>
          </a:solidFill>
          <a:ln w="12700">
            <a:solidFill>
              <a:srgbClr val="D7EEF8"/>
            </a:solidFill>
            <a:prstDash val="solid"/>
          </a:ln>
        </p:spPr>
      </p:sp>
      <p:sp>
        <p:nvSpPr>
          <p:cNvPr id="33" name="Text 31"/>
          <p:cNvSpPr/>
          <p:nvPr/>
        </p:nvSpPr>
        <p:spPr>
          <a:xfrm>
            <a:off x="8686800" y="3090672"/>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準拠端末率</a:t>
            </a:r>
            <a:endParaRPr lang="en-US" sz="1100" dirty="0"/>
          </a:p>
        </p:txBody>
      </p:sp>
      <p:sp>
        <p:nvSpPr>
          <p:cNvPr id="34" name="Shape 32"/>
          <p:cNvSpPr/>
          <p:nvPr/>
        </p:nvSpPr>
        <p:spPr>
          <a:xfrm>
            <a:off x="731520" y="3648456"/>
            <a:ext cx="2377440" cy="694944"/>
          </a:xfrm>
          <a:prstGeom prst="rect">
            <a:avLst/>
          </a:prstGeom>
          <a:solidFill>
            <a:srgbClr val="FFFFFF"/>
          </a:solidFill>
          <a:ln w="12700">
            <a:solidFill>
              <a:srgbClr val="D7EEF8"/>
            </a:solidFill>
            <a:prstDash val="solid"/>
          </a:ln>
        </p:spPr>
      </p:sp>
      <p:sp>
        <p:nvSpPr>
          <p:cNvPr id="35" name="Text 33"/>
          <p:cNvSpPr/>
          <p:nvPr/>
        </p:nvSpPr>
        <p:spPr>
          <a:xfrm>
            <a:off x="822960" y="3785616"/>
            <a:ext cx="219456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最小権限</a:t>
            </a:r>
            <a:endParaRPr lang="en-US" sz="1100" dirty="0"/>
          </a:p>
        </p:txBody>
      </p:sp>
      <p:sp>
        <p:nvSpPr>
          <p:cNvPr id="36" name="Shape 34"/>
          <p:cNvSpPr/>
          <p:nvPr/>
        </p:nvSpPr>
        <p:spPr>
          <a:xfrm>
            <a:off x="3108960" y="3648456"/>
            <a:ext cx="2103120" cy="694944"/>
          </a:xfrm>
          <a:prstGeom prst="rect">
            <a:avLst/>
          </a:prstGeom>
          <a:solidFill>
            <a:srgbClr val="FFFFFF"/>
          </a:solidFill>
          <a:ln w="12700">
            <a:solidFill>
              <a:srgbClr val="D7EEF8"/>
            </a:solidFill>
            <a:prstDash val="solid"/>
          </a:ln>
        </p:spPr>
      </p:sp>
      <p:sp>
        <p:nvSpPr>
          <p:cNvPr id="37" name="Text 35"/>
          <p:cNvSpPr/>
          <p:nvPr/>
        </p:nvSpPr>
        <p:spPr>
          <a:xfrm>
            <a:off x="3200400" y="3785616"/>
            <a:ext cx="19202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横展開攻撃抑止</a:t>
            </a:r>
            <a:endParaRPr lang="en-US" sz="1100" dirty="0"/>
          </a:p>
        </p:txBody>
      </p:sp>
      <p:sp>
        <p:nvSpPr>
          <p:cNvPr id="38" name="Shape 36"/>
          <p:cNvSpPr/>
          <p:nvPr/>
        </p:nvSpPr>
        <p:spPr>
          <a:xfrm>
            <a:off x="5212080" y="3648456"/>
            <a:ext cx="3383280" cy="694944"/>
          </a:xfrm>
          <a:prstGeom prst="rect">
            <a:avLst/>
          </a:prstGeom>
          <a:solidFill>
            <a:srgbClr val="FFFFFF"/>
          </a:solidFill>
          <a:ln w="12700">
            <a:solidFill>
              <a:srgbClr val="D7EEF8"/>
            </a:solidFill>
            <a:prstDash val="solid"/>
          </a:ln>
        </p:spPr>
      </p:sp>
      <p:sp>
        <p:nvSpPr>
          <p:cNvPr id="39" name="Text 37"/>
          <p:cNvSpPr/>
          <p:nvPr/>
        </p:nvSpPr>
        <p:spPr>
          <a:xfrm>
            <a:off x="5303520" y="3785616"/>
            <a:ext cx="320040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ロール再設計</a:t>
            </a:r>
            <a:endParaRPr lang="en-US" sz="1100" dirty="0"/>
          </a:p>
        </p:txBody>
      </p:sp>
      <p:sp>
        <p:nvSpPr>
          <p:cNvPr id="40" name="Shape 38"/>
          <p:cNvSpPr/>
          <p:nvPr/>
        </p:nvSpPr>
        <p:spPr>
          <a:xfrm>
            <a:off x="8595360" y="3648456"/>
            <a:ext cx="2743200" cy="694944"/>
          </a:xfrm>
          <a:prstGeom prst="rect">
            <a:avLst/>
          </a:prstGeom>
          <a:solidFill>
            <a:srgbClr val="FFFFFF"/>
          </a:solidFill>
          <a:ln w="12700">
            <a:solidFill>
              <a:srgbClr val="D7EEF8"/>
            </a:solidFill>
            <a:prstDash val="solid"/>
          </a:ln>
        </p:spPr>
      </p:sp>
      <p:sp>
        <p:nvSpPr>
          <p:cNvPr id="41" name="Text 39"/>
          <p:cNvSpPr/>
          <p:nvPr/>
        </p:nvSpPr>
        <p:spPr>
          <a:xfrm>
            <a:off x="8686800" y="3785616"/>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過剰権限件数</a:t>
            </a:r>
            <a:endParaRPr lang="en-US" sz="1100" dirty="0"/>
          </a:p>
        </p:txBody>
      </p:sp>
      <p:sp>
        <p:nvSpPr>
          <p:cNvPr id="42" name="Shape 40"/>
          <p:cNvSpPr/>
          <p:nvPr/>
        </p:nvSpPr>
        <p:spPr>
          <a:xfrm>
            <a:off x="731520" y="4343400"/>
            <a:ext cx="2377440" cy="694944"/>
          </a:xfrm>
          <a:prstGeom prst="rect">
            <a:avLst/>
          </a:prstGeom>
          <a:solidFill>
            <a:srgbClr val="D7EEF8"/>
          </a:solidFill>
          <a:ln w="12700">
            <a:solidFill>
              <a:srgbClr val="D7EEF8"/>
            </a:solidFill>
            <a:prstDash val="solid"/>
          </a:ln>
        </p:spPr>
      </p:sp>
      <p:sp>
        <p:nvSpPr>
          <p:cNvPr id="43" name="Text 41"/>
          <p:cNvSpPr/>
          <p:nvPr/>
        </p:nvSpPr>
        <p:spPr>
          <a:xfrm>
            <a:off x="822960" y="4480560"/>
            <a:ext cx="2194560" cy="512064"/>
          </a:xfrm>
          <a:prstGeom prst="rect">
            <a:avLst/>
          </a:prstGeom>
          <a:noFill/>
          <a:ln/>
        </p:spPr>
        <p:txBody>
          <a:bodyPr wrap="square" rtlCol="0" anchor="ctr"/>
          <a:lstStyle/>
          <a:p>
            <a:pPr algn="l" indent="0" marL="0">
              <a:buNone/>
            </a:pPr>
            <a:r>
              <a:rPr lang="en-US" sz="1100" dirty="0">
                <a:solidFill>
                  <a:srgbClr val="16354E"/>
                </a:solidFill>
                <a:latin typeface="Meiryo" pitchFamily="34" charset="0"/>
                <a:ea typeface="Meiryo" pitchFamily="34" charset="-122"/>
                <a:cs typeface="Meiryo" pitchFamily="34" charset="-120"/>
              </a:rPr>
              <a:t>継続監視</a:t>
            </a:r>
            <a:endParaRPr lang="en-US" sz="1100" dirty="0"/>
          </a:p>
        </p:txBody>
      </p:sp>
      <p:sp>
        <p:nvSpPr>
          <p:cNvPr id="44" name="Shape 42"/>
          <p:cNvSpPr/>
          <p:nvPr/>
        </p:nvSpPr>
        <p:spPr>
          <a:xfrm>
            <a:off x="3108960" y="4343400"/>
            <a:ext cx="2103120" cy="694944"/>
          </a:xfrm>
          <a:prstGeom prst="rect">
            <a:avLst/>
          </a:prstGeom>
          <a:solidFill>
            <a:srgbClr val="D7EEF8"/>
          </a:solidFill>
          <a:ln w="12700">
            <a:solidFill>
              <a:srgbClr val="D7EEF8"/>
            </a:solidFill>
            <a:prstDash val="solid"/>
          </a:ln>
        </p:spPr>
      </p:sp>
      <p:sp>
        <p:nvSpPr>
          <p:cNvPr id="45" name="Text 43"/>
          <p:cNvSpPr/>
          <p:nvPr/>
        </p:nvSpPr>
        <p:spPr>
          <a:xfrm>
            <a:off x="3200400" y="4480560"/>
            <a:ext cx="192024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早期検知</a:t>
            </a:r>
            <a:endParaRPr lang="en-US" sz="1100" dirty="0"/>
          </a:p>
        </p:txBody>
      </p:sp>
      <p:sp>
        <p:nvSpPr>
          <p:cNvPr id="46" name="Shape 44"/>
          <p:cNvSpPr/>
          <p:nvPr/>
        </p:nvSpPr>
        <p:spPr>
          <a:xfrm>
            <a:off x="5212080" y="4343400"/>
            <a:ext cx="3383280" cy="694944"/>
          </a:xfrm>
          <a:prstGeom prst="rect">
            <a:avLst/>
          </a:prstGeom>
          <a:solidFill>
            <a:srgbClr val="D7EEF8"/>
          </a:solidFill>
          <a:ln w="12700">
            <a:solidFill>
              <a:srgbClr val="D7EEF8"/>
            </a:solidFill>
            <a:prstDash val="solid"/>
          </a:ln>
        </p:spPr>
      </p:sp>
      <p:sp>
        <p:nvSpPr>
          <p:cNvPr id="47" name="Text 45"/>
          <p:cNvSpPr/>
          <p:nvPr/>
        </p:nvSpPr>
        <p:spPr>
          <a:xfrm>
            <a:off x="5303520" y="4480560"/>
            <a:ext cx="320040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ログ相関・異常検知</a:t>
            </a:r>
            <a:endParaRPr lang="en-US" sz="1100" dirty="0"/>
          </a:p>
        </p:txBody>
      </p:sp>
      <p:sp>
        <p:nvSpPr>
          <p:cNvPr id="48" name="Shape 46"/>
          <p:cNvSpPr/>
          <p:nvPr/>
        </p:nvSpPr>
        <p:spPr>
          <a:xfrm>
            <a:off x="8595360" y="4343400"/>
            <a:ext cx="2743200" cy="694944"/>
          </a:xfrm>
          <a:prstGeom prst="rect">
            <a:avLst/>
          </a:prstGeom>
          <a:solidFill>
            <a:srgbClr val="D7EEF8"/>
          </a:solidFill>
          <a:ln w="12700">
            <a:solidFill>
              <a:srgbClr val="D7EEF8"/>
            </a:solidFill>
            <a:prstDash val="solid"/>
          </a:ln>
        </p:spPr>
      </p:sp>
      <p:sp>
        <p:nvSpPr>
          <p:cNvPr id="49" name="Text 47"/>
          <p:cNvSpPr/>
          <p:nvPr/>
        </p:nvSpPr>
        <p:spPr>
          <a:xfrm>
            <a:off x="8686800" y="4480560"/>
            <a:ext cx="2560320" cy="512064"/>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平均検知時間と平均復旧時間</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セキュリティ成果指標（現状 / 目標）</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7</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セキュリティ成果指標（現状 / 目標）</a:t>
            </a:r>
            <a:endParaRPr lang="en-US" sz="2400" dirty="0"/>
          </a:p>
        </p:txBody>
      </p:sp>
      <p:graphicFrame>
        <p:nvGraphicFramePr>
          <p:cNvPr id="10" name="Chart 0" descr=""/>
          <p:cNvGraphicFramePr/>
          <p:nvPr/>
        </p:nvGraphicFramePr>
        <p:xfrm>
          <a:off x="731520" y="1645920"/>
          <a:ext cx="7680960" cy="4526280"/>
        </p:xfrm>
        <a:graphic xmlns:a="http://schemas.openxmlformats.org/drawingml/2006/main">
          <a:graphicData uri="http://schemas.openxmlformats.org/drawingml/2006/chart">
            <c:chart xmlns:c="http://schemas.openxmlformats.org/drawingml/2006/chart" r:id="rId1"/>
          </a:graphicData>
        </a:graphic>
      </p:graphicFrame>
      <p:sp>
        <p:nvSpPr>
          <p:cNvPr id="11" name="Shape 8"/>
          <p:cNvSpPr/>
          <p:nvPr/>
        </p:nvSpPr>
        <p:spPr>
          <a:xfrm>
            <a:off x="8641080" y="1645920"/>
            <a:ext cx="2926080" cy="4526280"/>
          </a:xfrm>
          <a:prstGeom prst="roundRect">
            <a:avLst/>
          </a:prstGeom>
          <a:solidFill>
            <a:srgbClr val="ECF8FD"/>
          </a:solidFill>
          <a:ln w="12700">
            <a:solidFill>
              <a:srgbClr val="D7EEF8"/>
            </a:solidFill>
            <a:prstDash val="solid"/>
          </a:ln>
        </p:spPr>
      </p:sp>
      <p:sp>
        <p:nvSpPr>
          <p:cNvPr id="12" name="Text 9"/>
          <p:cNvSpPr/>
          <p:nvPr/>
        </p:nvSpPr>
        <p:spPr>
          <a:xfrm>
            <a:off x="8897112" y="1847088"/>
            <a:ext cx="2377440" cy="237744"/>
          </a:xfrm>
          <a:prstGeom prst="rect">
            <a:avLst/>
          </a:prstGeom>
          <a:noFill/>
          <a:ln/>
        </p:spPr>
        <p:txBody>
          <a:bodyPr wrap="square" rtlCol="0" anchor="ctr"/>
          <a:lstStyle/>
          <a:p>
            <a:pPr indent="0" marL="0">
              <a:buNone/>
            </a:pPr>
            <a:r>
              <a:rPr lang="en-US" sz="1400" b="1" dirty="0">
                <a:solidFill>
                  <a:srgbClr val="0C1A2C"/>
                </a:solidFill>
                <a:latin typeface="Meiryo" pitchFamily="34" charset="0"/>
                <a:ea typeface="Meiryo" pitchFamily="34" charset="-122"/>
                <a:cs typeface="Meiryo" pitchFamily="34" charset="-120"/>
              </a:rPr>
              <a:t>記入ガイド</a:t>
            </a:r>
            <a:endParaRPr lang="en-US" sz="1400" dirty="0"/>
          </a:p>
        </p:txBody>
      </p:sp>
      <p:sp>
        <p:nvSpPr>
          <p:cNvPr id="13" name="Text 10"/>
          <p:cNvSpPr/>
          <p:nvPr/>
        </p:nvSpPr>
        <p:spPr>
          <a:xfrm>
            <a:off x="8897112" y="2240280"/>
            <a:ext cx="2377440" cy="2651760"/>
          </a:xfrm>
          <a:prstGeom prst="rect">
            <a:avLst/>
          </a:prstGeom>
          <a:noFill/>
          <a:ln/>
        </p:spPr>
        <p:txBody>
          <a:bodyPr wrap="square" rtlCol="0" anchor="ctr"/>
          <a:lstStyle/>
          <a:p>
            <a:pPr indent="0" marL="0">
              <a:buNone/>
            </a:pPr>
            <a:r>
              <a:rPr lang="en-US" sz="1100" dirty="0">
                <a:solidFill>
                  <a:srgbClr val="16354E"/>
                </a:solidFill>
                <a:latin typeface="Meiryo" pitchFamily="34" charset="0"/>
                <a:ea typeface="Meiryo" pitchFamily="34" charset="-122"/>
                <a:cs typeface="Meiryo" pitchFamily="34" charset="-120"/>
              </a:rPr>
              <a:t>・平均検知時間は初動検知時間（分）で計測</a:t>
            </a:r>
            <a:endParaRPr lang="en-US" sz="1100" dirty="0"/>
          </a:p>
          <a:p>
            <a:pPr indent="0" marL="0">
              <a:buNone/>
            </a:pPr>
            <a:r>
              <a:rPr lang="en-US" sz="1100" dirty="0">
                <a:solidFill>
                  <a:srgbClr val="16354E"/>
                </a:solidFill>
                <a:latin typeface="Meiryo" pitchFamily="34" charset="0"/>
                <a:ea typeface="Meiryo" pitchFamily="34" charset="-122"/>
                <a:cs typeface="Meiryo" pitchFamily="34" charset="-120"/>
              </a:rPr>
              <a:t>・インシデント件数は重大度定義を固定</a:t>
            </a:r>
            <a:endParaRPr lang="en-US" sz="1100" dirty="0"/>
          </a:p>
          <a:p>
            <a:pPr indent="0" marL="0">
              <a:buNone/>
            </a:pPr>
            <a:r>
              <a:rPr lang="en-US" sz="1100" dirty="0">
                <a:solidFill>
                  <a:srgbClr val="16354E"/>
                </a:solidFill>
                <a:latin typeface="Meiryo" pitchFamily="34" charset="0"/>
                <a:ea typeface="Meiryo" pitchFamily="34" charset="-122"/>
                <a:cs typeface="Meiryo" pitchFamily="34" charset="-120"/>
              </a:rPr>
              <a:t>・権限件数は四半期ごとに棚卸</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120日実装ロードマップ</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8</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120日実装ロードマップ</a:t>
            </a:r>
            <a:endParaRPr lang="en-US" sz="2400" dirty="0"/>
          </a:p>
        </p:txBody>
      </p:sp>
      <p:sp>
        <p:nvSpPr>
          <p:cNvPr id="10" name="Shape 8"/>
          <p:cNvSpPr/>
          <p:nvPr/>
        </p:nvSpPr>
        <p:spPr>
          <a:xfrm>
            <a:off x="1234440" y="2880360"/>
            <a:ext cx="9692640" cy="0"/>
          </a:xfrm>
          <a:prstGeom prst="line">
            <a:avLst/>
          </a:prstGeom>
          <a:noFill/>
          <a:ln w="12700">
            <a:solidFill>
              <a:srgbClr val="0E3B5F"/>
            </a:solidFill>
            <a:prstDash val="solid"/>
          </a:ln>
        </p:spPr>
      </p:sp>
      <p:sp>
        <p:nvSpPr>
          <p:cNvPr id="11" name="Shape 9"/>
          <p:cNvSpPr/>
          <p:nvPr/>
        </p:nvSpPr>
        <p:spPr>
          <a:xfrm>
            <a:off x="1051560" y="2633472"/>
            <a:ext cx="512064" cy="512064"/>
          </a:xfrm>
          <a:prstGeom prst="ellipse">
            <a:avLst/>
          </a:prstGeom>
          <a:solidFill>
            <a:srgbClr val="0E3B5F"/>
          </a:solidFill>
          <a:ln w="12700">
            <a:solidFill>
              <a:srgbClr val="0E3B5F"/>
            </a:solidFill>
            <a:prstDash val="solid"/>
          </a:ln>
        </p:spPr>
      </p:sp>
      <p:sp>
        <p:nvSpPr>
          <p:cNvPr id="12" name="Text 10"/>
          <p:cNvSpPr/>
          <p:nvPr/>
        </p:nvSpPr>
        <p:spPr>
          <a:xfrm>
            <a:off x="960120" y="2157984"/>
            <a:ext cx="822960" cy="219456"/>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0-30日</a:t>
            </a:r>
            <a:endParaRPr lang="en-US" sz="1100" dirty="0"/>
          </a:p>
        </p:txBody>
      </p:sp>
      <p:sp>
        <p:nvSpPr>
          <p:cNvPr id="13" name="Shape 11"/>
          <p:cNvSpPr/>
          <p:nvPr/>
        </p:nvSpPr>
        <p:spPr>
          <a:xfrm>
            <a:off x="429768" y="3273552"/>
            <a:ext cx="1828800" cy="2148840"/>
          </a:xfrm>
          <a:prstGeom prst="roundRect">
            <a:avLst/>
          </a:prstGeom>
          <a:solidFill>
            <a:srgbClr val="ECF8FD"/>
          </a:solidFill>
          <a:ln w="12700">
            <a:solidFill>
              <a:srgbClr val="D7EEF8"/>
            </a:solidFill>
            <a:prstDash val="solid"/>
          </a:ln>
        </p:spPr>
      </p:sp>
      <p:sp>
        <p:nvSpPr>
          <p:cNvPr id="14" name="Text 12"/>
          <p:cNvSpPr/>
          <p:nvPr/>
        </p:nvSpPr>
        <p:spPr>
          <a:xfrm>
            <a:off x="640080" y="3520440"/>
            <a:ext cx="1417320" cy="201168"/>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設計</a:t>
            </a:r>
            <a:endParaRPr lang="en-US" sz="1100" dirty="0"/>
          </a:p>
        </p:txBody>
      </p:sp>
      <p:sp>
        <p:nvSpPr>
          <p:cNvPr id="15" name="Text 13"/>
          <p:cNvSpPr/>
          <p:nvPr/>
        </p:nvSpPr>
        <p:spPr>
          <a:xfrm>
            <a:off x="557784" y="3822192"/>
            <a:ext cx="1572768" cy="1371600"/>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対象資産と優先リスクを確定</a:t>
            </a:r>
            <a:endParaRPr lang="en-US" sz="1100" dirty="0"/>
          </a:p>
        </p:txBody>
      </p:sp>
      <p:sp>
        <p:nvSpPr>
          <p:cNvPr id="16" name="Shape 14"/>
          <p:cNvSpPr/>
          <p:nvPr/>
        </p:nvSpPr>
        <p:spPr>
          <a:xfrm>
            <a:off x="3703320" y="2633472"/>
            <a:ext cx="512064" cy="512064"/>
          </a:xfrm>
          <a:prstGeom prst="ellipse">
            <a:avLst/>
          </a:prstGeom>
          <a:solidFill>
            <a:srgbClr val="0E3B5F"/>
          </a:solidFill>
          <a:ln w="12700">
            <a:solidFill>
              <a:srgbClr val="0E3B5F"/>
            </a:solidFill>
            <a:prstDash val="solid"/>
          </a:ln>
        </p:spPr>
      </p:sp>
      <p:sp>
        <p:nvSpPr>
          <p:cNvPr id="17" name="Text 15"/>
          <p:cNvSpPr/>
          <p:nvPr/>
        </p:nvSpPr>
        <p:spPr>
          <a:xfrm>
            <a:off x="3611880" y="2157984"/>
            <a:ext cx="822960" cy="219456"/>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31-60日</a:t>
            </a:r>
            <a:endParaRPr lang="en-US" sz="1100" dirty="0"/>
          </a:p>
        </p:txBody>
      </p:sp>
      <p:sp>
        <p:nvSpPr>
          <p:cNvPr id="18" name="Shape 16"/>
          <p:cNvSpPr/>
          <p:nvPr/>
        </p:nvSpPr>
        <p:spPr>
          <a:xfrm>
            <a:off x="3081528" y="3273552"/>
            <a:ext cx="1828800" cy="2148840"/>
          </a:xfrm>
          <a:prstGeom prst="roundRect">
            <a:avLst/>
          </a:prstGeom>
          <a:solidFill>
            <a:srgbClr val="D7EEF8"/>
          </a:solidFill>
          <a:ln w="12700">
            <a:solidFill>
              <a:srgbClr val="D7EEF8"/>
            </a:solidFill>
            <a:prstDash val="solid"/>
          </a:ln>
        </p:spPr>
      </p:sp>
      <p:sp>
        <p:nvSpPr>
          <p:cNvPr id="19" name="Text 17"/>
          <p:cNvSpPr/>
          <p:nvPr/>
        </p:nvSpPr>
        <p:spPr>
          <a:xfrm>
            <a:off x="3291840" y="3520440"/>
            <a:ext cx="1417320" cy="201168"/>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導入</a:t>
            </a:r>
            <a:endParaRPr lang="en-US" sz="1100" dirty="0"/>
          </a:p>
        </p:txBody>
      </p:sp>
      <p:sp>
        <p:nvSpPr>
          <p:cNvPr id="20" name="Text 18"/>
          <p:cNvSpPr/>
          <p:nvPr/>
        </p:nvSpPr>
        <p:spPr>
          <a:xfrm>
            <a:off x="3209544" y="3822192"/>
            <a:ext cx="1572768" cy="1371600"/>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認証情報・端末コントロールを適用</a:t>
            </a:r>
            <a:endParaRPr lang="en-US" sz="1100" dirty="0"/>
          </a:p>
        </p:txBody>
      </p:sp>
      <p:sp>
        <p:nvSpPr>
          <p:cNvPr id="21" name="Shape 19"/>
          <p:cNvSpPr/>
          <p:nvPr/>
        </p:nvSpPr>
        <p:spPr>
          <a:xfrm>
            <a:off x="6355080" y="2633472"/>
            <a:ext cx="512064" cy="512064"/>
          </a:xfrm>
          <a:prstGeom prst="ellipse">
            <a:avLst/>
          </a:prstGeom>
          <a:solidFill>
            <a:srgbClr val="0E3B5F"/>
          </a:solidFill>
          <a:ln w="12700">
            <a:solidFill>
              <a:srgbClr val="0E3B5F"/>
            </a:solidFill>
            <a:prstDash val="solid"/>
          </a:ln>
        </p:spPr>
      </p:sp>
      <p:sp>
        <p:nvSpPr>
          <p:cNvPr id="22" name="Text 20"/>
          <p:cNvSpPr/>
          <p:nvPr/>
        </p:nvSpPr>
        <p:spPr>
          <a:xfrm>
            <a:off x="6263640" y="2157984"/>
            <a:ext cx="822960" cy="219456"/>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61-90日</a:t>
            </a:r>
            <a:endParaRPr lang="en-US" sz="1100" dirty="0"/>
          </a:p>
        </p:txBody>
      </p:sp>
      <p:sp>
        <p:nvSpPr>
          <p:cNvPr id="23" name="Shape 21"/>
          <p:cNvSpPr/>
          <p:nvPr/>
        </p:nvSpPr>
        <p:spPr>
          <a:xfrm>
            <a:off x="5733288" y="3273552"/>
            <a:ext cx="1828800" cy="2148840"/>
          </a:xfrm>
          <a:prstGeom prst="roundRect">
            <a:avLst/>
          </a:prstGeom>
          <a:solidFill>
            <a:srgbClr val="ECF8FD"/>
          </a:solidFill>
          <a:ln w="12700">
            <a:solidFill>
              <a:srgbClr val="D7EEF8"/>
            </a:solidFill>
            <a:prstDash val="solid"/>
          </a:ln>
        </p:spPr>
      </p:sp>
      <p:sp>
        <p:nvSpPr>
          <p:cNvPr id="24" name="Text 22"/>
          <p:cNvSpPr/>
          <p:nvPr/>
        </p:nvSpPr>
        <p:spPr>
          <a:xfrm>
            <a:off x="5943600" y="3520440"/>
            <a:ext cx="1417320" cy="201168"/>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拡張</a:t>
            </a:r>
            <a:endParaRPr lang="en-US" sz="1100" dirty="0"/>
          </a:p>
        </p:txBody>
      </p:sp>
      <p:sp>
        <p:nvSpPr>
          <p:cNvPr id="25" name="Text 23"/>
          <p:cNvSpPr/>
          <p:nvPr/>
        </p:nvSpPr>
        <p:spPr>
          <a:xfrm>
            <a:off x="5861304" y="3822192"/>
            <a:ext cx="1572768" cy="1371600"/>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ネットワーク・監視を強化</a:t>
            </a:r>
            <a:endParaRPr lang="en-US" sz="1100" dirty="0"/>
          </a:p>
        </p:txBody>
      </p:sp>
      <p:sp>
        <p:nvSpPr>
          <p:cNvPr id="26" name="Shape 24"/>
          <p:cNvSpPr/>
          <p:nvPr/>
        </p:nvSpPr>
        <p:spPr>
          <a:xfrm>
            <a:off x="9006840" y="2633472"/>
            <a:ext cx="512064" cy="512064"/>
          </a:xfrm>
          <a:prstGeom prst="ellipse">
            <a:avLst/>
          </a:prstGeom>
          <a:solidFill>
            <a:srgbClr val="0E3B5F"/>
          </a:solidFill>
          <a:ln w="12700">
            <a:solidFill>
              <a:srgbClr val="0E3B5F"/>
            </a:solidFill>
            <a:prstDash val="solid"/>
          </a:ln>
        </p:spPr>
      </p:sp>
      <p:sp>
        <p:nvSpPr>
          <p:cNvPr id="27" name="Text 25"/>
          <p:cNvSpPr/>
          <p:nvPr/>
        </p:nvSpPr>
        <p:spPr>
          <a:xfrm>
            <a:off x="8915400" y="2157984"/>
            <a:ext cx="822960" cy="219456"/>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91-120日</a:t>
            </a:r>
            <a:endParaRPr lang="en-US" sz="1100" dirty="0"/>
          </a:p>
        </p:txBody>
      </p:sp>
      <p:sp>
        <p:nvSpPr>
          <p:cNvPr id="28" name="Shape 26"/>
          <p:cNvSpPr/>
          <p:nvPr/>
        </p:nvSpPr>
        <p:spPr>
          <a:xfrm>
            <a:off x="8385048" y="3273552"/>
            <a:ext cx="1828800" cy="2148840"/>
          </a:xfrm>
          <a:prstGeom prst="roundRect">
            <a:avLst/>
          </a:prstGeom>
          <a:solidFill>
            <a:srgbClr val="D7EEF8"/>
          </a:solidFill>
          <a:ln w="12700">
            <a:solidFill>
              <a:srgbClr val="D7EEF8"/>
            </a:solidFill>
            <a:prstDash val="solid"/>
          </a:ln>
        </p:spPr>
      </p:sp>
      <p:sp>
        <p:nvSpPr>
          <p:cNvPr id="29" name="Text 27"/>
          <p:cNvSpPr/>
          <p:nvPr/>
        </p:nvSpPr>
        <p:spPr>
          <a:xfrm>
            <a:off x="8595360" y="3520440"/>
            <a:ext cx="1417320" cy="201168"/>
          </a:xfrm>
          <a:prstGeom prst="rect">
            <a:avLst/>
          </a:prstGeom>
          <a:noFill/>
          <a:ln/>
        </p:spPr>
        <p:txBody>
          <a:bodyPr wrap="square" rtlCol="0" anchor="ctr"/>
          <a:lstStyle/>
          <a:p>
            <a:pPr algn="ctr" indent="0" marL="0">
              <a:buNone/>
            </a:pPr>
            <a:r>
              <a:rPr lang="en-US" sz="1100" b="1" dirty="0">
                <a:solidFill>
                  <a:srgbClr val="0E3B5F"/>
                </a:solidFill>
                <a:latin typeface="Meiryo" pitchFamily="34" charset="0"/>
                <a:ea typeface="Meiryo" pitchFamily="34" charset="-122"/>
                <a:cs typeface="Meiryo" pitchFamily="34" charset="-120"/>
              </a:rPr>
              <a:t>定着</a:t>
            </a:r>
            <a:endParaRPr lang="en-US" sz="1100" dirty="0"/>
          </a:p>
        </p:txBody>
      </p:sp>
      <p:sp>
        <p:nvSpPr>
          <p:cNvPr id="30" name="Text 28"/>
          <p:cNvSpPr/>
          <p:nvPr/>
        </p:nvSpPr>
        <p:spPr>
          <a:xfrm>
            <a:off x="8513064" y="3822192"/>
            <a:ext cx="1572768" cy="1371600"/>
          </a:xfrm>
          <a:prstGeom prst="rect">
            <a:avLst/>
          </a:prstGeom>
          <a:noFill/>
          <a:ln/>
        </p:spPr>
        <p:txBody>
          <a:bodyPr wrap="square" rtlCol="0" anchor="ctr"/>
          <a:lstStyle/>
          <a:p>
            <a:pPr algn="ctr" indent="0" marL="0">
              <a:buNone/>
            </a:pPr>
            <a:r>
              <a:rPr lang="en-US" sz="1100" dirty="0">
                <a:solidFill>
                  <a:srgbClr val="16354E"/>
                </a:solidFill>
                <a:latin typeface="Meiryo" pitchFamily="34" charset="0"/>
                <a:ea typeface="Meiryo" pitchFamily="34" charset="-122"/>
                <a:cs typeface="Meiryo" pitchFamily="34" charset="-120"/>
              </a:rPr>
              <a:t>運用手順と監査を固定</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1097280"/>
            <a:ext cx="3291840" cy="0"/>
          </a:xfrm>
          <a:prstGeom prst="line">
            <a:avLst/>
          </a:prstGeom>
          <a:noFill/>
          <a:ln w="12700">
            <a:solidFill>
              <a:srgbClr val="D7EEF8"/>
            </a:solidFill>
            <a:prstDash val="solid"/>
          </a:ln>
        </p:spPr>
      </p:sp>
      <p:sp>
        <p:nvSpPr>
          <p:cNvPr id="3" name="Shape 1"/>
          <p:cNvSpPr/>
          <p:nvPr/>
        </p:nvSpPr>
        <p:spPr>
          <a:xfrm>
            <a:off x="8412480" y="1097280"/>
            <a:ext cx="0" cy="2926080"/>
          </a:xfrm>
          <a:prstGeom prst="line">
            <a:avLst/>
          </a:prstGeom>
          <a:noFill/>
          <a:ln w="12700">
            <a:solidFill>
              <a:srgbClr val="D7EEF8"/>
            </a:solidFill>
            <a:prstDash val="solid"/>
          </a:ln>
        </p:spPr>
      </p:sp>
      <p:sp>
        <p:nvSpPr>
          <p:cNvPr id="4" name="Shape 2"/>
          <p:cNvSpPr/>
          <p:nvPr/>
        </p:nvSpPr>
        <p:spPr>
          <a:xfrm>
            <a:off x="11704320" y="1097280"/>
            <a:ext cx="0" cy="2926080"/>
          </a:xfrm>
          <a:prstGeom prst="line">
            <a:avLst/>
          </a:prstGeom>
          <a:noFill/>
          <a:ln w="12700">
            <a:solidFill>
              <a:srgbClr val="D7EEF8"/>
            </a:solidFill>
            <a:prstDash val="solid"/>
          </a:ln>
        </p:spPr>
      </p:sp>
      <p:sp>
        <p:nvSpPr>
          <p:cNvPr id="5" name="Shape 3"/>
          <p:cNvSpPr/>
          <p:nvPr/>
        </p:nvSpPr>
        <p:spPr>
          <a:xfrm>
            <a:off x="0" y="0"/>
            <a:ext cx="12191695" cy="566928"/>
          </a:xfrm>
          <a:prstGeom prst="rect">
            <a:avLst/>
          </a:prstGeom>
          <a:solidFill>
            <a:srgbClr val="0C1A2C"/>
          </a:solidFill>
          <a:ln w="12700">
            <a:solidFill>
              <a:srgbClr val="0C1A2C"/>
            </a:solidFill>
            <a:prstDash val="solid"/>
          </a:ln>
        </p:spPr>
      </p:sp>
      <p:sp>
        <p:nvSpPr>
          <p:cNvPr id="6" name="Shape 4"/>
          <p:cNvSpPr/>
          <p:nvPr/>
        </p:nvSpPr>
        <p:spPr>
          <a:xfrm>
            <a:off x="201168" y="91440"/>
            <a:ext cx="2194560" cy="384048"/>
          </a:xfrm>
          <a:prstGeom prst="roundRect">
            <a:avLst/>
          </a:prstGeom>
          <a:solidFill>
            <a:srgbClr val="22D3EE"/>
          </a:solidFill>
          <a:ln w="12700">
            <a:solidFill>
              <a:srgbClr val="22D3EE"/>
            </a:solidFill>
            <a:prstDash val="solid"/>
          </a:ln>
        </p:spPr>
      </p:sp>
      <p:sp>
        <p:nvSpPr>
          <p:cNvPr id="7" name="Text 5"/>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運用体制</a:t>
            </a:r>
            <a:endParaRPr lang="en-US" sz="1200" dirty="0"/>
          </a:p>
        </p:txBody>
      </p:sp>
      <p:sp>
        <p:nvSpPr>
          <p:cNvPr id="8" name="Text 6"/>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9</a:t>
            </a:r>
            <a:endParaRPr lang="en-US" sz="1100" dirty="0"/>
          </a:p>
        </p:txBody>
      </p:sp>
      <p:sp>
        <p:nvSpPr>
          <p:cNvPr id="9" name="Text 7"/>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1A2C"/>
                </a:solidFill>
                <a:latin typeface="Consolas" pitchFamily="34" charset="0"/>
                <a:ea typeface="Consolas" pitchFamily="34" charset="-122"/>
                <a:cs typeface="Consolas" pitchFamily="34" charset="-120"/>
              </a:rPr>
              <a:t>運用体制</a:t>
            </a:r>
            <a:endParaRPr lang="en-US" sz="2400" dirty="0"/>
          </a:p>
        </p:txBody>
      </p:sp>
      <p:sp>
        <p:nvSpPr>
          <p:cNvPr id="10" name="Shape 8"/>
          <p:cNvSpPr/>
          <p:nvPr/>
        </p:nvSpPr>
        <p:spPr>
          <a:xfrm>
            <a:off x="731520" y="1737360"/>
            <a:ext cx="10972800" cy="914400"/>
          </a:xfrm>
          <a:prstGeom prst="roundRect">
            <a:avLst/>
          </a:prstGeom>
          <a:solidFill>
            <a:srgbClr val="ECF8FD"/>
          </a:solidFill>
          <a:ln w="12700">
            <a:solidFill>
              <a:srgbClr val="D7EEF8"/>
            </a:solidFill>
            <a:prstDash val="solid"/>
          </a:ln>
        </p:spPr>
      </p:sp>
      <p:sp>
        <p:nvSpPr>
          <p:cNvPr id="11" name="Text 9"/>
          <p:cNvSpPr/>
          <p:nvPr/>
        </p:nvSpPr>
        <p:spPr>
          <a:xfrm>
            <a:off x="914400" y="1993392"/>
            <a:ext cx="2468880" cy="219456"/>
          </a:xfrm>
          <a:prstGeom prst="rect">
            <a:avLst/>
          </a:prstGeom>
          <a:noFill/>
          <a:ln/>
        </p:spPr>
        <p:txBody>
          <a:bodyPr wrap="square" rtlCol="0" anchor="ctr"/>
          <a:lstStyle/>
          <a:p>
            <a:pPr indent="0" marL="0">
              <a:buNone/>
            </a:pPr>
            <a:r>
              <a:rPr lang="en-US" sz="1300" b="1" dirty="0">
                <a:solidFill>
                  <a:srgbClr val="0C1A2C"/>
                </a:solidFill>
                <a:latin typeface="Meiryo" pitchFamily="34" charset="0"/>
                <a:ea typeface="Meiryo" pitchFamily="34" charset="-122"/>
                <a:cs typeface="Meiryo" pitchFamily="34" charset="-120"/>
              </a:rPr>
              <a:t>情報セキュリティ統括責任者</a:t>
            </a:r>
            <a:endParaRPr lang="en-US" sz="1300" dirty="0"/>
          </a:p>
        </p:txBody>
      </p:sp>
      <p:sp>
        <p:nvSpPr>
          <p:cNvPr id="12" name="Text 10"/>
          <p:cNvSpPr/>
          <p:nvPr/>
        </p:nvSpPr>
        <p:spPr>
          <a:xfrm>
            <a:off x="3566160" y="2011680"/>
            <a:ext cx="1920240" cy="219456"/>
          </a:xfrm>
          <a:prstGeom prst="rect">
            <a:avLst/>
          </a:prstGeom>
          <a:noFill/>
          <a:ln/>
        </p:spPr>
        <p:txBody>
          <a:bodyPr wrap="square" rtlCol="0" anchor="ctr"/>
          <a:lstStyle/>
          <a:p>
            <a:pPr indent="0" marL="0">
              <a:buNone/>
            </a:pPr>
            <a:r>
              <a:rPr lang="en-US" sz="1200" dirty="0">
                <a:solidFill>
                  <a:srgbClr val="0E3B5F"/>
                </a:solidFill>
                <a:latin typeface="Meiryo" pitchFamily="34" charset="0"/>
                <a:ea typeface="Meiryo" pitchFamily="34" charset="-122"/>
                <a:cs typeface="Meiryo" pitchFamily="34" charset="-120"/>
              </a:rPr>
              <a:t>【氏名】</a:t>
            </a:r>
            <a:endParaRPr lang="en-US" sz="1200" dirty="0"/>
          </a:p>
        </p:txBody>
      </p:sp>
      <p:sp>
        <p:nvSpPr>
          <p:cNvPr id="13" name="Text 11"/>
          <p:cNvSpPr/>
          <p:nvPr/>
        </p:nvSpPr>
        <p:spPr>
          <a:xfrm>
            <a:off x="5669280" y="1965960"/>
            <a:ext cx="5669280" cy="411480"/>
          </a:xfrm>
          <a:prstGeom prst="rect">
            <a:avLst/>
          </a:prstGeom>
          <a:noFill/>
          <a:ln/>
        </p:spPr>
        <p:txBody>
          <a:bodyPr wrap="square" rtlCol="0" anchor="ctr"/>
          <a:lstStyle/>
          <a:p>
            <a:pPr indent="0" marL="0">
              <a:buNone/>
            </a:pPr>
            <a:r>
              <a:rPr lang="en-US" sz="1200" dirty="0">
                <a:solidFill>
                  <a:srgbClr val="16354E"/>
                </a:solidFill>
                <a:latin typeface="Meiryo" pitchFamily="34" charset="0"/>
                <a:ea typeface="Meiryo" pitchFamily="34" charset="-122"/>
                <a:cs typeface="Meiryo" pitchFamily="34" charset="-120"/>
              </a:rPr>
              <a:t>方針・投資・優先順位の決定</a:t>
            </a:r>
            <a:endParaRPr lang="en-US" sz="1200" dirty="0"/>
          </a:p>
        </p:txBody>
      </p:sp>
      <p:sp>
        <p:nvSpPr>
          <p:cNvPr id="14" name="Shape 12"/>
          <p:cNvSpPr/>
          <p:nvPr/>
        </p:nvSpPr>
        <p:spPr>
          <a:xfrm>
            <a:off x="731520" y="2834640"/>
            <a:ext cx="10972800" cy="914400"/>
          </a:xfrm>
          <a:prstGeom prst="roundRect">
            <a:avLst/>
          </a:prstGeom>
          <a:solidFill>
            <a:srgbClr val="D7EEF8"/>
          </a:solidFill>
          <a:ln w="12700">
            <a:solidFill>
              <a:srgbClr val="D7EEF8"/>
            </a:solidFill>
            <a:prstDash val="solid"/>
          </a:ln>
        </p:spPr>
      </p:sp>
      <p:sp>
        <p:nvSpPr>
          <p:cNvPr id="15" name="Text 13"/>
          <p:cNvSpPr/>
          <p:nvPr/>
        </p:nvSpPr>
        <p:spPr>
          <a:xfrm>
            <a:off x="914400" y="3090672"/>
            <a:ext cx="2468880" cy="219456"/>
          </a:xfrm>
          <a:prstGeom prst="rect">
            <a:avLst/>
          </a:prstGeom>
          <a:noFill/>
          <a:ln/>
        </p:spPr>
        <p:txBody>
          <a:bodyPr wrap="square" rtlCol="0" anchor="ctr"/>
          <a:lstStyle/>
          <a:p>
            <a:pPr indent="0" marL="0">
              <a:buNone/>
            </a:pPr>
            <a:r>
              <a:rPr lang="en-US" sz="1300" b="1" dirty="0">
                <a:solidFill>
                  <a:srgbClr val="0C1A2C"/>
                </a:solidFill>
                <a:latin typeface="Meiryo" pitchFamily="34" charset="0"/>
                <a:ea typeface="Meiryo" pitchFamily="34" charset="-122"/>
                <a:cs typeface="Meiryo" pitchFamily="34" charset="-120"/>
              </a:rPr>
              <a:t>監視運用センター責任者</a:t>
            </a:r>
            <a:endParaRPr lang="en-US" sz="1300" dirty="0"/>
          </a:p>
        </p:txBody>
      </p:sp>
      <p:sp>
        <p:nvSpPr>
          <p:cNvPr id="16" name="Text 14"/>
          <p:cNvSpPr/>
          <p:nvPr/>
        </p:nvSpPr>
        <p:spPr>
          <a:xfrm>
            <a:off x="3566160" y="3108960"/>
            <a:ext cx="1920240" cy="219456"/>
          </a:xfrm>
          <a:prstGeom prst="rect">
            <a:avLst/>
          </a:prstGeom>
          <a:noFill/>
          <a:ln/>
        </p:spPr>
        <p:txBody>
          <a:bodyPr wrap="square" rtlCol="0" anchor="ctr"/>
          <a:lstStyle/>
          <a:p>
            <a:pPr indent="0" marL="0">
              <a:buNone/>
            </a:pPr>
            <a:r>
              <a:rPr lang="en-US" sz="1200" dirty="0">
                <a:solidFill>
                  <a:srgbClr val="0E3B5F"/>
                </a:solidFill>
                <a:latin typeface="Meiryo" pitchFamily="34" charset="0"/>
                <a:ea typeface="Meiryo" pitchFamily="34" charset="-122"/>
                <a:cs typeface="Meiryo" pitchFamily="34" charset="-120"/>
              </a:rPr>
              <a:t>【氏名】</a:t>
            </a:r>
            <a:endParaRPr lang="en-US" sz="1200" dirty="0"/>
          </a:p>
        </p:txBody>
      </p:sp>
      <p:sp>
        <p:nvSpPr>
          <p:cNvPr id="17" name="Text 15"/>
          <p:cNvSpPr/>
          <p:nvPr/>
        </p:nvSpPr>
        <p:spPr>
          <a:xfrm>
            <a:off x="5669280" y="3063240"/>
            <a:ext cx="5669280" cy="411480"/>
          </a:xfrm>
          <a:prstGeom prst="rect">
            <a:avLst/>
          </a:prstGeom>
          <a:noFill/>
          <a:ln/>
        </p:spPr>
        <p:txBody>
          <a:bodyPr wrap="square" rtlCol="0" anchor="ctr"/>
          <a:lstStyle/>
          <a:p>
            <a:pPr indent="0" marL="0">
              <a:buNone/>
            </a:pPr>
            <a:r>
              <a:rPr lang="en-US" sz="1200" dirty="0">
                <a:solidFill>
                  <a:srgbClr val="16354E"/>
                </a:solidFill>
                <a:latin typeface="Meiryo" pitchFamily="34" charset="0"/>
                <a:ea typeface="Meiryo" pitchFamily="34" charset="-122"/>
                <a:cs typeface="Meiryo" pitchFamily="34" charset="-120"/>
              </a:rPr>
              <a:t>監視運用と初動対応</a:t>
            </a:r>
            <a:endParaRPr lang="en-US" sz="1200" dirty="0"/>
          </a:p>
        </p:txBody>
      </p:sp>
      <p:sp>
        <p:nvSpPr>
          <p:cNvPr id="18" name="Shape 16"/>
          <p:cNvSpPr/>
          <p:nvPr/>
        </p:nvSpPr>
        <p:spPr>
          <a:xfrm>
            <a:off x="731520" y="3931920"/>
            <a:ext cx="10972800" cy="914400"/>
          </a:xfrm>
          <a:prstGeom prst="roundRect">
            <a:avLst/>
          </a:prstGeom>
          <a:solidFill>
            <a:srgbClr val="ECF8FD"/>
          </a:solidFill>
          <a:ln w="12700">
            <a:solidFill>
              <a:srgbClr val="D7EEF8"/>
            </a:solidFill>
            <a:prstDash val="solid"/>
          </a:ln>
        </p:spPr>
      </p:sp>
      <p:sp>
        <p:nvSpPr>
          <p:cNvPr id="19" name="Text 17"/>
          <p:cNvSpPr/>
          <p:nvPr/>
        </p:nvSpPr>
        <p:spPr>
          <a:xfrm>
            <a:off x="914400" y="4187952"/>
            <a:ext cx="2468880" cy="219456"/>
          </a:xfrm>
          <a:prstGeom prst="rect">
            <a:avLst/>
          </a:prstGeom>
          <a:noFill/>
          <a:ln/>
        </p:spPr>
        <p:txBody>
          <a:bodyPr wrap="square" rtlCol="0" anchor="ctr"/>
          <a:lstStyle/>
          <a:p>
            <a:pPr indent="0" marL="0">
              <a:buNone/>
            </a:pPr>
            <a:r>
              <a:rPr lang="en-US" sz="1300" b="1" dirty="0">
                <a:solidFill>
                  <a:srgbClr val="0C1A2C"/>
                </a:solidFill>
                <a:latin typeface="Meiryo" pitchFamily="34" charset="0"/>
                <a:ea typeface="Meiryo" pitchFamily="34" charset="-122"/>
                <a:cs typeface="Meiryo" pitchFamily="34" charset="-120"/>
              </a:rPr>
              <a:t>情報システム運用</a:t>
            </a:r>
            <a:endParaRPr lang="en-US" sz="1300" dirty="0"/>
          </a:p>
        </p:txBody>
      </p:sp>
      <p:sp>
        <p:nvSpPr>
          <p:cNvPr id="20" name="Text 18"/>
          <p:cNvSpPr/>
          <p:nvPr/>
        </p:nvSpPr>
        <p:spPr>
          <a:xfrm>
            <a:off x="3566160" y="4206240"/>
            <a:ext cx="1920240" cy="219456"/>
          </a:xfrm>
          <a:prstGeom prst="rect">
            <a:avLst/>
          </a:prstGeom>
          <a:noFill/>
          <a:ln/>
        </p:spPr>
        <p:txBody>
          <a:bodyPr wrap="square" rtlCol="0" anchor="ctr"/>
          <a:lstStyle/>
          <a:p>
            <a:pPr indent="0" marL="0">
              <a:buNone/>
            </a:pPr>
            <a:r>
              <a:rPr lang="en-US" sz="1200" dirty="0">
                <a:solidFill>
                  <a:srgbClr val="0E3B5F"/>
                </a:solidFill>
                <a:latin typeface="Meiryo" pitchFamily="34" charset="0"/>
                <a:ea typeface="Meiryo" pitchFamily="34" charset="-122"/>
                <a:cs typeface="Meiryo" pitchFamily="34" charset="-120"/>
              </a:rPr>
              <a:t>【氏名】</a:t>
            </a:r>
            <a:endParaRPr lang="en-US" sz="1200" dirty="0"/>
          </a:p>
        </p:txBody>
      </p:sp>
      <p:sp>
        <p:nvSpPr>
          <p:cNvPr id="21" name="Text 19"/>
          <p:cNvSpPr/>
          <p:nvPr/>
        </p:nvSpPr>
        <p:spPr>
          <a:xfrm>
            <a:off x="5669280" y="4160520"/>
            <a:ext cx="5669280" cy="411480"/>
          </a:xfrm>
          <a:prstGeom prst="rect">
            <a:avLst/>
          </a:prstGeom>
          <a:noFill/>
          <a:ln/>
        </p:spPr>
        <p:txBody>
          <a:bodyPr wrap="square" rtlCol="0" anchor="ctr"/>
          <a:lstStyle/>
          <a:p>
            <a:pPr indent="0" marL="0">
              <a:buNone/>
            </a:pPr>
            <a:r>
              <a:rPr lang="en-US" sz="1200" dirty="0">
                <a:solidFill>
                  <a:srgbClr val="16354E"/>
                </a:solidFill>
                <a:latin typeface="Meiryo" pitchFamily="34" charset="0"/>
                <a:ea typeface="Meiryo" pitchFamily="34" charset="-122"/>
                <a:cs typeface="Meiryo" pitchFamily="34" charset="-120"/>
              </a:rPr>
              <a:t>権限・端末・ネットワーク実装</a:t>
            </a:r>
            <a:endParaRPr lang="en-US" sz="1200" dirty="0"/>
          </a:p>
        </p:txBody>
      </p:sp>
      <p:sp>
        <p:nvSpPr>
          <p:cNvPr id="22" name="Shape 20"/>
          <p:cNvSpPr/>
          <p:nvPr/>
        </p:nvSpPr>
        <p:spPr>
          <a:xfrm>
            <a:off x="731520" y="5029200"/>
            <a:ext cx="10972800" cy="914400"/>
          </a:xfrm>
          <a:prstGeom prst="roundRect">
            <a:avLst/>
          </a:prstGeom>
          <a:solidFill>
            <a:srgbClr val="D7EEF8"/>
          </a:solidFill>
          <a:ln w="12700">
            <a:solidFill>
              <a:srgbClr val="D7EEF8"/>
            </a:solidFill>
            <a:prstDash val="solid"/>
          </a:ln>
        </p:spPr>
      </p:sp>
      <p:sp>
        <p:nvSpPr>
          <p:cNvPr id="23" name="Text 21"/>
          <p:cNvSpPr/>
          <p:nvPr/>
        </p:nvSpPr>
        <p:spPr>
          <a:xfrm>
            <a:off x="914400" y="5285232"/>
            <a:ext cx="2468880" cy="219456"/>
          </a:xfrm>
          <a:prstGeom prst="rect">
            <a:avLst/>
          </a:prstGeom>
          <a:noFill/>
          <a:ln/>
        </p:spPr>
        <p:txBody>
          <a:bodyPr wrap="square" rtlCol="0" anchor="ctr"/>
          <a:lstStyle/>
          <a:p>
            <a:pPr indent="0" marL="0">
              <a:buNone/>
            </a:pPr>
            <a:r>
              <a:rPr lang="en-US" sz="1300" b="1" dirty="0">
                <a:solidFill>
                  <a:srgbClr val="0C1A2C"/>
                </a:solidFill>
                <a:latin typeface="Meiryo" pitchFamily="34" charset="0"/>
                <a:ea typeface="Meiryo" pitchFamily="34" charset="-122"/>
                <a:cs typeface="Meiryo" pitchFamily="34" charset="-120"/>
              </a:rPr>
              <a:t>監査/法務</a:t>
            </a:r>
            <a:endParaRPr lang="en-US" sz="1300" dirty="0"/>
          </a:p>
        </p:txBody>
      </p:sp>
      <p:sp>
        <p:nvSpPr>
          <p:cNvPr id="24" name="Text 22"/>
          <p:cNvSpPr/>
          <p:nvPr/>
        </p:nvSpPr>
        <p:spPr>
          <a:xfrm>
            <a:off x="3566160" y="5303520"/>
            <a:ext cx="1920240" cy="219456"/>
          </a:xfrm>
          <a:prstGeom prst="rect">
            <a:avLst/>
          </a:prstGeom>
          <a:noFill/>
          <a:ln/>
        </p:spPr>
        <p:txBody>
          <a:bodyPr wrap="square" rtlCol="0" anchor="ctr"/>
          <a:lstStyle/>
          <a:p>
            <a:pPr indent="0" marL="0">
              <a:buNone/>
            </a:pPr>
            <a:r>
              <a:rPr lang="en-US" sz="1200" dirty="0">
                <a:solidFill>
                  <a:srgbClr val="0E3B5F"/>
                </a:solidFill>
                <a:latin typeface="Meiryo" pitchFamily="34" charset="0"/>
                <a:ea typeface="Meiryo" pitchFamily="34" charset="-122"/>
                <a:cs typeface="Meiryo" pitchFamily="34" charset="-120"/>
              </a:rPr>
              <a:t>【氏名】</a:t>
            </a:r>
            <a:endParaRPr lang="en-US" sz="1200" dirty="0"/>
          </a:p>
        </p:txBody>
      </p:sp>
      <p:sp>
        <p:nvSpPr>
          <p:cNvPr id="25" name="Text 23"/>
          <p:cNvSpPr/>
          <p:nvPr/>
        </p:nvSpPr>
        <p:spPr>
          <a:xfrm>
            <a:off x="5669280" y="5257800"/>
            <a:ext cx="5669280" cy="411480"/>
          </a:xfrm>
          <a:prstGeom prst="rect">
            <a:avLst/>
          </a:prstGeom>
          <a:noFill/>
          <a:ln/>
        </p:spPr>
        <p:txBody>
          <a:bodyPr wrap="square" rtlCol="0" anchor="ctr"/>
          <a:lstStyle/>
          <a:p>
            <a:pPr indent="0" marL="0">
              <a:buNone/>
            </a:pPr>
            <a:r>
              <a:rPr lang="en-US" sz="1200" dirty="0">
                <a:solidFill>
                  <a:srgbClr val="16354E"/>
                </a:solidFill>
                <a:latin typeface="Meiryo" pitchFamily="34" charset="0"/>
                <a:ea typeface="Meiryo" pitchFamily="34" charset="-122"/>
                <a:cs typeface="Meiryo" pitchFamily="34" charset="-120"/>
              </a:rPr>
              <a:t>証跡管理と準拠確認</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Stria Deck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セキュリティ提案書（ゼロトラスト）</dc:title>
  <dc:subject>日本企業向け商用プレゼンテーションテンプレート</dc:subject>
  <dc:creator>Stria Deck</dc:creator>
  <cp:lastModifiedBy>Stria Deck</cp:lastModifiedBy>
  <cp:revision>1</cp:revision>
  <dcterms:created xsi:type="dcterms:W3CDTF">2026-02-15T16:08:29Z</dcterms:created>
  <dcterms:modified xsi:type="dcterms:W3CDTF">2026-02-15T16:08:29Z</dcterms:modified>
</cp:coreProperties>
</file>