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A35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82880"/>
            <a:ext cx="822960" cy="7223760"/>
          </a:xfrm>
          <a:prstGeom prst="rect">
            <a:avLst/>
          </a:prstGeom>
          <a:solidFill>
            <a:srgbClr val="7D6F5A">
              <a:alpha val="45000"/>
            </a:srgbClr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51392" y="-182880"/>
            <a:ext cx="822960" cy="7223760"/>
          </a:xfrm>
          <a:prstGeom prst="rect">
            <a:avLst/>
          </a:prstGeom>
          <a:solidFill>
            <a:srgbClr val="C0A577">
              <a:alpha val="53000"/>
            </a:srgbClr>
          </a:solidFill>
          <a:ln w="12700">
            <a:solidFill>
              <a:srgbClr val="C0A5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30384" y="-182880"/>
            <a:ext cx="822960" cy="7223760"/>
          </a:xfrm>
          <a:prstGeom prst="rect">
            <a:avLst/>
          </a:prstGeom>
          <a:solidFill>
            <a:srgbClr val="7D6F5A">
              <a:alpha val="61000"/>
            </a:srgbClr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009376" y="-182880"/>
            <a:ext cx="822960" cy="7223760"/>
          </a:xfrm>
          <a:prstGeom prst="rect">
            <a:avLst/>
          </a:prstGeom>
          <a:solidFill>
            <a:srgbClr val="C0A577">
              <a:alpha val="69000"/>
            </a:srgbClr>
          </a:solidFill>
          <a:ln w="12700">
            <a:solidFill>
              <a:srgbClr val="C0A5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入札要件回答提案書 テンプレート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評価者が比較しやすい形で、適合根拠と実行性を明確に示す入札要件回答構成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入札回答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価格と前提条件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価格と前提条件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項目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182880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金額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691640"/>
            <a:ext cx="365760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前提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412480" y="1691640"/>
            <a:ext cx="292608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50392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初期導入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92608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1752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980万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要件確定後に開始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41248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50392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設計・構築・検証含む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移行支援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926080" y="2953512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01752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220万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2953512"/>
            <a:ext cx="36576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データ形式提供が前提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412480" y="2953512"/>
            <a:ext cx="292608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50392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移行リハーサル1回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運用保守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月80万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75488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平日サポート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41248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50392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サービス水準に準拠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追加開発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926080" y="4343400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01752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別途見積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754880" y="4343400"/>
            <a:ext cx="36576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4632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変更管理ルール適用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412480" y="4343400"/>
            <a:ext cx="292608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50392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都度合意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提出・実装リスク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提出・実装リスク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要件解釈の相違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再見積り発生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キックオフ時に解釈表を合意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依存システム遅延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納期後ろ倒し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依存項目の先行確定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運用受入不足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定着遅延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運用部門同席で試験を実施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審査会での想定質問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審査会での想定質問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一部適合要件の扱いは？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拡張対応の範囲・費用・時期を明示して評価可能な形にします。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価格の増減要因は？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変更管理対象を定義し、追加費用条件を事前に固定します。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品質担保の方法は？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受入基準とテスト証跡を要件番号単位で提出します。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障害時の責任分界は？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契約条項と運用手順で責任区分を明記します。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提出前アクション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提出前アクション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要件トレーサビリティ表を最終化する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価格前提と除外事項を確認する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審査会向け説明担当を確定する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提出版を承認し期限内に送付する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証跡資料（補足）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証跡資料（補足）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証跡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内容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提示先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機能検証ログ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主要要件の試験結果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技術評価者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体制図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責任分界・連絡網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調達・運用部門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監査資料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セキュリティ/監査対応証跡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情報システム・監査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契約条項案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サービス水準/責任区分/変更管理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法務・購買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回答構成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回答構成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466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要件適合の全体像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差別化ポイント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実装計画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評価基準との対応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価格とリスク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提出アクション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要件適合一覧（要約）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要件適合一覧（要約）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37744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194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要件カテゴリ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108960" y="1691640"/>
            <a:ext cx="192024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必須件数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0" y="1691640"/>
            <a:ext cx="182880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12064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適合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58000" y="1691640"/>
            <a:ext cx="182880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一部適合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686800" y="1691640"/>
            <a:ext cx="2651760" cy="566928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77824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対象外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2258568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2395728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機能要件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10896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02920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16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85800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4944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68680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77824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2953512"/>
            <a:ext cx="237744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22960" y="3090672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運用要件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108960" y="2953512"/>
            <a:ext cx="192024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029200" y="2953512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2064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858000" y="2953512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94944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686800" y="2953512"/>
            <a:ext cx="26517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77824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31520" y="3648456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2960" y="3785616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セキュリティ要件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310896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02920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2064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85800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94944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68680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77824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731520" y="4343400"/>
            <a:ext cx="237744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22960" y="4480560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契約要件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3108960" y="4343400"/>
            <a:ext cx="192024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0" y="4480560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5029200" y="4343400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12064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858000" y="4343400"/>
            <a:ext cx="182880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94944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8686800" y="4343400"/>
            <a:ext cx="2651760" cy="694944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77824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採択につながる差別化要点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採択につながる差別化要点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評価のしやすさ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要件番号単位で根拠を明示し審査負荷を削減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実装の確実性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体制・手順・責任分界を先に提示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運用の持続性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導入後の改善運用まで契約前提で設計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技術対応方針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技術対応方針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要求仕様への対応方針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実装時の留意点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・必須要件は標準機能で充足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・一部適合要件は段階実装で対応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・非機能要件はサービス水準設計で担保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・既存システム連携の前提確認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・データ移行の品質基準設定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・運用部門への引継ぎ計画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実行計画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7D6F5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第1段階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要件確定と詳細設計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第2段階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構築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機能実装と連携設定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第3段階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受入試験と品質確認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7D6F5A"/>
          </a:solidFill>
          <a:ln w="12700">
            <a:solidFill>
              <a:srgbClr val="7D6F5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第4段階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移行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本番移行と運用立上げ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提案・実装体制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提案・実装体制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全体統括・顧客窓口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技術責任者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アーキテクチャ設計・品質管理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AF6E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進行管理責任者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進捗管理・課題調整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運用引継ぎ・定着支援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評価基準マッピング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評価基準マッピング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7D6F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7D6F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466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配点インパクト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466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実装難易度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高配点・優先対応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・必須機能要件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・サービス水準/運用要件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高配点・計画対応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・拡張機能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・追加連携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低配点・標準対応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・体裁要件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・付帯要件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対象外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・契約範囲外オプション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64240" cy="292608"/>
          </a:xfrm>
          <a:prstGeom prst="rect">
            <a:avLst/>
          </a:prstGeom>
          <a:solidFill>
            <a:srgbClr val="EFE5D5">
              <a:alpha val="75000"/>
            </a:srgbClr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FAF6EF"/>
          </a:solidFill>
          <a:ln w="12700">
            <a:solidFill>
              <a:srgbClr val="FAF6E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C0A5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352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要件追跡表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7D6F5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352C"/>
                </a:solidFill>
                <a:latin typeface="Garamond" pitchFamily="34" charset="0"/>
                <a:ea typeface="Garamond" pitchFamily="34" charset="-122"/>
                <a:cs typeface="Garamond" pitchFamily="34" charset="-120"/>
              </a:rPr>
              <a:t>要件追跡表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466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要件番号単位で適合根拠を追跡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682496"/>
            <a:ext cx="1097280" cy="512064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28800"/>
            <a:ext cx="9509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要件番号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828800" y="1682496"/>
            <a:ext cx="3794760" cy="512064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01952" y="1828800"/>
            <a:ext cx="36484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623560" y="1682496"/>
            <a:ext cx="1143000" cy="512064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96712" y="1828800"/>
            <a:ext cx="9966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配点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766560" y="1682496"/>
            <a:ext cx="1234440" cy="512064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39712" y="1828800"/>
            <a:ext cx="10881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状態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8001000" y="1682496"/>
            <a:ext cx="4096512" cy="512064"/>
          </a:xfrm>
          <a:prstGeom prst="rect">
            <a:avLst/>
          </a:prstGeom>
          <a:solidFill>
            <a:srgbClr val="3A352C"/>
          </a:solidFill>
          <a:ln w="12700">
            <a:solidFill>
              <a:srgbClr val="3A352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74152" y="1828800"/>
            <a:ext cx="3950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31520" y="2194560"/>
            <a:ext cx="109728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2359152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要件-01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828800" y="2194560"/>
            <a:ext cx="379476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20240" y="2359152"/>
            <a:ext cx="3611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監査ログを1年保存できること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623560" y="2194560"/>
            <a:ext cx="114300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715000" y="2359152"/>
            <a:ext cx="960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766560" y="2194560"/>
            <a:ext cx="123444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912864" y="2523744"/>
            <a:ext cx="941832" cy="384048"/>
          </a:xfrm>
          <a:prstGeom prst="roundRect">
            <a:avLst/>
          </a:prstGeom>
          <a:solidFill>
            <a:srgbClr val="1D8F5A"/>
          </a:solidFill>
          <a:ln w="12700">
            <a:solidFill>
              <a:srgbClr val="1D8F5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49440" y="2642616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適合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8001000" y="2194560"/>
            <a:ext cx="4096512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092440" y="2359152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監査ログ機能仕様書 3.2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31520" y="3337560"/>
            <a:ext cx="109728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" y="3502152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要件-07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1828800" y="3337560"/>
            <a:ext cx="379476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920240" y="3502152"/>
            <a:ext cx="3611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既存統合認証連携に対応すること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623560" y="3337560"/>
            <a:ext cx="114300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715000" y="3502152"/>
            <a:ext cx="960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766560" y="3337560"/>
            <a:ext cx="123444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912864" y="3666744"/>
            <a:ext cx="941832" cy="384048"/>
          </a:xfrm>
          <a:prstGeom prst="roundRect">
            <a:avLst/>
          </a:prstGeom>
          <a:solidFill>
            <a:srgbClr val="1D8F5A"/>
          </a:solidFill>
          <a:ln w="12700">
            <a:solidFill>
              <a:srgbClr val="1D8F5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949440" y="3785616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適合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8001000" y="3337560"/>
            <a:ext cx="4096512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092440" y="3502152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連携方式図と検証結果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731520" y="4480560"/>
            <a:ext cx="109728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645152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要件-12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1828800" y="4480560"/>
            <a:ext cx="379476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920240" y="4645152"/>
            <a:ext cx="3611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承認ワークフローを段階設定できること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623560" y="4480560"/>
            <a:ext cx="114300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715000" y="4645152"/>
            <a:ext cx="960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766560" y="4480560"/>
            <a:ext cx="1234440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912864" y="4809744"/>
            <a:ext cx="941832" cy="384048"/>
          </a:xfrm>
          <a:prstGeom prst="roundRect">
            <a:avLst/>
          </a:prstGeom>
          <a:solidFill>
            <a:srgbClr val="CA8A04"/>
          </a:solidFill>
          <a:ln w="12700">
            <a:solidFill>
              <a:srgbClr val="CA8A0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949440" y="4928616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一部適合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8001000" y="4480560"/>
            <a:ext cx="4096512" cy="1069848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092440" y="4645152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標準機能 + 拡張設定で対応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731520" y="5623560"/>
            <a:ext cx="109728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22960" y="5788152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要件-18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1828800" y="5623560"/>
            <a:ext cx="379476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1920240" y="5788152"/>
            <a:ext cx="3611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夜間バッチの自動再実行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5623560" y="5623560"/>
            <a:ext cx="114300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715000" y="5788152"/>
            <a:ext cx="960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766560" y="5623560"/>
            <a:ext cx="1234440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912864" y="5952744"/>
            <a:ext cx="941832" cy="384048"/>
          </a:xfrm>
          <a:prstGeom prst="roundRect">
            <a:avLst/>
          </a:prstGeom>
          <a:solidFill>
            <a:srgbClr val="1D8F5A"/>
          </a:solidFill>
          <a:ln w="12700">
            <a:solidFill>
              <a:srgbClr val="1D8F5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949440" y="6071616"/>
            <a:ext cx="868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適合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8001000" y="5623560"/>
            <a:ext cx="4096512" cy="1069848"/>
          </a:xfrm>
          <a:prstGeom prst="rect">
            <a:avLst/>
          </a:prstGeom>
          <a:solidFill>
            <a:srgbClr val="EFE5D5"/>
          </a:solidFill>
          <a:ln w="12700">
            <a:solidFill>
              <a:srgbClr val="EFE5D5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8092440" y="5788152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403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運用設計書 5.1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入札要件回答提案書 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