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9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E3E8F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計画達成率</c:v>
                  </c:pt>
                  <c:pt idx="1">
                    <c:v>重大課題解消率</c:v>
                  </c:pt>
                  <c:pt idx="2">
                    <c:v>レビュー完了率</c:v>
                  </c:pt>
                  <c:pt idx="3">
                    <c:v>再発課題率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79</c:v>
                </c:pt>
                <c:pt idx="1">
                  <c:v>64</c:v>
                </c:pt>
                <c:pt idx="2">
                  <c:v>72</c:v>
                </c:pt>
                <c:pt idx="3">
                  <c:v>31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4C5A7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計画達成率</c:v>
                  </c:pt>
                  <c:pt idx="1">
                    <c:v>重大課題解消率</c:v>
                  </c:pt>
                  <c:pt idx="2">
                    <c:v>レビュー完了率</c:v>
                  </c:pt>
                  <c:pt idx="3">
                    <c:v>再発課題率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90</c:v>
                </c:pt>
                <c:pt idx="1">
                  <c:v>85</c:v>
                </c:pt>
                <c:pt idx="2">
                  <c:v>90</c:v>
                </c:pt>
                <c:pt idx="3">
                  <c:v>15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2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223760" y="1097280"/>
            <a:ext cx="3840480" cy="0"/>
          </a:xfrm>
          <a:prstGeom prst="line">
            <a:avLst/>
          </a:prstGeom>
          <a:noFill/>
          <a:ln w="12700">
            <a:solidFill>
              <a:srgbClr val="E28B4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097280"/>
            <a:ext cx="0" cy="2011680"/>
          </a:xfrm>
          <a:prstGeom prst="line">
            <a:avLst/>
          </a:prstGeom>
          <a:noFill/>
          <a:ln w="12700">
            <a:solidFill>
              <a:srgbClr val="E28B4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3108960"/>
            <a:ext cx="3291840" cy="0"/>
          </a:xfrm>
          <a:prstGeom prst="line">
            <a:avLst/>
          </a:prstGeom>
          <a:noFill/>
          <a:ln w="12700">
            <a:solidFill>
              <a:srgbClr val="4C5A7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66960" y="3108960"/>
            <a:ext cx="0" cy="1920240"/>
          </a:xfrm>
          <a:prstGeom prst="line">
            <a:avLst/>
          </a:prstGeom>
          <a:noFill/>
          <a:ln w="12700">
            <a:solidFill>
              <a:srgbClr val="4C5A7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132320" y="914400"/>
            <a:ext cx="320040" cy="320040"/>
          </a:xfrm>
          <a:prstGeom prst="ellipse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784080" y="914400"/>
            <a:ext cx="320040" cy="320040"/>
          </a:xfrm>
          <a:prstGeom prst="ellipse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881360" y="2880360"/>
            <a:ext cx="320040" cy="320040"/>
          </a:xfrm>
          <a:prstGeom prst="ellipse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PMO週次進捗報告テンプレート（課題・リスク・依存関係）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複数チームの進捗・課題・意思決定待ちを週次で統合管理する実務構成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PMO 週次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今週の成果と来週重点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今週の成果と来週重点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今週の成果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来週重点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・主要機能の設計レビューを完了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・重大課題3件を解消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・決裁待ち案件を2件削減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・連携仕様の最終確定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・統合試験準備の完了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・運用手順レビューの実施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週次リスク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週次リスク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仕様確定の再遅延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開発停滞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決裁者同席レビューを設定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試験準備不足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品質低下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準備タスクを前倒し管理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依存先の遅れ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連鎖遅延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依存先との共同進捗会を実施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ステアリング向け想定質問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ステアリング向け想定質問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今週の最大ボトルネックは？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連携仕様確定の遅れです。承認プロセス短縮で対応します。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納期への影響は？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現時点は軽微ですが、来週までに解消しない場合は再計画が必要です。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追加支援は必要か？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テスト環境準備に限定した追加支援が効果的です。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判断が必要な事項は？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仕様変更2件の優先順位と適用範囲です。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本週の意思決定依頼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本週の意思決定依頼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仕様変更2件の優先順位を決定する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統合試験準備の追加支援を承認する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依存先との共同会議体を固定する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次週レビュー日程を確定する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週次会議の進め方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週次会議の進め方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16D8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全体進捗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マイルストーン状況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課題・リスク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依存関係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来週重点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意思決定事項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46" name="Text 44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週次サマリー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週次サマリー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項目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926080" y="1691640"/>
            <a:ext cx="274320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01752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先週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669280" y="1691640"/>
            <a:ext cx="566928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760720" y="187452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今週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11338560" y="1691640"/>
            <a:ext cx="91440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1430000" y="1874520"/>
            <a:ext cx="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差分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完了タスク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92608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01752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42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669280" y="2258568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760720" y="2395728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51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11338560" y="2258568"/>
            <a:ext cx="9144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1430000" y="2395728"/>
            <a:ext cx="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+9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未解決課題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2926080" y="2953512"/>
            <a:ext cx="274320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01752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18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5669280" y="2953512"/>
            <a:ext cx="566928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760720" y="3090672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15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11338560" y="2953512"/>
            <a:ext cx="91440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1430000" y="3090672"/>
            <a:ext cx="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-3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重大リスク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292608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01752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5669280" y="3648456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760720" y="3785616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11338560" y="3648456"/>
            <a:ext cx="9144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11430000" y="3785616"/>
            <a:ext cx="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-1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意思決定待ち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926080" y="4343400"/>
            <a:ext cx="274320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301752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5669280" y="4343400"/>
            <a:ext cx="566928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5760720" y="4480560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11338560" y="4343400"/>
            <a:ext cx="91440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11430000" y="4480560"/>
            <a:ext cx="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-2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主要マイルストーン進捗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主要マイルストーン進捗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4C5A74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W1-W2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要件確定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業務要件レビュー完了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W3-W5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詳細設計と承認を完了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W6-W8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開発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重点機能実装と単体試験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W9-W10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統合試験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重大不具合の解消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課題ログ（上位）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課題ログ（上位）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691640"/>
            <a:ext cx="301752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1874520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749040" y="1691640"/>
            <a:ext cx="1920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840480" y="187452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669280" y="1691640"/>
            <a:ext cx="164592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76072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期限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315200" y="1691640"/>
            <a:ext cx="164592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40664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オーナー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8961120" y="1691640"/>
            <a:ext cx="3968496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052560" y="1874520"/>
            <a:ext cx="37856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対応方針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731520" y="2258568"/>
            <a:ext cx="30175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22960" y="2395728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外部連携仕様の未確定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3749040" y="2258568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40480" y="2395728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開発遅延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566928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76072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2/20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31520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40664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連携担当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8961120" y="2258568"/>
            <a:ext cx="3968496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9052560" y="2395728"/>
            <a:ext cx="3785616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仕様確定会を前倒し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731520" y="2953512"/>
            <a:ext cx="301752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22960" y="3090672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テストデータ不足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3749040" y="2953512"/>
            <a:ext cx="192024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840480" y="3090672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品質低下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5669280" y="2953512"/>
            <a:ext cx="164592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76072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2/22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7315200" y="2953512"/>
            <a:ext cx="164592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40664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品質管理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8961120" y="2953512"/>
            <a:ext cx="3968496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9052560" y="3090672"/>
            <a:ext cx="3785616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業務部門から提供を受領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731520" y="3648456"/>
            <a:ext cx="30175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822960" y="3785616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承認待ちチケット滞留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749040" y="3648456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840480" y="3785616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手戻り増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566928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76072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2/21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731520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40664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PMO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8961120" y="3648456"/>
            <a:ext cx="3968496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052560" y="3785616"/>
            <a:ext cx="3785616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決裁者レビュー枠を追加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依存関係マップ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依存関係マップ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691640"/>
            <a:ext cx="201168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依存元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743200" y="1691640"/>
            <a:ext cx="201168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83464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依存先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754880" y="1691640"/>
            <a:ext cx="164592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4632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状態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400800" y="1691640"/>
            <a:ext cx="182880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9224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クリティカル度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8229600" y="1691640"/>
            <a:ext cx="4700016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321040" y="1874520"/>
            <a:ext cx="45171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次アクション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73152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2296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業務設計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74320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83464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連携設計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75488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進行中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640080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9224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8229600" y="2258568"/>
            <a:ext cx="4700016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321040" y="2395728"/>
            <a:ext cx="4517136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設計レビューを共同開催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731520" y="2953512"/>
            <a:ext cx="201168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2296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開発A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2743200" y="2953512"/>
            <a:ext cx="201168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83464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テスト環境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4754880" y="2953512"/>
            <a:ext cx="164592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4632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遅延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6400800" y="2953512"/>
            <a:ext cx="182880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49224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高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8229600" y="2953512"/>
            <a:ext cx="4700016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321040" y="3090672"/>
            <a:ext cx="4517136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環境準備を優先実行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73152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82296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開発B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274320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283464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認証基盤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475488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84632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確認中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640080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49224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8229600" y="3648456"/>
            <a:ext cx="4700016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8321040" y="3785616"/>
            <a:ext cx="4517136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仕様差分を整理して合意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731520" y="4343400"/>
            <a:ext cx="201168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82296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移行計画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2743200" y="4343400"/>
            <a:ext cx="201168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283464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運用手順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4754880" y="4343400"/>
            <a:ext cx="164592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4846320" y="4480560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進行中</a:t>
            </a:r>
            <a:endParaRPr lang="en-US" sz="1100" dirty="0"/>
          </a:p>
        </p:txBody>
      </p:sp>
      <p:sp>
        <p:nvSpPr>
          <p:cNvPr id="65" name="Shape 63"/>
          <p:cNvSpPr/>
          <p:nvPr/>
        </p:nvSpPr>
        <p:spPr>
          <a:xfrm>
            <a:off x="6400800" y="4343400"/>
            <a:ext cx="1828800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649224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8229600" y="4343400"/>
            <a:ext cx="4700016" cy="694944"/>
          </a:xfrm>
          <a:prstGeom prst="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8321040" y="4480560"/>
            <a:ext cx="4517136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運用部門レビューを追加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進捗健全性KPI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進捗健全性KPI</a:t>
            </a:r>
            <a:endParaRPr lang="en-US" sz="2400" dirty="0"/>
          </a:p>
        </p:txBody>
      </p:sp>
      <p:graphicFrame>
        <p:nvGraphicFramePr>
          <p:cNvPr id="19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0" name="Shape 17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・再発課題率は同一要因の再発比率で定義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・計画達成率は重要タスク重み付きで算出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・解消率は期限内クローズのみを対象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優先度判定（影響度 × 即応性）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優先度判定（影響度 × 即応性）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4C5A7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4C5A7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16D8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影響度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16D8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即応性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即時対応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・外部連携仕様確定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・環境遅延解消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計画対応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・レビュー体制見直し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・手順整備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監視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・低影響課題の再発監視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保留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・影響軽微な改善要望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138160" y="9144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138160" y="150876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138160" y="210312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38160" y="269748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38160" y="329184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3886200"/>
            <a:ext cx="3657600" cy="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05256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87552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69848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21440" y="914400"/>
            <a:ext cx="0" cy="2926080"/>
          </a:xfrm>
          <a:prstGeom prst="line">
            <a:avLst/>
          </a:prstGeom>
          <a:noFill/>
          <a:ln w="12700">
            <a:solidFill>
              <a:srgbClr val="E3E8F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C5A74"/>
          </a:solidFill>
          <a:ln w="12700">
            <a:solidFill>
              <a:srgbClr val="4C5A7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2A2F3B"/>
          </a:solidFill>
          <a:ln w="12700">
            <a:solidFill>
              <a:srgbClr val="2A2F3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28B45"/>
          </a:solidFill>
          <a:ln w="12700">
            <a:solidFill>
              <a:srgbClr val="E28B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週次運営体制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F3B"/>
                </a:solidFill>
                <a:latin typeface="MS PGothic" pitchFamily="34" charset="0"/>
                <a:ea typeface="MS PGothic" pitchFamily="34" charset="-122"/>
                <a:cs typeface="MS PGothic" pitchFamily="34" charset="-120"/>
              </a:rPr>
              <a:t>週次運営体制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PMO責任者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全体進捗管理と意思決定エスカレーション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開発統括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実装進捗と品質管理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4F6FA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業務部門代表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業務要件と受入判定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E3E8F2"/>
          </a:solidFill>
          <a:ln w="12700">
            <a:solidFill>
              <a:srgbClr val="E3E8F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F3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品質管理責任者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C5A7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A445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不具合分析と再発防止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PMO週次進捗報告テンプレート（課題・リスク・依存関係）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