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8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F9DDC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有料社数</c:v>
                  </c:pt>
                  <c:pt idx="1">
                    <c:v>継続売上率</c:v>
                  </c:pt>
                  <c:pt idx="2">
                    <c:v>粗利率</c:v>
                  </c:pt>
                  <c:pt idx="3">
                    <c:v>月次解約率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</c:v>
                </c:pt>
                <c:pt idx="1">
                  <c:v>108</c:v>
                </c:pt>
                <c:pt idx="2">
                  <c:v>72</c:v>
                </c:pt>
                <c:pt idx="3">
                  <c:v>2.6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8F3F2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有料社数</c:v>
                  </c:pt>
                  <c:pt idx="1">
                    <c:v>継続売上率</c:v>
                  </c:pt>
                  <c:pt idx="2">
                    <c:v>粗利率</c:v>
                  </c:pt>
                  <c:pt idx="3">
                    <c:v>月次解約率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120</c:v>
                </c:pt>
                <c:pt idx="1">
                  <c:v>118</c:v>
                </c:pt>
                <c:pt idx="2">
                  <c:v>79</c:v>
                </c:pt>
                <c:pt idx="3">
                  <c:v>1.4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4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A1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6583680" cy="6583680"/>
          </a:xfrm>
          <a:prstGeom prst="ellipse">
            <a:avLst/>
          </a:prstGeom>
          <a:solidFill>
            <a:srgbClr val="8F3F2A">
              <a:alpha val="38000"/>
            </a:srgbClr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052560" y="731520"/>
            <a:ext cx="4572000" cy="4572000"/>
          </a:xfrm>
          <a:prstGeom prst="ellipse">
            <a:avLst/>
          </a:prstGeom>
          <a:solidFill>
            <a:srgbClr val="E07A3A">
              <a:alpha val="30000"/>
            </a:srgbClr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ピッチデック スタートアップ向け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課題把握から投資依頼までを投資家視点で組み立てる構成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資金調達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経営チームの適合性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経営チームの適合性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最高経営責任者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営業現場起点の事業構築経験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最高技術責任者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法人向けクラウド基盤の設計・運用経験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収益運用統括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指標運用と収益改善の実装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顧客支援統括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継続率改善と拡張提案の実績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18か月マイルストーン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18か月マイルストーン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8F3F2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0〜6か月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価値適合深化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中核業界で勝ち筋を固定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7〜12か月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拡販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販売チャネルと顧客支援体制を拡張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13〜15か月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効率化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顧客生涯価値/顧客獲得費を4.0へ近づける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16〜18か月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次成長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新市場への展開準備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調達資金の使途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調達資金の使途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731520" y="1691640"/>
            <a:ext cx="2286000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187452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投資領域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017520" y="1691640"/>
            <a:ext cx="1645920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10896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配分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663440" y="1691640"/>
            <a:ext cx="2926080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589520" y="1691640"/>
            <a:ext cx="3749040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680960" y="1874520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期待成果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2258568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22960" y="2395728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製品開発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01752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10896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40%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66344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5488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生成精度と学習ループ強化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589520" y="2258568"/>
            <a:ext cx="37490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680960" y="2395728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提案作成時間 50%削減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31520" y="2953512"/>
            <a:ext cx="228600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22960" y="3090672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市場展開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017520" y="2953512"/>
            <a:ext cx="164592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10896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35%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663440" y="2953512"/>
            <a:ext cx="292608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5488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中小〜中堅市場の獲得加速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7589520" y="2953512"/>
            <a:ext cx="374904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680960" y="3090672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有料社数 4倍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31520" y="3648456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22960" y="3785616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301752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10896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15%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66344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75488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オンボ・四半期レビュー運用強化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7589520" y="3648456"/>
            <a:ext cx="37490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7680960" y="3785616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継続売上率 118%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731520" y="4343400"/>
            <a:ext cx="228600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22960" y="4480560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運用基盤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3017520" y="4343400"/>
            <a:ext cx="164592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108960" y="4480560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10%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4663440" y="4343400"/>
            <a:ext cx="292608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754880" y="4480560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データ基盤と管理体制整備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7589520" y="4343400"/>
            <a:ext cx="374904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7680960" y="4480560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意思決定速度向上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主要リスクと低減計画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主要リスクと低減計画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競合参入の加速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獲得単価上昇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業界特化テンプレと顧客支援連携で差別化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モデル精度のばらつき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顧客満足低下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品質監視と人手レビューを併用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採用遅延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実行速度低下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採用パイプラインを前倒し設計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投資家への依頼事項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投資家への依頼事項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調達額とバリュエーションレンジを合意する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詳細調査開始スケジュールを確定する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主要指標のモニタリング形式を決める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次回パートナーミーティング日程を設定する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説明の流れ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説明の流れ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5493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課題と今取り組む理由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解決策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市場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参入優位と進捗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収益性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節目計画と依頼</a:t>
            </a:r>
            <a:endParaRPr lang="en-US" sz="1300" dirty="0"/>
          </a:p>
        </p:txBody>
      </p:sp>
      <p:sp>
        <p:nvSpPr>
          <p:cNvPr id="39" name="Shape 37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41" name="Text 39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課題と今取り組む理由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課題と今取り組む理由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今取り組む理由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・購買チーム内の意見対立で意思決定が止まる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・提案の質が属人化し、再現性が低い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・失注学習が蓄積されず改善速度が遅い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・購買プロセスの複雑化で支援需要が急増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・収益運用管理導入でデータ統合環境が整い始めた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・生成技術活用で提案作成コストを大幅に圧縮可能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解決策の全体像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解決策の全体像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提案骨子生成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業界別の勝ち筋に沿って提案骨子を自動構成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合意形成地図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購買委員会の論点を可視化し、合意形成を支援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8F3F2A"/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学習循環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失注要因を学習し、次提案へ反映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市場規模（総市場・実行可能市場・獲得可能市場）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市場規模（総市場・実行可能市場・獲得可能市場）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731520" y="1691640"/>
            <a:ext cx="1371600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187452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市場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103120" y="1691640"/>
            <a:ext cx="2926080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9456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0" y="1691640"/>
            <a:ext cx="4023360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20640" y="1874520"/>
            <a:ext cx="38404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算定ロジック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9052560" y="1691640"/>
            <a:ext cx="2286000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0" y="187452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規模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2258568"/>
            <a:ext cx="1371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22960" y="2395728"/>
            <a:ext cx="1188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総市場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10312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9456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国内法人提案関連市場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029200" y="2258568"/>
            <a:ext cx="40233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20640" y="2395728"/>
            <a:ext cx="3840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企業数 × 提案活動予算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9052560" y="2258568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144000" y="2395728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1,240億円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31520" y="2953512"/>
            <a:ext cx="137160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22960" y="3090672"/>
            <a:ext cx="1188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実行可能市場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2103120" y="2953512"/>
            <a:ext cx="292608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19456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情報システム・製造・人材の中堅以上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5029200" y="2953512"/>
            <a:ext cx="402336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120640" y="3090672"/>
            <a:ext cx="3840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対象業界 × デジタル投資比率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9052560" y="2953512"/>
            <a:ext cx="2286000" cy="694944"/>
          </a:xfrm>
          <a:prstGeom prst="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9144000" y="3090672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320億円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31520" y="3648456"/>
            <a:ext cx="1371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22960" y="3785616"/>
            <a:ext cx="1188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獲得可能市場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10312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19456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初期3年で獲得可能範囲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029200" y="3648456"/>
            <a:ext cx="40233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120640" y="3785616"/>
            <a:ext cx="3840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販売体制と顧客生涯価値前提で算出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9052560" y="3648456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9144000" y="3785616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36億円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競争環境（差別化軸）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競争環境（差別化軸）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8F3F2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8F3F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5493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意思決定支援の強さ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5493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実行支援の深さ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当社のポジション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・提案生成 + 合意形成支援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・失注学習を内包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間接競合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・汎用ドキュメント作成ツール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・コンサル単発支援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補完可能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・顧客管理基盤と分析基盤の提供企業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非注力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・デザイン制作のみサービス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事業進捗（現状 / 12か月目標）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事業進捗（現状 / 12か月目標）</a:t>
            </a:r>
            <a:endParaRPr lang="en-US" sz="2400" dirty="0"/>
          </a:p>
        </p:txBody>
      </p:sp>
      <p:graphicFrame>
        <p:nvGraphicFramePr>
          <p:cNvPr id="14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5" name="Shape 12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・有料社数は年間経常売上閾値超過顧客のみ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・継続売上率はコホート別に補足を用意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・解約率はロゴベースと売上ベースを分離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販売展開の工程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販売展開の工程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1005840" y="1737360"/>
            <a:ext cx="8686800" cy="768096"/>
          </a:xfrm>
          <a:prstGeom prst="roundRect">
            <a:avLst/>
          </a:prstGeom>
          <a:solidFill>
            <a:srgbClr val="E07A3A">
              <a:alpha val="82000"/>
            </a:srgbClr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152144" y="1975104"/>
            <a:ext cx="8366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流入  2100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0012680" y="195681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コンテンツ・紹介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735977" y="2743200"/>
            <a:ext cx="3226526" cy="768096"/>
          </a:xfrm>
          <a:prstGeom prst="roundRect">
            <a:avLst/>
          </a:prstGeom>
          <a:solidFill>
            <a:srgbClr val="8F3F2A">
              <a:alpha val="76000"/>
            </a:srgbClr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882281" y="2980944"/>
            <a:ext cx="290648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有望化  780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012680" y="296265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理想顧客条件適合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977640" y="3749040"/>
            <a:ext cx="2743200" cy="768096"/>
          </a:xfrm>
          <a:prstGeom prst="roundRect">
            <a:avLst/>
          </a:prstGeom>
          <a:solidFill>
            <a:srgbClr val="E07A3A">
              <a:alpha val="70000"/>
            </a:srgbClr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23944" y="398678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試行  260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012680" y="396849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検証導入開始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977640" y="4754880"/>
            <a:ext cx="2743200" cy="768096"/>
          </a:xfrm>
          <a:prstGeom prst="roundRect">
            <a:avLst/>
          </a:prstGeom>
          <a:solidFill>
            <a:srgbClr val="8F3F2A">
              <a:alpha val="64000"/>
            </a:srgbClr>
          </a:solidFill>
          <a:ln w="12700">
            <a:solidFill>
              <a:srgbClr val="8F3F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23944" y="499262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有料転換  118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012680" y="497433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有料化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977640" y="5760720"/>
            <a:ext cx="2743200" cy="768096"/>
          </a:xfrm>
          <a:prstGeom prst="roundRect">
            <a:avLst/>
          </a:prstGeom>
          <a:solidFill>
            <a:srgbClr val="E07A3A">
              <a:alpha val="58000"/>
            </a:srgbClr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123944" y="599846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拡張  64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0012680" y="598017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アップセル達成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12880" y="5897880"/>
            <a:ext cx="-4206240" cy="-347472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0" y="5897880"/>
            <a:ext cx="-4041648" cy="-303580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612880" y="5897880"/>
            <a:ext cx="-3877056" cy="-2596896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1612880" y="5897880"/>
            <a:ext cx="-3712464" cy="-2157984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612880" y="5897880"/>
            <a:ext cx="-3547872" cy="-1719072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12880" y="5897880"/>
            <a:ext cx="-3383280" cy="-1280160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1612880" y="5897880"/>
            <a:ext cx="-3218688" cy="-841248"/>
          </a:xfrm>
          <a:prstGeom prst="line">
            <a:avLst/>
          </a:prstGeom>
          <a:noFill/>
          <a:ln w="12700">
            <a:solidFill>
              <a:srgbClr val="F9DDC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3A1E1A"/>
          </a:solidFill>
          <a:ln w="12700">
            <a:solidFill>
              <a:srgbClr val="3A1E1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E07A3A"/>
          </a:solidFill>
          <a:ln w="12700">
            <a:solidFill>
              <a:srgbClr val="E07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収益構造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A1E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収益構造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5493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投資家向けに計算式と目標値を同時提示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31520" y="1737360"/>
            <a:ext cx="5074920" cy="201168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1920240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顧客生涯価値/顧客獲得費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14400" y="224028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顧客生涯価値 ÷ 顧客獲得費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914400" y="2944368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 2.6倍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154680" y="2944368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07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 4.1倍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355080" y="1737360"/>
            <a:ext cx="5074920" cy="2011680"/>
          </a:xfrm>
          <a:prstGeom prst="roundRect">
            <a:avLst/>
          </a:prstGeom>
          <a:solidFill>
            <a:srgbClr val="FFF2EA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537960" y="1920240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回収月数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537960" y="224028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顧客獲得費 ÷ 月次粗利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537960" y="2944368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 15か月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778240" y="2944368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07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 9か月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3977640"/>
            <a:ext cx="5074920" cy="2011680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14400" y="4160520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売上総利益率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14400" y="448056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(売上-変動費) ÷ 売上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14400" y="5184648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 72%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154680" y="5184648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07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 79%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355080" y="3977640"/>
            <a:ext cx="5074920" cy="2011680"/>
          </a:xfrm>
          <a:prstGeom prst="roundRect">
            <a:avLst/>
          </a:prstGeom>
          <a:solidFill>
            <a:srgbClr val="F9DDCC"/>
          </a:solidFill>
          <a:ln w="12700">
            <a:solidFill>
              <a:srgbClr val="F9DDC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37960" y="4160520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1E1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成長効率指標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537960" y="4480560"/>
            <a:ext cx="4663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2A2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(四半期増加年間経常売上×4) ÷ 販売活動費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537960" y="5184648"/>
            <a:ext cx="20116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F3F2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 0.8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778240" y="5184648"/>
            <a:ext cx="22860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07A3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 1.3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ピッチデック スタートアップ向け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