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2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22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2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FCE1C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CPA</c:v>
                  </c:pt>
                  <c:pt idx="1">
                    <c:v>ROAS</c:v>
                  </c:pt>
                  <c:pt idx="2">
                    <c:v>CVR</c:v>
                  </c:pt>
                  <c:pt idx="3">
                    <c:v>LTV/CAC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</c:v>
                </c:pt>
                <c:pt idx="1">
                  <c:v>118</c:v>
                </c:pt>
                <c:pt idx="2">
                  <c:v>3.6</c:v>
                </c:pt>
                <c:pt idx="3">
                  <c:v>2.8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A54A3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CPA</c:v>
                  </c:pt>
                  <c:pt idx="1">
                    <c:v>ROAS</c:v>
                  </c:pt>
                  <c:pt idx="2">
                    <c:v>CVR</c:v>
                  </c:pt>
                  <c:pt idx="3">
                    <c:v>LTV/CAC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3</c:v>
                </c:pt>
                <c:pt idx="3">
                  <c:v>2.4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検索広告</c:v>
                </c:pt>
              </c:strCache>
            </c:strRef>
          </c:tx>
          <c:spPr>
            <a:solidFill>
              <a:srgbClr val="A54A35"/>
            </a:solidFill>
            <a:ln w="25400" cap="flat">
              <a:solidFill>
                <a:srgbClr val="A54A3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A54A35"/>
              </a:solidFill>
              <a:ln w="9525" cap="flat">
                <a:solidFill>
                  <a:srgbClr val="A54A3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第1週</c:v>
                  </c:pt>
                  <c:pt idx="1">
                    <c:v>第2週</c:v>
                  </c:pt>
                  <c:pt idx="2">
                    <c:v>第3週</c:v>
                  </c:pt>
                  <c:pt idx="3">
                    <c:v>第4週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352</c:v>
                </c:pt>
                <c:pt idx="1">
                  <c:v>378</c:v>
                </c:pt>
                <c:pt idx="2">
                  <c:v>401</c:v>
                </c:pt>
                <c:pt idx="3">
                  <c:v>432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SNS広告</c:v>
                </c:pt>
              </c:strCache>
            </c:strRef>
          </c:tx>
          <c:spPr>
            <a:solidFill>
              <a:srgbClr val="F19A49"/>
            </a:solidFill>
            <a:ln w="25400" cap="flat">
              <a:solidFill>
                <a:srgbClr val="F19A4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F19A49"/>
              </a:solidFill>
              <a:ln w="9525" cap="flat">
                <a:solidFill>
                  <a:srgbClr val="F19A4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第1週</c:v>
                  </c:pt>
                  <c:pt idx="1">
                    <c:v>第2週</c:v>
                  </c:pt>
                  <c:pt idx="2">
                    <c:v>第3週</c:v>
                  </c:pt>
                  <c:pt idx="3">
                    <c:v>第4週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232</c:v>
                </c:pt>
                <c:pt idx="1">
                  <c:v>248</c:v>
                </c:pt>
                <c:pt idx="2">
                  <c:v>270</c:v>
                </c:pt>
                <c:pt idx="3">
                  <c:v>289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動画広告</c:v>
                </c:pt>
              </c:strCache>
            </c:strRef>
          </c:tx>
          <c:spPr>
            <a:solidFill>
              <a:srgbClr val="53221E"/>
            </a:solidFill>
            <a:ln w="25400" cap="flat">
              <a:solidFill>
                <a:srgbClr val="53221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3221E"/>
              </a:solidFill>
              <a:ln w="9525" cap="flat">
                <a:solidFill>
                  <a:srgbClr val="53221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第1週</c:v>
                  </c:pt>
                  <c:pt idx="1">
                    <c:v>第2週</c:v>
                  </c:pt>
                  <c:pt idx="2">
                    <c:v>第3週</c:v>
                  </c:pt>
                  <c:pt idx="3">
                    <c:v>第4週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162</c:v>
                </c:pt>
                <c:pt idx="1">
                  <c:v>171</c:v>
                </c:pt>
                <c:pt idx="2">
                  <c:v>179</c:v>
                </c:pt>
                <c:pt idx="3">
                  <c:v>188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8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322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914400"/>
            <a:ext cx="6035040" cy="2377440"/>
          </a:xfrm>
          <a:prstGeom prst="rect">
            <a:avLst/>
          </a:prstGeom>
          <a:solidFill>
            <a:srgbClr val="A54A35">
              <a:alpha val="66000"/>
            </a:srgbClr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1325880"/>
            <a:ext cx="4846320" cy="2194560"/>
          </a:xfrm>
          <a:prstGeom prst="rect">
            <a:avLst/>
          </a:prstGeom>
          <a:solidFill>
            <a:srgbClr val="F19A49">
              <a:alpha val="54000"/>
            </a:srgbClr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429000"/>
            <a:ext cx="5577840" cy="2743200"/>
          </a:xfrm>
          <a:prstGeom prst="rect">
            <a:avLst/>
          </a:prstGeom>
          <a:solidFill>
            <a:srgbClr val="A54A35">
              <a:alpha val="44000"/>
            </a:srgbClr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広告運用 月次レポートテンプレート（CPA/ROAS/改善案）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媒体別成果と改善施策を一枚で判断できるマーケティング報告構成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施策報告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次月実行計画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次月実行計画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A54A3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第1週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再配分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予算配分を新方針へ切替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第2週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検証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新クリエイティブA/B試験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第3週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最適化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入札・配信面の調整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第4週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次月計画へ反映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次月リスク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次月リスク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季節要因によるCV減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CPA悪化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訴求テーマを需給に合わせて調整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配信面の品質低下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ROAS低下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除外ルールを週次更新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計測差異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判断誤り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計測定義を統一し監査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経営向け想定質問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経営向け想定質問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増額すべき媒体は？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検索広告の高効率領域を優先し、SNSは検証拡張が妥当です。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低効率媒体は停止すべきか？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完全停止ではなく訴求と配信面を再設計して判断します。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指標改善の再現性は？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勝ち訴求を標準化し、週次で再現性を検証します。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来月の最重要目標は？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CPA維持でROASをさらに引き上げることです。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予算再配分方針の承認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実験施策3件の実施承認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週次レビュー会の継続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月末評価会の開催確定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月次報告アジェンダ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月次報告アジェンダ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全体ハイライト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主要指標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媒体別分析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クリエイティブ学習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来月計画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A54A35"/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意思決定事項</a:t>
            </a:r>
            <a:endParaRPr lang="en-US" sz="1300" dirty="0"/>
          </a:p>
        </p:txBody>
      </p:sp>
      <p:sp>
        <p:nvSpPr>
          <p:cNvPr id="42" name="Shape 40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44" name="Text 42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月次ハイライト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月次ハイライト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獲得効率は改善基調で、次月は高効率チャネルへの予算再配分を進めるべき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CPAが計画比で改善し、ROASも目標を上回っている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媒体別に成果差が明確で、最適化余地が大きい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A54A3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クリエイティブ学習が蓄積され、勝ちパターンが再現可能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F19A49">
              <a:alpha val="84000"/>
            </a:srgbClr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予算配分変更と実験施策3件の承認をお願いしたい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主要広告指標（実績 / 計画）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主要広告指標（実績 / 計画）</a:t>
            </a:r>
            <a:endParaRPr lang="en-US" sz="2400" dirty="0"/>
          </a:p>
        </p:txBody>
      </p:sp>
      <p:graphicFrame>
        <p:nvGraphicFramePr>
          <p:cNvPr id="17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8" name="Shape 15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・CPAは重複CVを除外して計測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・ROASは同一アトリビューション基準で算出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・LTV/CACは直近3か月平均で評価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獲得ファネル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獲得ファネル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1005840" y="1737360"/>
            <a:ext cx="8686800" cy="768096"/>
          </a:xfrm>
          <a:prstGeom prst="roundRect">
            <a:avLst/>
          </a:prstGeom>
          <a:solidFill>
            <a:srgbClr val="F19A49">
              <a:alpha val="82000"/>
            </a:srgbClr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52144" y="1975104"/>
            <a:ext cx="8366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表示  1800000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012680" y="195681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配信母数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977640" y="2743200"/>
            <a:ext cx="2743200" cy="768096"/>
          </a:xfrm>
          <a:prstGeom prst="roundRect">
            <a:avLst/>
          </a:prstGeom>
          <a:solidFill>
            <a:srgbClr val="A54A35">
              <a:alpha val="76000"/>
            </a:srgbClr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23944" y="298094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クリック  54000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012680" y="296265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CTR改善継続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977640" y="3749040"/>
            <a:ext cx="2743200" cy="768096"/>
          </a:xfrm>
          <a:prstGeom prst="roundRect">
            <a:avLst/>
          </a:prstGeom>
          <a:solidFill>
            <a:srgbClr val="F19A49">
              <a:alpha val="70000"/>
            </a:srgbClr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23944" y="398678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訪問  47000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012680" y="396849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遷移ロス抑制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977640" y="4754880"/>
            <a:ext cx="2743200" cy="768096"/>
          </a:xfrm>
          <a:prstGeom prst="roundRect">
            <a:avLst/>
          </a:prstGeom>
          <a:solidFill>
            <a:srgbClr val="A54A35">
              <a:alpha val="64000"/>
            </a:srgbClr>
          </a:solidFill>
          <a:ln w="12700">
            <a:solidFill>
              <a:srgbClr val="A54A3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23944" y="499262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CV  1680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0012680" y="497433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LP改善が寄与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977640" y="5760720"/>
            <a:ext cx="2743200" cy="768096"/>
          </a:xfrm>
          <a:prstGeom prst="roundRect">
            <a:avLst/>
          </a:prstGeom>
          <a:solidFill>
            <a:srgbClr val="F19A49">
              <a:alpha val="58000"/>
            </a:srgbClr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23944" y="599846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有効商談  690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0012680" y="598017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商談化率を追跡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媒体別パフォーマンス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媒体別パフォーマンス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691640"/>
            <a:ext cx="210312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1874520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媒体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834640" y="1691640"/>
            <a:ext cx="201168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846320" y="1691640"/>
            <a:ext cx="182880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CV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675120" y="1691640"/>
            <a:ext cx="182880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76656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CPA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503920" y="1691640"/>
            <a:ext cx="4416552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95360" y="1874520"/>
            <a:ext cx="42336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ROAS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31520" y="2258568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2395728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検索広告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8346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9260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12.4M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84632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860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67512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76656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14,418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8503920" y="2258568"/>
            <a:ext cx="44165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595360" y="2395728"/>
            <a:ext cx="42336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432%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731520" y="2953512"/>
            <a:ext cx="210312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22960" y="3090672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SNS広告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2834640" y="2953512"/>
            <a:ext cx="201168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9260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8.1M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846320" y="2953512"/>
            <a:ext cx="18288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3776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470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675120" y="2953512"/>
            <a:ext cx="18288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76656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17,234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8503920" y="2953512"/>
            <a:ext cx="4416552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595360" y="3090672"/>
            <a:ext cx="42336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289%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731520" y="3648456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22960" y="3785616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動画広告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8346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9260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5.2M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484632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93776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210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67512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76656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24,762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8503920" y="3648456"/>
            <a:ext cx="44165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8595360" y="3785616"/>
            <a:ext cx="42336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188%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731520" y="4343400"/>
            <a:ext cx="210312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822960" y="4480560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ディスプレイ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2834640" y="4343400"/>
            <a:ext cx="201168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29260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3.6M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4846320" y="4343400"/>
            <a:ext cx="18288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93776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140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6675120" y="4343400"/>
            <a:ext cx="18288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76656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25,714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8503920" y="4343400"/>
            <a:ext cx="4416552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8595360" y="4480560"/>
            <a:ext cx="42336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173%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媒体別ROAS推移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媒体別ROAS推移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四半期更新で継続売上率と継続利用の改善を追跡</a:t>
            </a:r>
            <a:endParaRPr lang="en-US" sz="12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731520" y="1682496"/>
          <a:ext cx="777240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8732520" y="1682496"/>
            <a:ext cx="2743200" cy="4526280"/>
          </a:xfrm>
          <a:prstGeom prst="roundRect">
            <a:avLst/>
          </a:prstGeom>
          <a:solidFill>
            <a:srgbClr val="FFF4EC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8979408" y="1874520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示唆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8979408" y="2231136"/>
            <a:ext cx="2212848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・検索広告は指名外キーワードの拡張で効率改善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・SNS広告は訴求軸の刷新で後半伸長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・動画広告は改善余地が大きく、配信面の見直しが必要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予算再配分（効果 × 拡張余地）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予算再配分（効果 × 拡張余地）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A54A3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A54A3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A5B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拡張余地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増額候補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・検索広告（非指名）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・高CVR SNS面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検証強化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・動画広告の新訴求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・リターゲティング最適化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維持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・安定チャネル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3221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縮小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・高CPA低ROAS面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10972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16002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21031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26060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31520" y="31089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361188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1520" y="411480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461772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512064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31520" y="5623560"/>
            <a:ext cx="10881360" cy="0"/>
          </a:xfrm>
          <a:prstGeom prst="line">
            <a:avLst/>
          </a:prstGeom>
          <a:noFill/>
          <a:ln w="12700">
            <a:solidFill>
              <a:srgbClr val="FCE1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19A49"/>
          </a:solidFill>
          <a:ln w="12700">
            <a:solidFill>
              <a:srgbClr val="F19A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クリエイティブ学習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53221E"/>
                </a:solidFill>
                <a:latin typeface="Franklin Gothic Medium" pitchFamily="34" charset="0"/>
                <a:ea typeface="Franklin Gothic Medium" pitchFamily="34" charset="-122"/>
                <a:cs typeface="Franklin Gothic Medium" pitchFamily="34" charset="-120"/>
              </a:rPr>
              <a:t>クリエイティブ学習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31520" y="1691640"/>
            <a:ext cx="237744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1874520"/>
            <a:ext cx="2194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訴求テーマ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108960" y="1691640"/>
            <a:ext cx="182880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結果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937760" y="1691640"/>
            <a:ext cx="347472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1874520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学び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412480" y="1691640"/>
            <a:ext cx="3657600" cy="566928"/>
          </a:xfrm>
          <a:prstGeom prst="rect">
            <a:avLst/>
          </a:prstGeom>
          <a:solidFill>
            <a:srgbClr val="53221E"/>
          </a:solidFill>
          <a:ln w="12700">
            <a:solidFill>
              <a:srgbClr val="53221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03920" y="1874520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次月施策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" y="2258568"/>
            <a:ext cx="23774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2395728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導入効果訴求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10896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良好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937760" y="2258568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0" y="2395728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定量訴求でCVR改善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412480" y="2258568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503920" y="2395728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効果算定表を標準化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2953512"/>
            <a:ext cx="237744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090672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価格訴求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108960" y="2953512"/>
            <a:ext cx="18288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0040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中位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937760" y="2953512"/>
            <a:ext cx="347472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29200" y="3090672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初期反応は高いが商談化が低い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8412480" y="2953512"/>
            <a:ext cx="36576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503920" y="3090672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適用セグメントを限定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3648456"/>
            <a:ext cx="23774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3785616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導入事例訴求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310896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0040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良好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937760" y="3648456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029200" y="3785616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検討後半での後押し効果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412480" y="3648456"/>
            <a:ext cx="3657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503920" y="3785616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業界別事例を拡充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731520" y="4343400"/>
            <a:ext cx="237744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22960" y="4480560"/>
            <a:ext cx="21945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機能列挙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108960" y="4343400"/>
            <a:ext cx="18288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0040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不調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4937760" y="4343400"/>
            <a:ext cx="347472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029200" y="4480560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訴求軸が分散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8412480" y="4343400"/>
            <a:ext cx="3657600" cy="694944"/>
          </a:xfrm>
          <a:prstGeom prst="rect">
            <a:avLst/>
          </a:prstGeom>
          <a:solidFill>
            <a:srgbClr val="FCE1CF"/>
          </a:solidFill>
          <a:ln w="12700">
            <a:solidFill>
              <a:srgbClr val="FCE1CF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8503920" y="4480560"/>
            <a:ext cx="3474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3352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課題起点の構成へ変更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広告運用 月次レポートテンプレート（CPA/ROAS/改善案）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