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charts/chart18.xml" ContentType="application/vnd.openxmlformats-officedocument.drawingml.chart+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charts/_rels/chart18.xml.rels><?xml version="1.0" encoding="UTF-8" standalone="yes"?><Relationships xmlns="http://schemas.openxmlformats.org/package/2006/relationships"><Relationship Id="rId1" Type="http://schemas.openxmlformats.org/officeDocument/2006/relationships/package" Target="../embeddings/Microsoft_Excel_Worksheet18.xlsx"/></Relationships>
</file>

<file path=ppt/charts/chart18.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現状</c:v>
                </c:pt>
              </c:strCache>
            </c:strRef>
          </c:tx>
          <c:spPr>
            <a:solidFill>
              <a:srgbClr val="D8EFE9"/>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Sheet1!$A$2:$A$5</c:f>
              <c:multiLvlStrCache>
                <c:ptCount val="4"/>
                <c:lvl>
                  <c:pt idx="0">
                    <c:v>売上達成率</c:v>
                  </c:pt>
                  <c:pt idx="1">
                    <c:v>粗利率</c:v>
                  </c:pt>
                  <c:pt idx="2">
                    <c:v>受注残進捗</c:v>
                  </c:pt>
                  <c:pt idx="3">
                    <c:v>営業利益達成率</c:v>
                  </c:pt>
                </c:lvl>
              </c:multiLvlStrCache>
            </c:multiLvlStrRef>
          </c:cat>
          <c:val>
            <c:numRef>
              <c:f>Sheet1!$B$2:$B$5</c:f>
              <c:numCache>
                <c:formatCode>General</c:formatCode>
                <c:ptCount val="4"/>
                <c:pt idx="0">
                  <c:v>88</c:v>
                </c:pt>
                <c:pt idx="1">
                  <c:v>36</c:v>
                </c:pt>
                <c:pt idx="2">
                  <c:v>91</c:v>
                </c:pt>
                <c:pt idx="3">
                  <c:v>82</c:v>
                </c:pt>
              </c:numCache>
            </c:numRef>
          </c:val>
        </c:ser>
        <c:ser>
          <c:idx val="1"/>
          <c:order val="1"/>
          <c:tx>
            <c:strRef>
              <c:f>Sheet1!$C$1</c:f>
              <c:strCache>
                <c:ptCount val="1"/>
                <c:pt idx="0">
                  <c:v>目標</c:v>
                </c:pt>
              </c:strCache>
            </c:strRef>
          </c:tx>
          <c:spPr>
            <a:solidFill>
              <a:srgbClr val="1F7267"/>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Sheet1!$A$2:$A$5</c:f>
              <c:multiLvlStrCache>
                <c:ptCount val="4"/>
                <c:lvl>
                  <c:pt idx="0">
                    <c:v>売上達成率</c:v>
                  </c:pt>
                  <c:pt idx="1">
                    <c:v>粗利率</c:v>
                  </c:pt>
                  <c:pt idx="2">
                    <c:v>受注残進捗</c:v>
                  </c:pt>
                  <c:pt idx="3">
                    <c:v>営業利益達成率</c:v>
                  </c:pt>
                </c:lvl>
              </c:multiLvlStrCache>
            </c:multiLvlStrRef>
          </c:cat>
          <c:val>
            <c:numRef>
              <c:f>Sheet1!$C$2:$C$5</c:f>
              <c:numCache>
                <c:formatCode>General</c:formatCode>
                <c:ptCount val="4"/>
                <c:pt idx="0">
                  <c:v>100</c:v>
                </c:pt>
                <c:pt idx="1">
                  <c:v>34</c:v>
                </c:pt>
                <c:pt idx="2">
                  <c:v>100</c:v>
                </c:pt>
                <c:pt idx="3">
                  <c:v>100</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Meiryo"/>
              </a:defRPr>
            </a:pPr>
            <a:endParaRPr lang="en-US"/>
          </a:p>
        </c:txPr>
        <c:crossAx val="2094734552"/>
        <c:crosses val="autoZero"/>
        <c:auto val="1"/>
        <c:lblAlgn val="ctr"/>
        <c:noMultiLvlLbl val="1"/>
      </c:catAx>
      <c:valAx>
        <c:axId val="2094734552"/>
        <c:scaling>
          <c:orientation val="minMax"/>
          <c:max val="120"/>
          <c:min val="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Meiryo"/>
              </a:defRPr>
            </a:pPr>
            <a:endParaRPr lang="en-US"/>
          </a:p>
        </c:txPr>
        <c:crossAx val="2094734554"/>
        <c:crosses val="autoZero"/>
        <c:crossBetween val="between"/>
      </c:valAx>
      <c:spPr>
        <a:noFill/>
        <a:ln>
          <a:noFill/>
        </a:ln>
        <a:effectLst/>
      </c:spPr>
    </c:plotArea>
    <c:legend>
      <c:legendPos val="b"/>
      <c:overlay val="0"/>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chart" Target="/ppt/charts/chart18.xml"/><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3A35"/>
        </a:solidFill>
      </p:bgPr>
    </p:bg>
    <p:spTree>
      <p:nvGrpSpPr>
        <p:cNvPr id="1" name=""/>
        <p:cNvGrpSpPr/>
        <p:nvPr/>
      </p:nvGrpSpPr>
      <p:grpSpPr>
        <a:xfrm>
          <a:off x="0" y="0"/>
          <a:ext cx="0" cy="0"/>
          <a:chOff x="0" y="0"/>
          <a:chExt cx="0" cy="0"/>
        </a:xfrm>
      </p:grpSpPr>
      <p:sp>
        <p:nvSpPr>
          <p:cNvPr id="2" name="Shape 0"/>
          <p:cNvSpPr/>
          <p:nvPr/>
        </p:nvSpPr>
        <p:spPr>
          <a:xfrm>
            <a:off x="6583680" y="731520"/>
            <a:ext cx="621792" cy="621792"/>
          </a:xfrm>
          <a:prstGeom prst="roundRect">
            <a:avLst/>
          </a:prstGeom>
          <a:solidFill>
            <a:srgbClr val="1F7267">
              <a:alpha val="52000"/>
            </a:srgbClr>
          </a:solidFill>
          <a:ln w="12700">
            <a:solidFill>
              <a:srgbClr val="1F7267"/>
            </a:solidFill>
            <a:prstDash val="solid"/>
          </a:ln>
        </p:spPr>
      </p:sp>
      <p:sp>
        <p:nvSpPr>
          <p:cNvPr id="3" name="Shape 1"/>
          <p:cNvSpPr/>
          <p:nvPr/>
        </p:nvSpPr>
        <p:spPr>
          <a:xfrm>
            <a:off x="7479792" y="731520"/>
            <a:ext cx="621792" cy="621792"/>
          </a:xfrm>
          <a:prstGeom prst="roundRect">
            <a:avLst/>
          </a:prstGeom>
          <a:solidFill>
            <a:srgbClr val="1F7267">
              <a:alpha val="52000"/>
            </a:srgbClr>
          </a:solidFill>
          <a:ln w="12700">
            <a:solidFill>
              <a:srgbClr val="1F7267"/>
            </a:solidFill>
            <a:prstDash val="solid"/>
          </a:ln>
        </p:spPr>
      </p:sp>
      <p:sp>
        <p:nvSpPr>
          <p:cNvPr id="4" name="Shape 2"/>
          <p:cNvSpPr/>
          <p:nvPr/>
        </p:nvSpPr>
        <p:spPr>
          <a:xfrm>
            <a:off x="8375904" y="731520"/>
            <a:ext cx="621792" cy="621792"/>
          </a:xfrm>
          <a:prstGeom prst="roundRect">
            <a:avLst/>
          </a:prstGeom>
          <a:solidFill>
            <a:srgbClr val="1F7267">
              <a:alpha val="52000"/>
            </a:srgbClr>
          </a:solidFill>
          <a:ln w="12700">
            <a:solidFill>
              <a:srgbClr val="1F7267"/>
            </a:solidFill>
            <a:prstDash val="solid"/>
          </a:ln>
        </p:spPr>
      </p:sp>
      <p:sp>
        <p:nvSpPr>
          <p:cNvPr id="5" name="Shape 3"/>
          <p:cNvSpPr/>
          <p:nvPr/>
        </p:nvSpPr>
        <p:spPr>
          <a:xfrm>
            <a:off x="9272016" y="731520"/>
            <a:ext cx="621792" cy="621792"/>
          </a:xfrm>
          <a:prstGeom prst="roundRect">
            <a:avLst/>
          </a:prstGeom>
          <a:solidFill>
            <a:srgbClr val="1F7267">
              <a:alpha val="52000"/>
            </a:srgbClr>
          </a:solidFill>
          <a:ln w="12700">
            <a:solidFill>
              <a:srgbClr val="1F7267"/>
            </a:solidFill>
            <a:prstDash val="solid"/>
          </a:ln>
        </p:spPr>
      </p:sp>
      <p:sp>
        <p:nvSpPr>
          <p:cNvPr id="6" name="Shape 4"/>
          <p:cNvSpPr/>
          <p:nvPr/>
        </p:nvSpPr>
        <p:spPr>
          <a:xfrm>
            <a:off x="10168128" y="731520"/>
            <a:ext cx="621792" cy="621792"/>
          </a:xfrm>
          <a:prstGeom prst="roundRect">
            <a:avLst/>
          </a:prstGeom>
          <a:solidFill>
            <a:srgbClr val="1F7267">
              <a:alpha val="52000"/>
            </a:srgbClr>
          </a:solidFill>
          <a:ln w="12700">
            <a:solidFill>
              <a:srgbClr val="1F7267"/>
            </a:solidFill>
            <a:prstDash val="solid"/>
          </a:ln>
        </p:spPr>
      </p:sp>
      <p:sp>
        <p:nvSpPr>
          <p:cNvPr id="7" name="Shape 5"/>
          <p:cNvSpPr/>
          <p:nvPr/>
        </p:nvSpPr>
        <p:spPr>
          <a:xfrm>
            <a:off x="11064240" y="731520"/>
            <a:ext cx="621792" cy="621792"/>
          </a:xfrm>
          <a:prstGeom prst="roundRect">
            <a:avLst/>
          </a:prstGeom>
          <a:solidFill>
            <a:srgbClr val="1F7267">
              <a:alpha val="52000"/>
            </a:srgbClr>
          </a:solidFill>
          <a:ln w="12700">
            <a:solidFill>
              <a:srgbClr val="1F7267"/>
            </a:solidFill>
            <a:prstDash val="solid"/>
          </a:ln>
        </p:spPr>
      </p:sp>
      <p:sp>
        <p:nvSpPr>
          <p:cNvPr id="8" name="Shape 6"/>
          <p:cNvSpPr/>
          <p:nvPr/>
        </p:nvSpPr>
        <p:spPr>
          <a:xfrm>
            <a:off x="6583680" y="1719072"/>
            <a:ext cx="621792" cy="621792"/>
          </a:xfrm>
          <a:prstGeom prst="roundRect">
            <a:avLst/>
          </a:prstGeom>
          <a:solidFill>
            <a:srgbClr val="4DB79A">
              <a:alpha val="52000"/>
            </a:srgbClr>
          </a:solidFill>
          <a:ln w="12700">
            <a:solidFill>
              <a:srgbClr val="4DB79A"/>
            </a:solidFill>
            <a:prstDash val="solid"/>
          </a:ln>
        </p:spPr>
      </p:sp>
      <p:sp>
        <p:nvSpPr>
          <p:cNvPr id="9" name="Shape 7"/>
          <p:cNvSpPr/>
          <p:nvPr/>
        </p:nvSpPr>
        <p:spPr>
          <a:xfrm>
            <a:off x="7479792" y="1719072"/>
            <a:ext cx="621792" cy="621792"/>
          </a:xfrm>
          <a:prstGeom prst="roundRect">
            <a:avLst/>
          </a:prstGeom>
          <a:solidFill>
            <a:srgbClr val="4DB79A">
              <a:alpha val="52000"/>
            </a:srgbClr>
          </a:solidFill>
          <a:ln w="12700">
            <a:solidFill>
              <a:srgbClr val="4DB79A"/>
            </a:solidFill>
            <a:prstDash val="solid"/>
          </a:ln>
        </p:spPr>
      </p:sp>
      <p:sp>
        <p:nvSpPr>
          <p:cNvPr id="10" name="Shape 8"/>
          <p:cNvSpPr/>
          <p:nvPr/>
        </p:nvSpPr>
        <p:spPr>
          <a:xfrm>
            <a:off x="8375904" y="1719072"/>
            <a:ext cx="621792" cy="621792"/>
          </a:xfrm>
          <a:prstGeom prst="roundRect">
            <a:avLst/>
          </a:prstGeom>
          <a:solidFill>
            <a:srgbClr val="4DB79A">
              <a:alpha val="52000"/>
            </a:srgbClr>
          </a:solidFill>
          <a:ln w="12700">
            <a:solidFill>
              <a:srgbClr val="4DB79A"/>
            </a:solidFill>
            <a:prstDash val="solid"/>
          </a:ln>
        </p:spPr>
      </p:sp>
      <p:sp>
        <p:nvSpPr>
          <p:cNvPr id="11" name="Shape 9"/>
          <p:cNvSpPr/>
          <p:nvPr/>
        </p:nvSpPr>
        <p:spPr>
          <a:xfrm>
            <a:off x="9272016" y="1719072"/>
            <a:ext cx="621792" cy="621792"/>
          </a:xfrm>
          <a:prstGeom prst="roundRect">
            <a:avLst/>
          </a:prstGeom>
          <a:solidFill>
            <a:srgbClr val="4DB79A">
              <a:alpha val="52000"/>
            </a:srgbClr>
          </a:solidFill>
          <a:ln w="12700">
            <a:solidFill>
              <a:srgbClr val="4DB79A"/>
            </a:solidFill>
            <a:prstDash val="solid"/>
          </a:ln>
        </p:spPr>
      </p:sp>
      <p:sp>
        <p:nvSpPr>
          <p:cNvPr id="12" name="Shape 10"/>
          <p:cNvSpPr/>
          <p:nvPr/>
        </p:nvSpPr>
        <p:spPr>
          <a:xfrm>
            <a:off x="10168128" y="1719072"/>
            <a:ext cx="621792" cy="621792"/>
          </a:xfrm>
          <a:prstGeom prst="roundRect">
            <a:avLst/>
          </a:prstGeom>
          <a:solidFill>
            <a:srgbClr val="4DB79A">
              <a:alpha val="52000"/>
            </a:srgbClr>
          </a:solidFill>
          <a:ln w="12700">
            <a:solidFill>
              <a:srgbClr val="4DB79A"/>
            </a:solidFill>
            <a:prstDash val="solid"/>
          </a:ln>
        </p:spPr>
      </p:sp>
      <p:sp>
        <p:nvSpPr>
          <p:cNvPr id="13" name="Shape 11"/>
          <p:cNvSpPr/>
          <p:nvPr/>
        </p:nvSpPr>
        <p:spPr>
          <a:xfrm>
            <a:off x="11064240" y="1719072"/>
            <a:ext cx="621792" cy="621792"/>
          </a:xfrm>
          <a:prstGeom prst="roundRect">
            <a:avLst/>
          </a:prstGeom>
          <a:solidFill>
            <a:srgbClr val="4DB79A">
              <a:alpha val="52000"/>
            </a:srgbClr>
          </a:solidFill>
          <a:ln w="12700">
            <a:solidFill>
              <a:srgbClr val="4DB79A"/>
            </a:solidFill>
            <a:prstDash val="solid"/>
          </a:ln>
        </p:spPr>
      </p:sp>
      <p:sp>
        <p:nvSpPr>
          <p:cNvPr id="14" name="Shape 12"/>
          <p:cNvSpPr/>
          <p:nvPr/>
        </p:nvSpPr>
        <p:spPr>
          <a:xfrm>
            <a:off x="6583680" y="2706624"/>
            <a:ext cx="621792" cy="621792"/>
          </a:xfrm>
          <a:prstGeom prst="roundRect">
            <a:avLst/>
          </a:prstGeom>
          <a:solidFill>
            <a:srgbClr val="1F7267">
              <a:alpha val="52000"/>
            </a:srgbClr>
          </a:solidFill>
          <a:ln w="12700">
            <a:solidFill>
              <a:srgbClr val="1F7267"/>
            </a:solidFill>
            <a:prstDash val="solid"/>
          </a:ln>
        </p:spPr>
      </p:sp>
      <p:sp>
        <p:nvSpPr>
          <p:cNvPr id="15" name="Shape 13"/>
          <p:cNvSpPr/>
          <p:nvPr/>
        </p:nvSpPr>
        <p:spPr>
          <a:xfrm>
            <a:off x="7479792" y="2706624"/>
            <a:ext cx="621792" cy="621792"/>
          </a:xfrm>
          <a:prstGeom prst="roundRect">
            <a:avLst/>
          </a:prstGeom>
          <a:solidFill>
            <a:srgbClr val="1F7267">
              <a:alpha val="52000"/>
            </a:srgbClr>
          </a:solidFill>
          <a:ln w="12700">
            <a:solidFill>
              <a:srgbClr val="1F7267"/>
            </a:solidFill>
            <a:prstDash val="solid"/>
          </a:ln>
        </p:spPr>
      </p:sp>
      <p:sp>
        <p:nvSpPr>
          <p:cNvPr id="16" name="Shape 14"/>
          <p:cNvSpPr/>
          <p:nvPr/>
        </p:nvSpPr>
        <p:spPr>
          <a:xfrm>
            <a:off x="8375904" y="2706624"/>
            <a:ext cx="621792" cy="621792"/>
          </a:xfrm>
          <a:prstGeom prst="roundRect">
            <a:avLst/>
          </a:prstGeom>
          <a:solidFill>
            <a:srgbClr val="1F7267">
              <a:alpha val="52000"/>
            </a:srgbClr>
          </a:solidFill>
          <a:ln w="12700">
            <a:solidFill>
              <a:srgbClr val="1F7267"/>
            </a:solidFill>
            <a:prstDash val="solid"/>
          </a:ln>
        </p:spPr>
      </p:sp>
      <p:sp>
        <p:nvSpPr>
          <p:cNvPr id="17" name="Shape 15"/>
          <p:cNvSpPr/>
          <p:nvPr/>
        </p:nvSpPr>
        <p:spPr>
          <a:xfrm>
            <a:off x="9272016" y="2706624"/>
            <a:ext cx="621792" cy="621792"/>
          </a:xfrm>
          <a:prstGeom prst="roundRect">
            <a:avLst/>
          </a:prstGeom>
          <a:solidFill>
            <a:srgbClr val="1F7267">
              <a:alpha val="52000"/>
            </a:srgbClr>
          </a:solidFill>
          <a:ln w="12700">
            <a:solidFill>
              <a:srgbClr val="1F7267"/>
            </a:solidFill>
            <a:prstDash val="solid"/>
          </a:ln>
        </p:spPr>
      </p:sp>
      <p:sp>
        <p:nvSpPr>
          <p:cNvPr id="18" name="Shape 16"/>
          <p:cNvSpPr/>
          <p:nvPr/>
        </p:nvSpPr>
        <p:spPr>
          <a:xfrm>
            <a:off x="10168128" y="2706624"/>
            <a:ext cx="621792" cy="621792"/>
          </a:xfrm>
          <a:prstGeom prst="roundRect">
            <a:avLst/>
          </a:prstGeom>
          <a:solidFill>
            <a:srgbClr val="1F7267">
              <a:alpha val="52000"/>
            </a:srgbClr>
          </a:solidFill>
          <a:ln w="12700">
            <a:solidFill>
              <a:srgbClr val="1F7267"/>
            </a:solidFill>
            <a:prstDash val="solid"/>
          </a:ln>
        </p:spPr>
      </p:sp>
      <p:sp>
        <p:nvSpPr>
          <p:cNvPr id="19" name="Shape 17"/>
          <p:cNvSpPr/>
          <p:nvPr/>
        </p:nvSpPr>
        <p:spPr>
          <a:xfrm>
            <a:off x="11064240" y="2706624"/>
            <a:ext cx="621792" cy="621792"/>
          </a:xfrm>
          <a:prstGeom prst="roundRect">
            <a:avLst/>
          </a:prstGeom>
          <a:solidFill>
            <a:srgbClr val="1F7267">
              <a:alpha val="52000"/>
            </a:srgbClr>
          </a:solidFill>
          <a:ln w="12700">
            <a:solidFill>
              <a:srgbClr val="1F7267"/>
            </a:solidFill>
            <a:prstDash val="solid"/>
          </a:ln>
        </p:spPr>
      </p:sp>
      <p:sp>
        <p:nvSpPr>
          <p:cNvPr id="20" name="Shape 18"/>
          <p:cNvSpPr/>
          <p:nvPr/>
        </p:nvSpPr>
        <p:spPr>
          <a:xfrm>
            <a:off x="6583680" y="3694176"/>
            <a:ext cx="621792" cy="621792"/>
          </a:xfrm>
          <a:prstGeom prst="roundRect">
            <a:avLst/>
          </a:prstGeom>
          <a:solidFill>
            <a:srgbClr val="4DB79A">
              <a:alpha val="52000"/>
            </a:srgbClr>
          </a:solidFill>
          <a:ln w="12700">
            <a:solidFill>
              <a:srgbClr val="4DB79A"/>
            </a:solidFill>
            <a:prstDash val="solid"/>
          </a:ln>
        </p:spPr>
      </p:sp>
      <p:sp>
        <p:nvSpPr>
          <p:cNvPr id="21" name="Shape 19"/>
          <p:cNvSpPr/>
          <p:nvPr/>
        </p:nvSpPr>
        <p:spPr>
          <a:xfrm>
            <a:off x="7479792" y="3694176"/>
            <a:ext cx="621792" cy="621792"/>
          </a:xfrm>
          <a:prstGeom prst="roundRect">
            <a:avLst/>
          </a:prstGeom>
          <a:solidFill>
            <a:srgbClr val="4DB79A">
              <a:alpha val="52000"/>
            </a:srgbClr>
          </a:solidFill>
          <a:ln w="12700">
            <a:solidFill>
              <a:srgbClr val="4DB79A"/>
            </a:solidFill>
            <a:prstDash val="solid"/>
          </a:ln>
        </p:spPr>
      </p:sp>
      <p:sp>
        <p:nvSpPr>
          <p:cNvPr id="22" name="Shape 20"/>
          <p:cNvSpPr/>
          <p:nvPr/>
        </p:nvSpPr>
        <p:spPr>
          <a:xfrm>
            <a:off x="8375904" y="3694176"/>
            <a:ext cx="621792" cy="621792"/>
          </a:xfrm>
          <a:prstGeom prst="roundRect">
            <a:avLst/>
          </a:prstGeom>
          <a:solidFill>
            <a:srgbClr val="4DB79A">
              <a:alpha val="52000"/>
            </a:srgbClr>
          </a:solidFill>
          <a:ln w="12700">
            <a:solidFill>
              <a:srgbClr val="4DB79A"/>
            </a:solidFill>
            <a:prstDash val="solid"/>
          </a:ln>
        </p:spPr>
      </p:sp>
      <p:sp>
        <p:nvSpPr>
          <p:cNvPr id="23" name="Shape 21"/>
          <p:cNvSpPr/>
          <p:nvPr/>
        </p:nvSpPr>
        <p:spPr>
          <a:xfrm>
            <a:off x="9272016" y="3694176"/>
            <a:ext cx="621792" cy="621792"/>
          </a:xfrm>
          <a:prstGeom prst="roundRect">
            <a:avLst/>
          </a:prstGeom>
          <a:solidFill>
            <a:srgbClr val="4DB79A">
              <a:alpha val="52000"/>
            </a:srgbClr>
          </a:solidFill>
          <a:ln w="12700">
            <a:solidFill>
              <a:srgbClr val="4DB79A"/>
            </a:solidFill>
            <a:prstDash val="solid"/>
          </a:ln>
        </p:spPr>
      </p:sp>
      <p:sp>
        <p:nvSpPr>
          <p:cNvPr id="24" name="Shape 22"/>
          <p:cNvSpPr/>
          <p:nvPr/>
        </p:nvSpPr>
        <p:spPr>
          <a:xfrm>
            <a:off x="10168128" y="3694176"/>
            <a:ext cx="621792" cy="621792"/>
          </a:xfrm>
          <a:prstGeom prst="roundRect">
            <a:avLst/>
          </a:prstGeom>
          <a:solidFill>
            <a:srgbClr val="4DB79A">
              <a:alpha val="52000"/>
            </a:srgbClr>
          </a:solidFill>
          <a:ln w="12700">
            <a:solidFill>
              <a:srgbClr val="4DB79A"/>
            </a:solidFill>
            <a:prstDash val="solid"/>
          </a:ln>
        </p:spPr>
      </p:sp>
      <p:sp>
        <p:nvSpPr>
          <p:cNvPr id="25" name="Shape 23"/>
          <p:cNvSpPr/>
          <p:nvPr/>
        </p:nvSpPr>
        <p:spPr>
          <a:xfrm>
            <a:off x="11064240" y="3694176"/>
            <a:ext cx="621792" cy="621792"/>
          </a:xfrm>
          <a:prstGeom prst="roundRect">
            <a:avLst/>
          </a:prstGeom>
          <a:solidFill>
            <a:srgbClr val="4DB79A">
              <a:alpha val="52000"/>
            </a:srgbClr>
          </a:solidFill>
          <a:ln w="12700">
            <a:solidFill>
              <a:srgbClr val="4DB79A"/>
            </a:solidFill>
            <a:prstDash val="solid"/>
          </a:ln>
        </p:spPr>
      </p:sp>
      <p:sp>
        <p:nvSpPr>
          <p:cNvPr id="26" name="Shape 24"/>
          <p:cNvSpPr/>
          <p:nvPr/>
        </p:nvSpPr>
        <p:spPr>
          <a:xfrm>
            <a:off x="6583680" y="4681728"/>
            <a:ext cx="621792" cy="621792"/>
          </a:xfrm>
          <a:prstGeom prst="roundRect">
            <a:avLst/>
          </a:prstGeom>
          <a:solidFill>
            <a:srgbClr val="1F7267">
              <a:alpha val="52000"/>
            </a:srgbClr>
          </a:solidFill>
          <a:ln w="12700">
            <a:solidFill>
              <a:srgbClr val="1F7267"/>
            </a:solidFill>
            <a:prstDash val="solid"/>
          </a:ln>
        </p:spPr>
      </p:sp>
      <p:sp>
        <p:nvSpPr>
          <p:cNvPr id="27" name="Shape 25"/>
          <p:cNvSpPr/>
          <p:nvPr/>
        </p:nvSpPr>
        <p:spPr>
          <a:xfrm>
            <a:off x="7479792" y="4681728"/>
            <a:ext cx="621792" cy="621792"/>
          </a:xfrm>
          <a:prstGeom prst="roundRect">
            <a:avLst/>
          </a:prstGeom>
          <a:solidFill>
            <a:srgbClr val="1F7267">
              <a:alpha val="52000"/>
            </a:srgbClr>
          </a:solidFill>
          <a:ln w="12700">
            <a:solidFill>
              <a:srgbClr val="1F7267"/>
            </a:solidFill>
            <a:prstDash val="solid"/>
          </a:ln>
        </p:spPr>
      </p:sp>
      <p:sp>
        <p:nvSpPr>
          <p:cNvPr id="28" name="Shape 26"/>
          <p:cNvSpPr/>
          <p:nvPr/>
        </p:nvSpPr>
        <p:spPr>
          <a:xfrm>
            <a:off x="8375904" y="4681728"/>
            <a:ext cx="621792" cy="621792"/>
          </a:xfrm>
          <a:prstGeom prst="roundRect">
            <a:avLst/>
          </a:prstGeom>
          <a:solidFill>
            <a:srgbClr val="1F7267">
              <a:alpha val="52000"/>
            </a:srgbClr>
          </a:solidFill>
          <a:ln w="12700">
            <a:solidFill>
              <a:srgbClr val="1F7267"/>
            </a:solidFill>
            <a:prstDash val="solid"/>
          </a:ln>
        </p:spPr>
      </p:sp>
      <p:sp>
        <p:nvSpPr>
          <p:cNvPr id="29" name="Shape 27"/>
          <p:cNvSpPr/>
          <p:nvPr/>
        </p:nvSpPr>
        <p:spPr>
          <a:xfrm>
            <a:off x="9272016" y="4681728"/>
            <a:ext cx="621792" cy="621792"/>
          </a:xfrm>
          <a:prstGeom prst="roundRect">
            <a:avLst/>
          </a:prstGeom>
          <a:solidFill>
            <a:srgbClr val="1F7267">
              <a:alpha val="52000"/>
            </a:srgbClr>
          </a:solidFill>
          <a:ln w="12700">
            <a:solidFill>
              <a:srgbClr val="1F7267"/>
            </a:solidFill>
            <a:prstDash val="solid"/>
          </a:ln>
        </p:spPr>
      </p:sp>
      <p:sp>
        <p:nvSpPr>
          <p:cNvPr id="30" name="Shape 28"/>
          <p:cNvSpPr/>
          <p:nvPr/>
        </p:nvSpPr>
        <p:spPr>
          <a:xfrm>
            <a:off x="10168128" y="4681728"/>
            <a:ext cx="621792" cy="621792"/>
          </a:xfrm>
          <a:prstGeom prst="roundRect">
            <a:avLst/>
          </a:prstGeom>
          <a:solidFill>
            <a:srgbClr val="1F7267">
              <a:alpha val="52000"/>
            </a:srgbClr>
          </a:solidFill>
          <a:ln w="12700">
            <a:solidFill>
              <a:srgbClr val="1F7267"/>
            </a:solidFill>
            <a:prstDash val="solid"/>
          </a:ln>
        </p:spPr>
      </p:sp>
      <p:sp>
        <p:nvSpPr>
          <p:cNvPr id="31" name="Shape 29"/>
          <p:cNvSpPr/>
          <p:nvPr/>
        </p:nvSpPr>
        <p:spPr>
          <a:xfrm>
            <a:off x="11064240" y="4681728"/>
            <a:ext cx="621792" cy="621792"/>
          </a:xfrm>
          <a:prstGeom prst="roundRect">
            <a:avLst/>
          </a:prstGeom>
          <a:solidFill>
            <a:srgbClr val="1F7267">
              <a:alpha val="52000"/>
            </a:srgbClr>
          </a:solidFill>
          <a:ln w="12700">
            <a:solidFill>
              <a:srgbClr val="1F7267"/>
            </a:solidFill>
            <a:prstDash val="solid"/>
          </a:ln>
        </p:spPr>
      </p:sp>
      <p:sp>
        <p:nvSpPr>
          <p:cNvPr id="32" name="Text 30"/>
          <p:cNvSpPr/>
          <p:nvPr/>
        </p:nvSpPr>
        <p:spPr>
          <a:xfrm>
            <a:off x="731520" y="1554480"/>
            <a:ext cx="7955280" cy="1234440"/>
          </a:xfrm>
          <a:prstGeom prst="rect">
            <a:avLst/>
          </a:prstGeom>
          <a:noFill/>
          <a:ln/>
        </p:spPr>
        <p:txBody>
          <a:bodyPr wrap="square" rtlCol="0" anchor="ctr"/>
          <a:lstStyle/>
          <a:p>
            <a:pPr indent="0" marL="0">
              <a:buNone/>
            </a:pPr>
            <a:r>
              <a:rPr lang="en-US" sz="3400" b="1" dirty="0">
                <a:solidFill>
                  <a:srgbClr val="FFFFFF"/>
                </a:solidFill>
                <a:latin typeface="Tahoma" pitchFamily="34" charset="0"/>
                <a:ea typeface="Tahoma" pitchFamily="34" charset="-122"/>
                <a:cs typeface="Tahoma" pitchFamily="34" charset="-120"/>
              </a:rPr>
              <a:t>月次経営会議レポート（予実差異・打ち手）</a:t>
            </a:r>
            <a:endParaRPr lang="en-US" sz="3400" dirty="0"/>
          </a:p>
        </p:txBody>
      </p:sp>
      <p:sp>
        <p:nvSpPr>
          <p:cNvPr id="33" name="Text 31"/>
          <p:cNvSpPr/>
          <p:nvPr/>
        </p:nvSpPr>
        <p:spPr>
          <a:xfrm>
            <a:off x="749808" y="2971800"/>
            <a:ext cx="7680960" cy="1097280"/>
          </a:xfrm>
          <a:prstGeom prst="rect">
            <a:avLst/>
          </a:prstGeom>
          <a:noFill/>
          <a:ln/>
        </p:spPr>
        <p:txBody>
          <a:bodyPr wrap="square" rtlCol="0" anchor="t"/>
          <a:lstStyle/>
          <a:p>
            <a:pPr indent="0" marL="0">
              <a:buNone/>
            </a:pPr>
            <a:r>
              <a:rPr lang="en-US" sz="1600" dirty="0">
                <a:solidFill>
                  <a:srgbClr val="E6F4FF"/>
                </a:solidFill>
                <a:latin typeface="Meiryo" pitchFamily="34" charset="0"/>
                <a:ea typeface="Meiryo" pitchFamily="34" charset="-122"/>
                <a:cs typeface="Meiryo" pitchFamily="34" charset="-120"/>
              </a:rPr>
              <a:t>予実差異と次月施策を役員会で即判断できる構成に整理した報告テンプレート</a:t>
            </a:r>
            <a:endParaRPr lang="en-US" sz="1600" dirty="0"/>
          </a:p>
        </p:txBody>
      </p:sp>
      <p:sp>
        <p:nvSpPr>
          <p:cNvPr id="34" name="Shape 32"/>
          <p:cNvSpPr/>
          <p:nvPr/>
        </p:nvSpPr>
        <p:spPr>
          <a:xfrm>
            <a:off x="749808" y="4343400"/>
            <a:ext cx="2468880" cy="512064"/>
          </a:xfrm>
          <a:prstGeom prst="roundRect">
            <a:avLst/>
          </a:prstGeom>
          <a:solidFill>
            <a:srgbClr val="FFFFFF">
              <a:alpha val="12000"/>
            </a:srgbClr>
          </a:solidFill>
          <a:ln w="12700">
            <a:solidFill>
              <a:srgbClr val="DCEEFF"/>
            </a:solidFill>
            <a:prstDash val="solid"/>
          </a:ln>
        </p:spPr>
      </p:sp>
      <p:sp>
        <p:nvSpPr>
          <p:cNvPr id="35" name="Text 33"/>
          <p:cNvSpPr/>
          <p:nvPr/>
        </p:nvSpPr>
        <p:spPr>
          <a:xfrm>
            <a:off x="932688" y="4498848"/>
            <a:ext cx="2057400" cy="219456"/>
          </a:xfrm>
          <a:prstGeom prst="rect">
            <a:avLst/>
          </a:prstGeom>
          <a:noFill/>
          <a:ln/>
        </p:spPr>
        <p:txBody>
          <a:bodyPr wrap="square" rtlCol="0" anchor="ctr"/>
          <a:lstStyle/>
          <a:p>
            <a:pPr indent="0" marL="0">
              <a:buNone/>
            </a:pPr>
            <a:r>
              <a:rPr lang="en-US" sz="1100" b="1" dirty="0">
                <a:solidFill>
                  <a:srgbClr val="FFFFFF"/>
                </a:solidFill>
                <a:latin typeface="Meiryo" pitchFamily="34" charset="0"/>
                <a:ea typeface="Meiryo" pitchFamily="34" charset="-122"/>
                <a:cs typeface="Meiryo" pitchFamily="34" charset="-120"/>
              </a:rPr>
              <a:t>経営報告</a:t>
            </a:r>
            <a:endParaRPr lang="en-US" sz="1100" dirty="0"/>
          </a:p>
        </p:txBody>
      </p:sp>
      <p:sp>
        <p:nvSpPr>
          <p:cNvPr id="36" name="Text 34"/>
          <p:cNvSpPr/>
          <p:nvPr/>
        </p:nvSpPr>
        <p:spPr>
          <a:xfrm>
            <a:off x="749808" y="6080760"/>
            <a:ext cx="7589520" cy="256032"/>
          </a:xfrm>
          <a:prstGeom prst="rect">
            <a:avLst/>
          </a:prstGeom>
          <a:noFill/>
          <a:ln/>
        </p:spPr>
        <p:txBody>
          <a:bodyPr wrap="square" rtlCol="0" anchor="ctr"/>
          <a:lstStyle/>
          <a:p>
            <a:pPr indent="0" marL="0">
              <a:buNone/>
            </a:pPr>
            <a:r>
              <a:rPr lang="en-US" sz="1000" dirty="0">
                <a:solidFill>
                  <a:srgbClr val="D7EAF8"/>
                </a:solidFill>
                <a:latin typeface="Meiryo" pitchFamily="34" charset="0"/>
                <a:ea typeface="Meiryo" pitchFamily="34" charset="-122"/>
                <a:cs typeface="Meiryo" pitchFamily="34" charset="-120"/>
              </a:rPr>
              <a:t>ストリアデック / 商用テンプレート</a:t>
            </a:r>
            <a:endParaRPr lang="en-US" sz="1000" dirty="0"/>
          </a:p>
        </p:txBody>
      </p:sp>
      <p:sp>
        <p:nvSpPr>
          <p:cNvPr id="37" name="Text 35"/>
          <p:cNvSpPr/>
          <p:nvPr/>
        </p:nvSpPr>
        <p:spPr>
          <a:xfrm>
            <a:off x="11484864" y="6080760"/>
            <a:ext cx="457200" cy="256032"/>
          </a:xfrm>
          <a:prstGeom prst="rect">
            <a:avLst/>
          </a:prstGeom>
          <a:noFill/>
          <a:ln/>
        </p:spPr>
        <p:txBody>
          <a:bodyPr wrap="square" rtlCol="0" anchor="ctr"/>
          <a:lstStyle/>
          <a:p>
            <a:pPr algn="r" indent="0" marL="0">
              <a:buNone/>
            </a:pPr>
            <a:r>
              <a:rPr lang="en-US" sz="1100" dirty="0">
                <a:solidFill>
                  <a:srgbClr val="D7EAF8"/>
                </a:solidFill>
                <a:latin typeface="Meiryo" pitchFamily="34" charset="0"/>
                <a:ea typeface="Meiryo" pitchFamily="34" charset="-122"/>
                <a:cs typeface="Meiryo" pitchFamily="34" charset="-120"/>
              </a:rPr>
              <a:t>1</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実行責任者</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10</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実行責任者</a:t>
            </a:r>
            <a:endParaRPr lang="en-US" sz="2400" dirty="0"/>
          </a:p>
        </p:txBody>
      </p:sp>
      <p:sp>
        <p:nvSpPr>
          <p:cNvPr id="56" name="Shape 54"/>
          <p:cNvSpPr/>
          <p:nvPr/>
        </p:nvSpPr>
        <p:spPr>
          <a:xfrm>
            <a:off x="731520" y="1737360"/>
            <a:ext cx="10972800" cy="914400"/>
          </a:xfrm>
          <a:prstGeom prst="roundRect">
            <a:avLst/>
          </a:prstGeom>
          <a:solidFill>
            <a:srgbClr val="ECF8F5"/>
          </a:solidFill>
          <a:ln w="12700">
            <a:solidFill>
              <a:srgbClr val="D8EFE9"/>
            </a:solidFill>
            <a:prstDash val="solid"/>
          </a:ln>
        </p:spPr>
      </p:sp>
      <p:sp>
        <p:nvSpPr>
          <p:cNvPr id="57" name="Text 55"/>
          <p:cNvSpPr/>
          <p:nvPr/>
        </p:nvSpPr>
        <p:spPr>
          <a:xfrm>
            <a:off x="914400" y="1993392"/>
            <a:ext cx="2468880" cy="219456"/>
          </a:xfrm>
          <a:prstGeom prst="rect">
            <a:avLst/>
          </a:prstGeom>
          <a:noFill/>
          <a:ln/>
        </p:spPr>
        <p:txBody>
          <a:bodyPr wrap="square" rtlCol="0" anchor="ctr"/>
          <a:lstStyle/>
          <a:p>
            <a:pPr indent="0" marL="0">
              <a:buNone/>
            </a:pPr>
            <a:r>
              <a:rPr lang="en-US" sz="1300" b="1" dirty="0">
                <a:solidFill>
                  <a:srgbClr val="0F3A35"/>
                </a:solidFill>
                <a:latin typeface="Meiryo" pitchFamily="34" charset="0"/>
                <a:ea typeface="Meiryo" pitchFamily="34" charset="-122"/>
                <a:cs typeface="Meiryo" pitchFamily="34" charset="-120"/>
              </a:rPr>
              <a:t>事業責任者</a:t>
            </a:r>
            <a:endParaRPr lang="en-US" sz="1300" dirty="0"/>
          </a:p>
        </p:txBody>
      </p:sp>
      <p:sp>
        <p:nvSpPr>
          <p:cNvPr id="58" name="Text 56"/>
          <p:cNvSpPr/>
          <p:nvPr/>
        </p:nvSpPr>
        <p:spPr>
          <a:xfrm>
            <a:off x="3566160" y="2011680"/>
            <a:ext cx="1920240" cy="219456"/>
          </a:xfrm>
          <a:prstGeom prst="rect">
            <a:avLst/>
          </a:prstGeom>
          <a:noFill/>
          <a:ln/>
        </p:spPr>
        <p:txBody>
          <a:bodyPr wrap="square" rtlCol="0" anchor="ctr"/>
          <a:lstStyle/>
          <a:p>
            <a:pPr indent="0" marL="0">
              <a:buNone/>
            </a:pPr>
            <a:r>
              <a:rPr lang="en-US" sz="1200" dirty="0">
                <a:solidFill>
                  <a:srgbClr val="1F7267"/>
                </a:solidFill>
                <a:latin typeface="Meiryo" pitchFamily="34" charset="0"/>
                <a:ea typeface="Meiryo" pitchFamily="34" charset="-122"/>
                <a:cs typeface="Meiryo" pitchFamily="34" charset="-120"/>
              </a:rPr>
              <a:t>【氏名】</a:t>
            </a:r>
            <a:endParaRPr lang="en-US" sz="1200" dirty="0"/>
          </a:p>
        </p:txBody>
      </p:sp>
      <p:sp>
        <p:nvSpPr>
          <p:cNvPr id="59" name="Text 57"/>
          <p:cNvSpPr/>
          <p:nvPr/>
        </p:nvSpPr>
        <p:spPr>
          <a:xfrm>
            <a:off x="5669280" y="1965960"/>
            <a:ext cx="5669280" cy="411480"/>
          </a:xfrm>
          <a:prstGeom prst="rect">
            <a:avLst/>
          </a:prstGeom>
          <a:noFill/>
          <a:ln/>
        </p:spPr>
        <p:txBody>
          <a:bodyPr wrap="square" rtlCol="0" anchor="ctr"/>
          <a:lstStyle/>
          <a:p>
            <a:pPr indent="0" marL="0">
              <a:buNone/>
            </a:pPr>
            <a:r>
              <a:rPr lang="en-US" sz="1200" dirty="0">
                <a:solidFill>
                  <a:srgbClr val="1F4D47"/>
                </a:solidFill>
                <a:latin typeface="Meiryo" pitchFamily="34" charset="0"/>
                <a:ea typeface="Meiryo" pitchFamily="34" charset="-122"/>
                <a:cs typeface="Meiryo" pitchFamily="34" charset="-120"/>
              </a:rPr>
              <a:t>重点案件の意思決定統括</a:t>
            </a:r>
            <a:endParaRPr lang="en-US" sz="1200" dirty="0"/>
          </a:p>
        </p:txBody>
      </p:sp>
      <p:sp>
        <p:nvSpPr>
          <p:cNvPr id="60" name="Shape 58"/>
          <p:cNvSpPr/>
          <p:nvPr/>
        </p:nvSpPr>
        <p:spPr>
          <a:xfrm>
            <a:off x="731520" y="2834640"/>
            <a:ext cx="10972800" cy="914400"/>
          </a:xfrm>
          <a:prstGeom prst="roundRect">
            <a:avLst/>
          </a:prstGeom>
          <a:solidFill>
            <a:srgbClr val="D8EFE9"/>
          </a:solidFill>
          <a:ln w="12700">
            <a:solidFill>
              <a:srgbClr val="D8EFE9"/>
            </a:solidFill>
            <a:prstDash val="solid"/>
          </a:ln>
        </p:spPr>
      </p:sp>
      <p:sp>
        <p:nvSpPr>
          <p:cNvPr id="61" name="Text 59"/>
          <p:cNvSpPr/>
          <p:nvPr/>
        </p:nvSpPr>
        <p:spPr>
          <a:xfrm>
            <a:off x="914400" y="3090672"/>
            <a:ext cx="2468880" cy="219456"/>
          </a:xfrm>
          <a:prstGeom prst="rect">
            <a:avLst/>
          </a:prstGeom>
          <a:noFill/>
          <a:ln/>
        </p:spPr>
        <p:txBody>
          <a:bodyPr wrap="square" rtlCol="0" anchor="ctr"/>
          <a:lstStyle/>
          <a:p>
            <a:pPr indent="0" marL="0">
              <a:buNone/>
            </a:pPr>
            <a:r>
              <a:rPr lang="en-US" sz="1300" b="1" dirty="0">
                <a:solidFill>
                  <a:srgbClr val="0F3A35"/>
                </a:solidFill>
                <a:latin typeface="Meiryo" pitchFamily="34" charset="0"/>
                <a:ea typeface="Meiryo" pitchFamily="34" charset="-122"/>
                <a:cs typeface="Meiryo" pitchFamily="34" charset="-120"/>
              </a:rPr>
              <a:t>営業責任者</a:t>
            </a:r>
            <a:endParaRPr lang="en-US" sz="1300" dirty="0"/>
          </a:p>
        </p:txBody>
      </p:sp>
      <p:sp>
        <p:nvSpPr>
          <p:cNvPr id="62" name="Text 60"/>
          <p:cNvSpPr/>
          <p:nvPr/>
        </p:nvSpPr>
        <p:spPr>
          <a:xfrm>
            <a:off x="3566160" y="3108960"/>
            <a:ext cx="1920240" cy="219456"/>
          </a:xfrm>
          <a:prstGeom prst="rect">
            <a:avLst/>
          </a:prstGeom>
          <a:noFill/>
          <a:ln/>
        </p:spPr>
        <p:txBody>
          <a:bodyPr wrap="square" rtlCol="0" anchor="ctr"/>
          <a:lstStyle/>
          <a:p>
            <a:pPr indent="0" marL="0">
              <a:buNone/>
            </a:pPr>
            <a:r>
              <a:rPr lang="en-US" sz="1200" dirty="0">
                <a:solidFill>
                  <a:srgbClr val="1F7267"/>
                </a:solidFill>
                <a:latin typeface="Meiryo" pitchFamily="34" charset="0"/>
                <a:ea typeface="Meiryo" pitchFamily="34" charset="-122"/>
                <a:cs typeface="Meiryo" pitchFamily="34" charset="-120"/>
              </a:rPr>
              <a:t>【氏名】</a:t>
            </a:r>
            <a:endParaRPr lang="en-US" sz="1200" dirty="0"/>
          </a:p>
        </p:txBody>
      </p:sp>
      <p:sp>
        <p:nvSpPr>
          <p:cNvPr id="63" name="Text 61"/>
          <p:cNvSpPr/>
          <p:nvPr/>
        </p:nvSpPr>
        <p:spPr>
          <a:xfrm>
            <a:off x="5669280" y="3063240"/>
            <a:ext cx="5669280" cy="411480"/>
          </a:xfrm>
          <a:prstGeom prst="rect">
            <a:avLst/>
          </a:prstGeom>
          <a:noFill/>
          <a:ln/>
        </p:spPr>
        <p:txBody>
          <a:bodyPr wrap="square" rtlCol="0" anchor="ctr"/>
          <a:lstStyle/>
          <a:p>
            <a:pPr indent="0" marL="0">
              <a:buNone/>
            </a:pPr>
            <a:r>
              <a:rPr lang="en-US" sz="1200" dirty="0">
                <a:solidFill>
                  <a:srgbClr val="1F4D47"/>
                </a:solidFill>
                <a:latin typeface="Meiryo" pitchFamily="34" charset="0"/>
                <a:ea typeface="Meiryo" pitchFamily="34" charset="-122"/>
                <a:cs typeface="Meiryo" pitchFamily="34" charset="-120"/>
              </a:rPr>
              <a:t>商談進捗と受注管理</a:t>
            </a:r>
            <a:endParaRPr lang="en-US" sz="1200" dirty="0"/>
          </a:p>
        </p:txBody>
      </p:sp>
      <p:sp>
        <p:nvSpPr>
          <p:cNvPr id="64" name="Shape 62"/>
          <p:cNvSpPr/>
          <p:nvPr/>
        </p:nvSpPr>
        <p:spPr>
          <a:xfrm>
            <a:off x="731520" y="3931920"/>
            <a:ext cx="10972800" cy="914400"/>
          </a:xfrm>
          <a:prstGeom prst="roundRect">
            <a:avLst/>
          </a:prstGeom>
          <a:solidFill>
            <a:srgbClr val="ECF8F5"/>
          </a:solidFill>
          <a:ln w="12700">
            <a:solidFill>
              <a:srgbClr val="D8EFE9"/>
            </a:solidFill>
            <a:prstDash val="solid"/>
          </a:ln>
        </p:spPr>
      </p:sp>
      <p:sp>
        <p:nvSpPr>
          <p:cNvPr id="65" name="Text 63"/>
          <p:cNvSpPr/>
          <p:nvPr/>
        </p:nvSpPr>
        <p:spPr>
          <a:xfrm>
            <a:off x="914400" y="4187952"/>
            <a:ext cx="2468880" cy="219456"/>
          </a:xfrm>
          <a:prstGeom prst="rect">
            <a:avLst/>
          </a:prstGeom>
          <a:noFill/>
          <a:ln/>
        </p:spPr>
        <p:txBody>
          <a:bodyPr wrap="square" rtlCol="0" anchor="ctr"/>
          <a:lstStyle/>
          <a:p>
            <a:pPr indent="0" marL="0">
              <a:buNone/>
            </a:pPr>
            <a:r>
              <a:rPr lang="en-US" sz="1300" b="1" dirty="0">
                <a:solidFill>
                  <a:srgbClr val="0F3A35"/>
                </a:solidFill>
                <a:latin typeface="Meiryo" pitchFamily="34" charset="0"/>
                <a:ea typeface="Meiryo" pitchFamily="34" charset="-122"/>
                <a:cs typeface="Meiryo" pitchFamily="34" charset="-120"/>
              </a:rPr>
              <a:t>運用責任者</a:t>
            </a:r>
            <a:endParaRPr lang="en-US" sz="1300" dirty="0"/>
          </a:p>
        </p:txBody>
      </p:sp>
      <p:sp>
        <p:nvSpPr>
          <p:cNvPr id="66" name="Text 64"/>
          <p:cNvSpPr/>
          <p:nvPr/>
        </p:nvSpPr>
        <p:spPr>
          <a:xfrm>
            <a:off x="3566160" y="4206240"/>
            <a:ext cx="1920240" cy="219456"/>
          </a:xfrm>
          <a:prstGeom prst="rect">
            <a:avLst/>
          </a:prstGeom>
          <a:noFill/>
          <a:ln/>
        </p:spPr>
        <p:txBody>
          <a:bodyPr wrap="square" rtlCol="0" anchor="ctr"/>
          <a:lstStyle/>
          <a:p>
            <a:pPr indent="0" marL="0">
              <a:buNone/>
            </a:pPr>
            <a:r>
              <a:rPr lang="en-US" sz="1200" dirty="0">
                <a:solidFill>
                  <a:srgbClr val="1F7267"/>
                </a:solidFill>
                <a:latin typeface="Meiryo" pitchFamily="34" charset="0"/>
                <a:ea typeface="Meiryo" pitchFamily="34" charset="-122"/>
                <a:cs typeface="Meiryo" pitchFamily="34" charset="-120"/>
              </a:rPr>
              <a:t>【氏名】</a:t>
            </a:r>
            <a:endParaRPr lang="en-US" sz="1200" dirty="0"/>
          </a:p>
        </p:txBody>
      </p:sp>
      <p:sp>
        <p:nvSpPr>
          <p:cNvPr id="67" name="Text 65"/>
          <p:cNvSpPr/>
          <p:nvPr/>
        </p:nvSpPr>
        <p:spPr>
          <a:xfrm>
            <a:off x="5669280" y="4160520"/>
            <a:ext cx="5669280" cy="411480"/>
          </a:xfrm>
          <a:prstGeom prst="rect">
            <a:avLst/>
          </a:prstGeom>
          <a:noFill/>
          <a:ln/>
        </p:spPr>
        <p:txBody>
          <a:bodyPr wrap="square" rtlCol="0" anchor="ctr"/>
          <a:lstStyle/>
          <a:p>
            <a:pPr indent="0" marL="0">
              <a:buNone/>
            </a:pPr>
            <a:r>
              <a:rPr lang="en-US" sz="1200" dirty="0">
                <a:solidFill>
                  <a:srgbClr val="1F4D47"/>
                </a:solidFill>
                <a:latin typeface="Meiryo" pitchFamily="34" charset="0"/>
                <a:ea typeface="Meiryo" pitchFamily="34" charset="-122"/>
                <a:cs typeface="Meiryo" pitchFamily="34" charset="-120"/>
              </a:rPr>
              <a:t>計上遅延と品質課題の解消</a:t>
            </a:r>
            <a:endParaRPr lang="en-US" sz="1200" dirty="0"/>
          </a:p>
        </p:txBody>
      </p:sp>
      <p:sp>
        <p:nvSpPr>
          <p:cNvPr id="68" name="Shape 66"/>
          <p:cNvSpPr/>
          <p:nvPr/>
        </p:nvSpPr>
        <p:spPr>
          <a:xfrm>
            <a:off x="731520" y="5029200"/>
            <a:ext cx="10972800" cy="914400"/>
          </a:xfrm>
          <a:prstGeom prst="roundRect">
            <a:avLst/>
          </a:prstGeom>
          <a:solidFill>
            <a:srgbClr val="D8EFE9"/>
          </a:solidFill>
          <a:ln w="12700">
            <a:solidFill>
              <a:srgbClr val="D8EFE9"/>
            </a:solidFill>
            <a:prstDash val="solid"/>
          </a:ln>
        </p:spPr>
      </p:sp>
      <p:sp>
        <p:nvSpPr>
          <p:cNvPr id="69" name="Text 67"/>
          <p:cNvSpPr/>
          <p:nvPr/>
        </p:nvSpPr>
        <p:spPr>
          <a:xfrm>
            <a:off x="914400" y="5285232"/>
            <a:ext cx="2468880" cy="219456"/>
          </a:xfrm>
          <a:prstGeom prst="rect">
            <a:avLst/>
          </a:prstGeom>
          <a:noFill/>
          <a:ln/>
        </p:spPr>
        <p:txBody>
          <a:bodyPr wrap="square" rtlCol="0" anchor="ctr"/>
          <a:lstStyle/>
          <a:p>
            <a:pPr indent="0" marL="0">
              <a:buNone/>
            </a:pPr>
            <a:r>
              <a:rPr lang="en-US" sz="1300" b="1" dirty="0">
                <a:solidFill>
                  <a:srgbClr val="0F3A35"/>
                </a:solidFill>
                <a:latin typeface="Meiryo" pitchFamily="34" charset="0"/>
                <a:ea typeface="Meiryo" pitchFamily="34" charset="-122"/>
                <a:cs typeface="Meiryo" pitchFamily="34" charset="-120"/>
              </a:rPr>
              <a:t>経営企画</a:t>
            </a:r>
            <a:endParaRPr lang="en-US" sz="1300" dirty="0"/>
          </a:p>
        </p:txBody>
      </p:sp>
      <p:sp>
        <p:nvSpPr>
          <p:cNvPr id="70" name="Text 68"/>
          <p:cNvSpPr/>
          <p:nvPr/>
        </p:nvSpPr>
        <p:spPr>
          <a:xfrm>
            <a:off x="3566160" y="5303520"/>
            <a:ext cx="1920240" cy="219456"/>
          </a:xfrm>
          <a:prstGeom prst="rect">
            <a:avLst/>
          </a:prstGeom>
          <a:noFill/>
          <a:ln/>
        </p:spPr>
        <p:txBody>
          <a:bodyPr wrap="square" rtlCol="0" anchor="ctr"/>
          <a:lstStyle/>
          <a:p>
            <a:pPr indent="0" marL="0">
              <a:buNone/>
            </a:pPr>
            <a:r>
              <a:rPr lang="en-US" sz="1200" dirty="0">
                <a:solidFill>
                  <a:srgbClr val="1F7267"/>
                </a:solidFill>
                <a:latin typeface="Meiryo" pitchFamily="34" charset="0"/>
                <a:ea typeface="Meiryo" pitchFamily="34" charset="-122"/>
                <a:cs typeface="Meiryo" pitchFamily="34" charset="-120"/>
              </a:rPr>
              <a:t>【氏名】</a:t>
            </a:r>
            <a:endParaRPr lang="en-US" sz="1200" dirty="0"/>
          </a:p>
        </p:txBody>
      </p:sp>
      <p:sp>
        <p:nvSpPr>
          <p:cNvPr id="71" name="Text 69"/>
          <p:cNvSpPr/>
          <p:nvPr/>
        </p:nvSpPr>
        <p:spPr>
          <a:xfrm>
            <a:off x="5669280" y="5257800"/>
            <a:ext cx="5669280" cy="411480"/>
          </a:xfrm>
          <a:prstGeom prst="rect">
            <a:avLst/>
          </a:prstGeom>
          <a:noFill/>
          <a:ln/>
        </p:spPr>
        <p:txBody>
          <a:bodyPr wrap="square" rtlCol="0" anchor="ctr"/>
          <a:lstStyle/>
          <a:p>
            <a:pPr indent="0" marL="0">
              <a:buNone/>
            </a:pPr>
            <a:r>
              <a:rPr lang="en-US" sz="1200" dirty="0">
                <a:solidFill>
                  <a:srgbClr val="1F4D47"/>
                </a:solidFill>
                <a:latin typeface="Meiryo" pitchFamily="34" charset="0"/>
                <a:ea typeface="Meiryo" pitchFamily="34" charset="-122"/>
                <a:cs typeface="Meiryo" pitchFamily="34" charset="-120"/>
              </a:rPr>
              <a:t>予実分析と施策モニタリング</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次月リスク</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11</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次月リスク</a:t>
            </a:r>
            <a:endParaRPr lang="en-US" sz="2400" dirty="0"/>
          </a:p>
        </p:txBody>
      </p:sp>
      <p:sp>
        <p:nvSpPr>
          <p:cNvPr id="56" name="Shape 54"/>
          <p:cNvSpPr/>
          <p:nvPr/>
        </p:nvSpPr>
        <p:spPr>
          <a:xfrm>
            <a:off x="731520" y="1737360"/>
            <a:ext cx="10972800" cy="1234440"/>
          </a:xfrm>
          <a:prstGeom prst="roundRect">
            <a:avLst/>
          </a:prstGeom>
          <a:solidFill>
            <a:srgbClr val="ECF8F5"/>
          </a:solidFill>
          <a:ln w="12700">
            <a:solidFill>
              <a:srgbClr val="D8EFE9"/>
            </a:solidFill>
            <a:prstDash val="solid"/>
          </a:ln>
        </p:spPr>
      </p:sp>
      <p:sp>
        <p:nvSpPr>
          <p:cNvPr id="57" name="Text 55"/>
          <p:cNvSpPr/>
          <p:nvPr/>
        </p:nvSpPr>
        <p:spPr>
          <a:xfrm>
            <a:off x="914400" y="1920240"/>
            <a:ext cx="1097280" cy="201168"/>
          </a:xfrm>
          <a:prstGeom prst="rect">
            <a:avLst/>
          </a:prstGeom>
          <a:noFill/>
          <a:ln/>
        </p:spPr>
        <p:txBody>
          <a:bodyPr wrap="square" rtlCol="0" anchor="ctr"/>
          <a:lstStyle/>
          <a:p>
            <a:pPr indent="0" marL="0">
              <a:buNone/>
            </a:pPr>
            <a:r>
              <a:rPr lang="en-US" sz="1000" b="1" dirty="0">
                <a:solidFill>
                  <a:srgbClr val="1F7267"/>
                </a:solidFill>
                <a:latin typeface="Meiryo" pitchFamily="34" charset="0"/>
                <a:ea typeface="Meiryo" pitchFamily="34" charset="-122"/>
                <a:cs typeface="Meiryo" pitchFamily="34" charset="-120"/>
              </a:rPr>
              <a:t>リスク 1</a:t>
            </a:r>
            <a:endParaRPr lang="en-US" sz="1000" dirty="0"/>
          </a:p>
        </p:txBody>
      </p:sp>
      <p:sp>
        <p:nvSpPr>
          <p:cNvPr id="58" name="Text 56"/>
          <p:cNvSpPr/>
          <p:nvPr/>
        </p:nvSpPr>
        <p:spPr>
          <a:xfrm>
            <a:off x="914400" y="2157984"/>
            <a:ext cx="3383280" cy="292608"/>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大型案件の契約後ろ倒し</a:t>
            </a:r>
            <a:endParaRPr lang="en-US" sz="1200" dirty="0"/>
          </a:p>
        </p:txBody>
      </p:sp>
      <p:sp>
        <p:nvSpPr>
          <p:cNvPr id="59" name="Text 57"/>
          <p:cNvSpPr/>
          <p:nvPr/>
        </p:nvSpPr>
        <p:spPr>
          <a:xfrm>
            <a:off x="4480560" y="2157984"/>
            <a:ext cx="2560320" cy="274320"/>
          </a:xfrm>
          <a:prstGeom prst="rect">
            <a:avLst/>
          </a:prstGeom>
          <a:noFill/>
          <a:ln/>
        </p:spPr>
        <p:txBody>
          <a:bodyPr wrap="square" rtlCol="0" anchor="ctr"/>
          <a:lstStyle/>
          <a:p>
            <a:pPr indent="0" marL="0">
              <a:buNone/>
            </a:pPr>
            <a:r>
              <a:rPr lang="en-US" sz="1100" dirty="0">
                <a:solidFill>
                  <a:srgbClr val="1F4D47"/>
                </a:solidFill>
                <a:latin typeface="Meiryo" pitchFamily="34" charset="0"/>
                <a:ea typeface="Meiryo" pitchFamily="34" charset="-122"/>
                <a:cs typeface="Meiryo" pitchFamily="34" charset="-120"/>
              </a:rPr>
              <a:t>影響: 売上未達</a:t>
            </a:r>
            <a:endParaRPr lang="en-US" sz="1100" dirty="0"/>
          </a:p>
        </p:txBody>
      </p:sp>
      <p:sp>
        <p:nvSpPr>
          <p:cNvPr id="60" name="Text 58"/>
          <p:cNvSpPr/>
          <p:nvPr/>
        </p:nvSpPr>
        <p:spPr>
          <a:xfrm>
            <a:off x="7132320" y="2157984"/>
            <a:ext cx="4389120" cy="530352"/>
          </a:xfrm>
          <a:prstGeom prst="rect">
            <a:avLst/>
          </a:prstGeom>
          <a:noFill/>
          <a:ln/>
        </p:spPr>
        <p:txBody>
          <a:bodyPr wrap="square" rtlCol="0" anchor="t"/>
          <a:lstStyle/>
          <a:p>
            <a:pPr indent="0" marL="0">
              <a:buNone/>
            </a:pPr>
            <a:r>
              <a:rPr lang="en-US" sz="1100" dirty="0">
                <a:solidFill>
                  <a:srgbClr val="1F4D47"/>
                </a:solidFill>
                <a:latin typeface="Meiryo" pitchFamily="34" charset="0"/>
                <a:ea typeface="Meiryo" pitchFamily="34" charset="-122"/>
                <a:cs typeface="Meiryo" pitchFamily="34" charset="-120"/>
              </a:rPr>
              <a:t>対策: 決裁者同席レビューを前倒し</a:t>
            </a:r>
            <a:endParaRPr lang="en-US" sz="1100" dirty="0"/>
          </a:p>
        </p:txBody>
      </p:sp>
      <p:sp>
        <p:nvSpPr>
          <p:cNvPr id="61" name="Shape 59"/>
          <p:cNvSpPr/>
          <p:nvPr/>
        </p:nvSpPr>
        <p:spPr>
          <a:xfrm>
            <a:off x="731520" y="3218688"/>
            <a:ext cx="10972800" cy="1234440"/>
          </a:xfrm>
          <a:prstGeom prst="roundRect">
            <a:avLst/>
          </a:prstGeom>
          <a:solidFill>
            <a:srgbClr val="D8EFE9"/>
          </a:solidFill>
          <a:ln w="12700">
            <a:solidFill>
              <a:srgbClr val="D8EFE9"/>
            </a:solidFill>
            <a:prstDash val="solid"/>
          </a:ln>
        </p:spPr>
      </p:sp>
      <p:sp>
        <p:nvSpPr>
          <p:cNvPr id="62" name="Text 60"/>
          <p:cNvSpPr/>
          <p:nvPr/>
        </p:nvSpPr>
        <p:spPr>
          <a:xfrm>
            <a:off x="914400" y="3401568"/>
            <a:ext cx="1097280" cy="201168"/>
          </a:xfrm>
          <a:prstGeom prst="rect">
            <a:avLst/>
          </a:prstGeom>
          <a:noFill/>
          <a:ln/>
        </p:spPr>
        <p:txBody>
          <a:bodyPr wrap="square" rtlCol="0" anchor="ctr"/>
          <a:lstStyle/>
          <a:p>
            <a:pPr indent="0" marL="0">
              <a:buNone/>
            </a:pPr>
            <a:r>
              <a:rPr lang="en-US" sz="1000" b="1" dirty="0">
                <a:solidFill>
                  <a:srgbClr val="1F7267"/>
                </a:solidFill>
                <a:latin typeface="Meiryo" pitchFamily="34" charset="0"/>
                <a:ea typeface="Meiryo" pitchFamily="34" charset="-122"/>
                <a:cs typeface="Meiryo" pitchFamily="34" charset="-120"/>
              </a:rPr>
              <a:t>リスク 2</a:t>
            </a:r>
            <a:endParaRPr lang="en-US" sz="1000" dirty="0"/>
          </a:p>
        </p:txBody>
      </p:sp>
      <p:sp>
        <p:nvSpPr>
          <p:cNvPr id="63" name="Text 61"/>
          <p:cNvSpPr/>
          <p:nvPr/>
        </p:nvSpPr>
        <p:spPr>
          <a:xfrm>
            <a:off x="914400" y="3639312"/>
            <a:ext cx="3383280" cy="292608"/>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計上前品質課題の再発</a:t>
            </a:r>
            <a:endParaRPr lang="en-US" sz="1200" dirty="0"/>
          </a:p>
        </p:txBody>
      </p:sp>
      <p:sp>
        <p:nvSpPr>
          <p:cNvPr id="64" name="Text 62"/>
          <p:cNvSpPr/>
          <p:nvPr/>
        </p:nvSpPr>
        <p:spPr>
          <a:xfrm>
            <a:off x="4480560" y="3639312"/>
            <a:ext cx="2560320" cy="274320"/>
          </a:xfrm>
          <a:prstGeom prst="rect">
            <a:avLst/>
          </a:prstGeom>
          <a:noFill/>
          <a:ln/>
        </p:spPr>
        <p:txBody>
          <a:bodyPr wrap="square" rtlCol="0" anchor="ctr"/>
          <a:lstStyle/>
          <a:p>
            <a:pPr indent="0" marL="0">
              <a:buNone/>
            </a:pPr>
            <a:r>
              <a:rPr lang="en-US" sz="1100" dirty="0">
                <a:solidFill>
                  <a:srgbClr val="1F4D47"/>
                </a:solidFill>
                <a:latin typeface="Meiryo" pitchFamily="34" charset="0"/>
                <a:ea typeface="Meiryo" pitchFamily="34" charset="-122"/>
                <a:cs typeface="Meiryo" pitchFamily="34" charset="-120"/>
              </a:rPr>
              <a:t>影響: 粗利悪化</a:t>
            </a:r>
            <a:endParaRPr lang="en-US" sz="1100" dirty="0"/>
          </a:p>
        </p:txBody>
      </p:sp>
      <p:sp>
        <p:nvSpPr>
          <p:cNvPr id="65" name="Text 63"/>
          <p:cNvSpPr/>
          <p:nvPr/>
        </p:nvSpPr>
        <p:spPr>
          <a:xfrm>
            <a:off x="7132320" y="3639312"/>
            <a:ext cx="4389120" cy="530352"/>
          </a:xfrm>
          <a:prstGeom prst="rect">
            <a:avLst/>
          </a:prstGeom>
          <a:noFill/>
          <a:ln/>
        </p:spPr>
        <p:txBody>
          <a:bodyPr wrap="square" rtlCol="0" anchor="t"/>
          <a:lstStyle/>
          <a:p>
            <a:pPr indent="0" marL="0">
              <a:buNone/>
            </a:pPr>
            <a:r>
              <a:rPr lang="en-US" sz="1100" dirty="0">
                <a:solidFill>
                  <a:srgbClr val="1F4D47"/>
                </a:solidFill>
                <a:latin typeface="Meiryo" pitchFamily="34" charset="0"/>
                <a:ea typeface="Meiryo" pitchFamily="34" charset="-122"/>
                <a:cs typeface="Meiryo" pitchFamily="34" charset="-120"/>
              </a:rPr>
              <a:t>対策: 受入基準チェックを強化</a:t>
            </a:r>
            <a:endParaRPr lang="en-US" sz="1100" dirty="0"/>
          </a:p>
        </p:txBody>
      </p:sp>
      <p:sp>
        <p:nvSpPr>
          <p:cNvPr id="66" name="Shape 64"/>
          <p:cNvSpPr/>
          <p:nvPr/>
        </p:nvSpPr>
        <p:spPr>
          <a:xfrm>
            <a:off x="731520" y="4700016"/>
            <a:ext cx="10972800" cy="1234440"/>
          </a:xfrm>
          <a:prstGeom prst="roundRect">
            <a:avLst/>
          </a:prstGeom>
          <a:solidFill>
            <a:srgbClr val="ECF8F5"/>
          </a:solidFill>
          <a:ln w="12700">
            <a:solidFill>
              <a:srgbClr val="D8EFE9"/>
            </a:solidFill>
            <a:prstDash val="solid"/>
          </a:ln>
        </p:spPr>
      </p:sp>
      <p:sp>
        <p:nvSpPr>
          <p:cNvPr id="67" name="Text 65"/>
          <p:cNvSpPr/>
          <p:nvPr/>
        </p:nvSpPr>
        <p:spPr>
          <a:xfrm>
            <a:off x="914400" y="4882896"/>
            <a:ext cx="1097280" cy="201168"/>
          </a:xfrm>
          <a:prstGeom prst="rect">
            <a:avLst/>
          </a:prstGeom>
          <a:noFill/>
          <a:ln/>
        </p:spPr>
        <p:txBody>
          <a:bodyPr wrap="square" rtlCol="0" anchor="ctr"/>
          <a:lstStyle/>
          <a:p>
            <a:pPr indent="0" marL="0">
              <a:buNone/>
            </a:pPr>
            <a:r>
              <a:rPr lang="en-US" sz="1000" b="1" dirty="0">
                <a:solidFill>
                  <a:srgbClr val="1F7267"/>
                </a:solidFill>
                <a:latin typeface="Meiryo" pitchFamily="34" charset="0"/>
                <a:ea typeface="Meiryo" pitchFamily="34" charset="-122"/>
                <a:cs typeface="Meiryo" pitchFamily="34" charset="-120"/>
              </a:rPr>
              <a:t>リスク 3</a:t>
            </a:r>
            <a:endParaRPr lang="en-US" sz="1000" dirty="0"/>
          </a:p>
        </p:txBody>
      </p:sp>
      <p:sp>
        <p:nvSpPr>
          <p:cNvPr id="68" name="Text 66"/>
          <p:cNvSpPr/>
          <p:nvPr/>
        </p:nvSpPr>
        <p:spPr>
          <a:xfrm>
            <a:off x="914400" y="5120640"/>
            <a:ext cx="3383280" cy="292608"/>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施策の分散実行</a:t>
            </a:r>
            <a:endParaRPr lang="en-US" sz="1200" dirty="0"/>
          </a:p>
        </p:txBody>
      </p:sp>
      <p:sp>
        <p:nvSpPr>
          <p:cNvPr id="69" name="Text 67"/>
          <p:cNvSpPr/>
          <p:nvPr/>
        </p:nvSpPr>
        <p:spPr>
          <a:xfrm>
            <a:off x="4480560" y="5120640"/>
            <a:ext cx="2560320" cy="274320"/>
          </a:xfrm>
          <a:prstGeom prst="rect">
            <a:avLst/>
          </a:prstGeom>
          <a:noFill/>
          <a:ln/>
        </p:spPr>
        <p:txBody>
          <a:bodyPr wrap="square" rtlCol="0" anchor="ctr"/>
          <a:lstStyle/>
          <a:p>
            <a:pPr indent="0" marL="0">
              <a:buNone/>
            </a:pPr>
            <a:r>
              <a:rPr lang="en-US" sz="1100" dirty="0">
                <a:solidFill>
                  <a:srgbClr val="1F4D47"/>
                </a:solidFill>
                <a:latin typeface="Meiryo" pitchFamily="34" charset="0"/>
                <a:ea typeface="Meiryo" pitchFamily="34" charset="-122"/>
                <a:cs typeface="Meiryo" pitchFamily="34" charset="-120"/>
              </a:rPr>
              <a:t>影響: 改善効果希薄化</a:t>
            </a:r>
            <a:endParaRPr lang="en-US" sz="1100" dirty="0"/>
          </a:p>
        </p:txBody>
      </p:sp>
      <p:sp>
        <p:nvSpPr>
          <p:cNvPr id="70" name="Text 68"/>
          <p:cNvSpPr/>
          <p:nvPr/>
        </p:nvSpPr>
        <p:spPr>
          <a:xfrm>
            <a:off x="7132320" y="5120640"/>
            <a:ext cx="4389120" cy="530352"/>
          </a:xfrm>
          <a:prstGeom prst="rect">
            <a:avLst/>
          </a:prstGeom>
          <a:noFill/>
          <a:ln/>
        </p:spPr>
        <p:txBody>
          <a:bodyPr wrap="square" rtlCol="0" anchor="t"/>
          <a:lstStyle/>
          <a:p>
            <a:pPr indent="0" marL="0">
              <a:buNone/>
            </a:pPr>
            <a:r>
              <a:rPr lang="en-US" sz="1100" dirty="0">
                <a:solidFill>
                  <a:srgbClr val="1F4D47"/>
                </a:solidFill>
                <a:latin typeface="Meiryo" pitchFamily="34" charset="0"/>
                <a:ea typeface="Meiryo" pitchFamily="34" charset="-122"/>
                <a:cs typeface="Meiryo" pitchFamily="34" charset="-120"/>
              </a:rPr>
              <a:t>対策: 最優先施策を3件に限定</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役員会で想定される質問</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12</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役員会で想定される質問</a:t>
            </a:r>
            <a:endParaRPr lang="en-US" sz="2400" dirty="0"/>
          </a:p>
        </p:txBody>
      </p:sp>
      <p:sp>
        <p:nvSpPr>
          <p:cNvPr id="56" name="Shape 54"/>
          <p:cNvSpPr/>
          <p:nvPr/>
        </p:nvSpPr>
        <p:spPr>
          <a:xfrm>
            <a:off x="731520" y="1691640"/>
            <a:ext cx="5212080" cy="1874520"/>
          </a:xfrm>
          <a:prstGeom prst="roundRect">
            <a:avLst/>
          </a:prstGeom>
          <a:solidFill>
            <a:srgbClr val="ECF8F5"/>
          </a:solidFill>
          <a:ln w="12700">
            <a:solidFill>
              <a:srgbClr val="D8EFE9"/>
            </a:solidFill>
            <a:prstDash val="solid"/>
          </a:ln>
        </p:spPr>
      </p:sp>
      <p:sp>
        <p:nvSpPr>
          <p:cNvPr id="57" name="Text 55"/>
          <p:cNvSpPr/>
          <p:nvPr/>
        </p:nvSpPr>
        <p:spPr>
          <a:xfrm>
            <a:off x="950976" y="1911096"/>
            <a:ext cx="4754880" cy="438912"/>
          </a:xfrm>
          <a:prstGeom prst="rect">
            <a:avLst/>
          </a:prstGeom>
          <a:noFill/>
          <a:ln/>
        </p:spPr>
        <p:txBody>
          <a:bodyPr wrap="square" rtlCol="0" anchor="ctr"/>
          <a:lstStyle/>
          <a:p>
            <a:pPr indent="0" marL="0">
              <a:buNone/>
            </a:pPr>
            <a:r>
              <a:rPr lang="en-US" sz="1100" b="1" dirty="0">
                <a:solidFill>
                  <a:srgbClr val="0F3A35"/>
                </a:solidFill>
                <a:latin typeface="Meiryo" pitchFamily="34" charset="0"/>
                <a:ea typeface="Meiryo" pitchFamily="34" charset="-122"/>
                <a:cs typeface="Meiryo" pitchFamily="34" charset="-120"/>
              </a:rPr>
              <a:t>質問: 未達の主因は一時要因か構造要因か？</a:t>
            </a:r>
            <a:endParaRPr lang="en-US" sz="1100" dirty="0"/>
          </a:p>
        </p:txBody>
      </p:sp>
      <p:sp>
        <p:nvSpPr>
          <p:cNvPr id="58" name="Text 56"/>
          <p:cNvSpPr/>
          <p:nvPr/>
        </p:nvSpPr>
        <p:spPr>
          <a:xfrm>
            <a:off x="950976" y="2441448"/>
            <a:ext cx="4754880" cy="1005840"/>
          </a:xfrm>
          <a:prstGeom prst="rect">
            <a:avLst/>
          </a:prstGeom>
          <a:noFill/>
          <a:ln/>
        </p:spPr>
        <p:txBody>
          <a:bodyPr wrap="square" rtlCol="0" anchor="ctr"/>
          <a:lstStyle/>
          <a:p>
            <a:pPr indent="0" marL="0">
              <a:buNone/>
            </a:pPr>
            <a:r>
              <a:rPr lang="en-US" sz="1100" dirty="0">
                <a:solidFill>
                  <a:srgbClr val="1F4D47"/>
                </a:solidFill>
                <a:latin typeface="Meiryo" pitchFamily="34" charset="0"/>
                <a:ea typeface="Meiryo" pitchFamily="34" charset="-122"/>
                <a:cs typeface="Meiryo" pitchFamily="34" charset="-120"/>
              </a:rPr>
              <a:t>回答: 主要因は契約タイミングで、一時要因比率が高いと判断しています。</a:t>
            </a:r>
            <a:endParaRPr lang="en-US" sz="1100" dirty="0"/>
          </a:p>
        </p:txBody>
      </p:sp>
      <p:sp>
        <p:nvSpPr>
          <p:cNvPr id="59" name="Shape 57"/>
          <p:cNvSpPr/>
          <p:nvPr/>
        </p:nvSpPr>
        <p:spPr>
          <a:xfrm>
            <a:off x="6217920" y="1691640"/>
            <a:ext cx="5212080" cy="1874520"/>
          </a:xfrm>
          <a:prstGeom prst="roundRect">
            <a:avLst/>
          </a:prstGeom>
          <a:solidFill>
            <a:srgbClr val="D8EFE9"/>
          </a:solidFill>
          <a:ln w="12700">
            <a:solidFill>
              <a:srgbClr val="D8EFE9"/>
            </a:solidFill>
            <a:prstDash val="solid"/>
          </a:ln>
        </p:spPr>
      </p:sp>
      <p:sp>
        <p:nvSpPr>
          <p:cNvPr id="60" name="Text 58"/>
          <p:cNvSpPr/>
          <p:nvPr/>
        </p:nvSpPr>
        <p:spPr>
          <a:xfrm>
            <a:off x="6437376" y="1911096"/>
            <a:ext cx="4754880" cy="438912"/>
          </a:xfrm>
          <a:prstGeom prst="rect">
            <a:avLst/>
          </a:prstGeom>
          <a:noFill/>
          <a:ln/>
        </p:spPr>
        <p:txBody>
          <a:bodyPr wrap="square" rtlCol="0" anchor="ctr"/>
          <a:lstStyle/>
          <a:p>
            <a:pPr indent="0" marL="0">
              <a:buNone/>
            </a:pPr>
            <a:r>
              <a:rPr lang="en-US" sz="1100" b="1" dirty="0">
                <a:solidFill>
                  <a:srgbClr val="0F3A35"/>
                </a:solidFill>
                <a:latin typeface="Meiryo" pitchFamily="34" charset="0"/>
                <a:ea typeface="Meiryo" pitchFamily="34" charset="-122"/>
                <a:cs typeface="Meiryo" pitchFamily="34" charset="-120"/>
              </a:rPr>
              <a:t>質問: 次月改善の再現性は？</a:t>
            </a:r>
            <a:endParaRPr lang="en-US" sz="1100" dirty="0"/>
          </a:p>
        </p:txBody>
      </p:sp>
      <p:sp>
        <p:nvSpPr>
          <p:cNvPr id="61" name="Text 59"/>
          <p:cNvSpPr/>
          <p:nvPr/>
        </p:nvSpPr>
        <p:spPr>
          <a:xfrm>
            <a:off x="6437376" y="2441448"/>
            <a:ext cx="4754880" cy="1005840"/>
          </a:xfrm>
          <a:prstGeom prst="rect">
            <a:avLst/>
          </a:prstGeom>
          <a:noFill/>
          <a:ln/>
        </p:spPr>
        <p:txBody>
          <a:bodyPr wrap="square" rtlCol="0" anchor="ctr"/>
          <a:lstStyle/>
          <a:p>
            <a:pPr indent="0" marL="0">
              <a:buNone/>
            </a:pPr>
            <a:r>
              <a:rPr lang="en-US" sz="1100" dirty="0">
                <a:solidFill>
                  <a:srgbClr val="1F4D47"/>
                </a:solidFill>
                <a:latin typeface="Meiryo" pitchFamily="34" charset="0"/>
                <a:ea typeface="Meiryo" pitchFamily="34" charset="-122"/>
                <a:cs typeface="Meiryo" pitchFamily="34" charset="-120"/>
              </a:rPr>
              <a:t>回答: 重点案件と粗利改善策に責任者を固定し、週次で進捗管理します。</a:t>
            </a:r>
            <a:endParaRPr lang="en-US" sz="1100" dirty="0"/>
          </a:p>
        </p:txBody>
      </p:sp>
      <p:sp>
        <p:nvSpPr>
          <p:cNvPr id="62" name="Shape 60"/>
          <p:cNvSpPr/>
          <p:nvPr/>
        </p:nvSpPr>
        <p:spPr>
          <a:xfrm>
            <a:off x="731520" y="3840480"/>
            <a:ext cx="5212080" cy="1874520"/>
          </a:xfrm>
          <a:prstGeom prst="roundRect">
            <a:avLst/>
          </a:prstGeom>
          <a:solidFill>
            <a:srgbClr val="ECF8F5"/>
          </a:solidFill>
          <a:ln w="12700">
            <a:solidFill>
              <a:srgbClr val="D8EFE9"/>
            </a:solidFill>
            <a:prstDash val="solid"/>
          </a:ln>
        </p:spPr>
      </p:sp>
      <p:sp>
        <p:nvSpPr>
          <p:cNvPr id="63" name="Text 61"/>
          <p:cNvSpPr/>
          <p:nvPr/>
        </p:nvSpPr>
        <p:spPr>
          <a:xfrm>
            <a:off x="950976" y="4059936"/>
            <a:ext cx="4754880" cy="438912"/>
          </a:xfrm>
          <a:prstGeom prst="rect">
            <a:avLst/>
          </a:prstGeom>
          <a:noFill/>
          <a:ln/>
        </p:spPr>
        <p:txBody>
          <a:bodyPr wrap="square" rtlCol="0" anchor="ctr"/>
          <a:lstStyle/>
          <a:p>
            <a:pPr indent="0" marL="0">
              <a:buNone/>
            </a:pPr>
            <a:r>
              <a:rPr lang="en-US" sz="1100" b="1" dirty="0">
                <a:solidFill>
                  <a:srgbClr val="0F3A35"/>
                </a:solidFill>
                <a:latin typeface="Meiryo" pitchFamily="34" charset="0"/>
                <a:ea typeface="Meiryo" pitchFamily="34" charset="-122"/>
                <a:cs typeface="Meiryo" pitchFamily="34" charset="-120"/>
              </a:rPr>
              <a:t>質問: 追加投資の必要性は？</a:t>
            </a:r>
            <a:endParaRPr lang="en-US" sz="1100" dirty="0"/>
          </a:p>
        </p:txBody>
      </p:sp>
      <p:sp>
        <p:nvSpPr>
          <p:cNvPr id="64" name="Text 62"/>
          <p:cNvSpPr/>
          <p:nvPr/>
        </p:nvSpPr>
        <p:spPr>
          <a:xfrm>
            <a:off x="950976" y="4590288"/>
            <a:ext cx="4754880" cy="1005840"/>
          </a:xfrm>
          <a:prstGeom prst="rect">
            <a:avLst/>
          </a:prstGeom>
          <a:noFill/>
          <a:ln/>
        </p:spPr>
        <p:txBody>
          <a:bodyPr wrap="square" rtlCol="0" anchor="ctr"/>
          <a:lstStyle/>
          <a:p>
            <a:pPr indent="0" marL="0">
              <a:buNone/>
            </a:pPr>
            <a:r>
              <a:rPr lang="en-US" sz="1100" dirty="0">
                <a:solidFill>
                  <a:srgbClr val="1F4D47"/>
                </a:solidFill>
                <a:latin typeface="Meiryo" pitchFamily="34" charset="0"/>
                <a:ea typeface="Meiryo" pitchFamily="34" charset="-122"/>
                <a:cs typeface="Meiryo" pitchFamily="34" charset="-120"/>
              </a:rPr>
              <a:t>回答: 売上回復に直結する範囲へ限定投資し、効果検証を前提に実施します。</a:t>
            </a:r>
            <a:endParaRPr lang="en-US" sz="1100" dirty="0"/>
          </a:p>
        </p:txBody>
      </p:sp>
      <p:sp>
        <p:nvSpPr>
          <p:cNvPr id="65" name="Shape 63"/>
          <p:cNvSpPr/>
          <p:nvPr/>
        </p:nvSpPr>
        <p:spPr>
          <a:xfrm>
            <a:off x="6217920" y="3840480"/>
            <a:ext cx="5212080" cy="1874520"/>
          </a:xfrm>
          <a:prstGeom prst="roundRect">
            <a:avLst/>
          </a:prstGeom>
          <a:solidFill>
            <a:srgbClr val="D8EFE9"/>
          </a:solidFill>
          <a:ln w="12700">
            <a:solidFill>
              <a:srgbClr val="D8EFE9"/>
            </a:solidFill>
            <a:prstDash val="solid"/>
          </a:ln>
        </p:spPr>
      </p:sp>
      <p:sp>
        <p:nvSpPr>
          <p:cNvPr id="66" name="Text 64"/>
          <p:cNvSpPr/>
          <p:nvPr/>
        </p:nvSpPr>
        <p:spPr>
          <a:xfrm>
            <a:off x="6437376" y="4059936"/>
            <a:ext cx="4754880" cy="438912"/>
          </a:xfrm>
          <a:prstGeom prst="rect">
            <a:avLst/>
          </a:prstGeom>
          <a:noFill/>
          <a:ln/>
        </p:spPr>
        <p:txBody>
          <a:bodyPr wrap="square" rtlCol="0" anchor="ctr"/>
          <a:lstStyle/>
          <a:p>
            <a:pPr indent="0" marL="0">
              <a:buNone/>
            </a:pPr>
            <a:r>
              <a:rPr lang="en-US" sz="1100" b="1" dirty="0">
                <a:solidFill>
                  <a:srgbClr val="0F3A35"/>
                </a:solidFill>
                <a:latin typeface="Meiryo" pitchFamily="34" charset="0"/>
                <a:ea typeface="Meiryo" pitchFamily="34" charset="-122"/>
                <a:cs typeface="Meiryo" pitchFamily="34" charset="-120"/>
              </a:rPr>
              <a:t>質問: 下振れ時の代替策は？</a:t>
            </a:r>
            <a:endParaRPr lang="en-US" sz="1100" dirty="0"/>
          </a:p>
        </p:txBody>
      </p:sp>
      <p:sp>
        <p:nvSpPr>
          <p:cNvPr id="67" name="Text 65"/>
          <p:cNvSpPr/>
          <p:nvPr/>
        </p:nvSpPr>
        <p:spPr>
          <a:xfrm>
            <a:off x="6437376" y="4590288"/>
            <a:ext cx="4754880" cy="1005840"/>
          </a:xfrm>
          <a:prstGeom prst="rect">
            <a:avLst/>
          </a:prstGeom>
          <a:noFill/>
          <a:ln/>
        </p:spPr>
        <p:txBody>
          <a:bodyPr wrap="square" rtlCol="0" anchor="ctr"/>
          <a:lstStyle/>
          <a:p>
            <a:pPr indent="0" marL="0">
              <a:buNone/>
            </a:pPr>
            <a:r>
              <a:rPr lang="en-US" sz="1100" dirty="0">
                <a:solidFill>
                  <a:srgbClr val="1F4D47"/>
                </a:solidFill>
                <a:latin typeface="Meiryo" pitchFamily="34" charset="0"/>
                <a:ea typeface="Meiryo" pitchFamily="34" charset="-122"/>
                <a:cs typeface="Meiryo" pitchFamily="34" charset="-120"/>
              </a:rPr>
              <a:t>回答: 代替案件プールを準備し、計上時期調整で影響を緩和します。</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会議決議事項</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13</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会議決議事項</a:t>
            </a:r>
            <a:endParaRPr lang="en-US" sz="2400" dirty="0"/>
          </a:p>
        </p:txBody>
      </p:sp>
      <p:sp>
        <p:nvSpPr>
          <p:cNvPr id="56" name="Shape 54"/>
          <p:cNvSpPr/>
          <p:nvPr/>
        </p:nvSpPr>
        <p:spPr>
          <a:xfrm>
            <a:off x="731520" y="1600200"/>
            <a:ext cx="10972800" cy="4709160"/>
          </a:xfrm>
          <a:prstGeom prst="roundRect">
            <a:avLst/>
          </a:prstGeom>
          <a:solidFill>
            <a:srgbClr val="ECF8F5"/>
          </a:solidFill>
          <a:ln w="12700">
            <a:solidFill>
              <a:srgbClr val="D8EFE9"/>
            </a:solidFill>
            <a:prstDash val="solid"/>
          </a:ln>
        </p:spPr>
      </p:sp>
      <p:sp>
        <p:nvSpPr>
          <p:cNvPr id="57" name="Shape 55"/>
          <p:cNvSpPr/>
          <p:nvPr/>
        </p:nvSpPr>
        <p:spPr>
          <a:xfrm>
            <a:off x="1097280" y="2103120"/>
            <a:ext cx="9875520" cy="621792"/>
          </a:xfrm>
          <a:prstGeom prst="roundRect">
            <a:avLst/>
          </a:prstGeom>
          <a:solidFill>
            <a:srgbClr val="D8EFE9"/>
          </a:solidFill>
          <a:ln w="12700">
            <a:solidFill>
              <a:srgbClr val="FFFFFF"/>
            </a:solidFill>
            <a:prstDash val="solid"/>
          </a:ln>
        </p:spPr>
      </p:sp>
      <p:sp>
        <p:nvSpPr>
          <p:cNvPr id="58" name="Text 56"/>
          <p:cNvSpPr/>
          <p:nvPr/>
        </p:nvSpPr>
        <p:spPr>
          <a:xfrm>
            <a:off x="1325880" y="2295144"/>
            <a:ext cx="402336" cy="182880"/>
          </a:xfrm>
          <a:prstGeom prst="rect">
            <a:avLst/>
          </a:prstGeom>
          <a:noFill/>
          <a:ln/>
        </p:spPr>
        <p:txBody>
          <a:bodyPr wrap="square" rtlCol="0" anchor="ctr"/>
          <a:lstStyle/>
          <a:p>
            <a:pPr indent="0" marL="0">
              <a:buNone/>
            </a:pPr>
            <a:r>
              <a:rPr lang="en-US" sz="1000" b="1" dirty="0">
                <a:solidFill>
                  <a:srgbClr val="1F7267"/>
                </a:solidFill>
                <a:latin typeface="Meiryo" pitchFamily="34" charset="0"/>
                <a:ea typeface="Meiryo" pitchFamily="34" charset="-122"/>
                <a:cs typeface="Meiryo" pitchFamily="34" charset="-120"/>
              </a:rPr>
              <a:t>01</a:t>
            </a:r>
            <a:endParaRPr lang="en-US" sz="1000" dirty="0"/>
          </a:p>
        </p:txBody>
      </p:sp>
      <p:sp>
        <p:nvSpPr>
          <p:cNvPr id="59" name="Text 57"/>
          <p:cNvSpPr/>
          <p:nvPr/>
        </p:nvSpPr>
        <p:spPr>
          <a:xfrm>
            <a:off x="1901952" y="2286000"/>
            <a:ext cx="8778240" cy="219456"/>
          </a:xfrm>
          <a:prstGeom prst="rect">
            <a:avLst/>
          </a:prstGeom>
          <a:noFill/>
          <a:ln/>
        </p:spPr>
        <p:txBody>
          <a:bodyPr wrap="square" rtlCol="0" anchor="ctr"/>
          <a:lstStyle/>
          <a:p>
            <a:pPr indent="0" marL="0">
              <a:buNone/>
            </a:pPr>
            <a:r>
              <a:rPr lang="en-US" sz="1300" dirty="0">
                <a:solidFill>
                  <a:srgbClr val="1F4D47"/>
                </a:solidFill>
                <a:latin typeface="Meiryo" pitchFamily="34" charset="0"/>
                <a:ea typeface="Meiryo" pitchFamily="34" charset="-122"/>
                <a:cs typeface="Meiryo" pitchFamily="34" charset="-120"/>
              </a:rPr>
              <a:t>次月重点施策3件を承認する</a:t>
            </a:r>
            <a:endParaRPr lang="en-US" sz="1300" dirty="0"/>
          </a:p>
        </p:txBody>
      </p:sp>
      <p:sp>
        <p:nvSpPr>
          <p:cNvPr id="60" name="Shape 58"/>
          <p:cNvSpPr/>
          <p:nvPr/>
        </p:nvSpPr>
        <p:spPr>
          <a:xfrm>
            <a:off x="1097280" y="3017520"/>
            <a:ext cx="9875520" cy="621792"/>
          </a:xfrm>
          <a:prstGeom prst="roundRect">
            <a:avLst/>
          </a:prstGeom>
          <a:solidFill>
            <a:srgbClr val="FFFFFF"/>
          </a:solidFill>
          <a:ln w="12700">
            <a:solidFill>
              <a:srgbClr val="FFFFFF"/>
            </a:solidFill>
            <a:prstDash val="solid"/>
          </a:ln>
        </p:spPr>
      </p:sp>
      <p:sp>
        <p:nvSpPr>
          <p:cNvPr id="61" name="Text 59"/>
          <p:cNvSpPr/>
          <p:nvPr/>
        </p:nvSpPr>
        <p:spPr>
          <a:xfrm>
            <a:off x="1325880" y="3209544"/>
            <a:ext cx="402336" cy="182880"/>
          </a:xfrm>
          <a:prstGeom prst="rect">
            <a:avLst/>
          </a:prstGeom>
          <a:noFill/>
          <a:ln/>
        </p:spPr>
        <p:txBody>
          <a:bodyPr wrap="square" rtlCol="0" anchor="ctr"/>
          <a:lstStyle/>
          <a:p>
            <a:pPr indent="0" marL="0">
              <a:buNone/>
            </a:pPr>
            <a:r>
              <a:rPr lang="en-US" sz="1000" b="1" dirty="0">
                <a:solidFill>
                  <a:srgbClr val="1F7267"/>
                </a:solidFill>
                <a:latin typeface="Meiryo" pitchFamily="34" charset="0"/>
                <a:ea typeface="Meiryo" pitchFamily="34" charset="-122"/>
                <a:cs typeface="Meiryo" pitchFamily="34" charset="-120"/>
              </a:rPr>
              <a:t>02</a:t>
            </a:r>
            <a:endParaRPr lang="en-US" sz="1000" dirty="0"/>
          </a:p>
        </p:txBody>
      </p:sp>
      <p:sp>
        <p:nvSpPr>
          <p:cNvPr id="62" name="Text 60"/>
          <p:cNvSpPr/>
          <p:nvPr/>
        </p:nvSpPr>
        <p:spPr>
          <a:xfrm>
            <a:off x="1901952" y="3200400"/>
            <a:ext cx="8778240" cy="219456"/>
          </a:xfrm>
          <a:prstGeom prst="rect">
            <a:avLst/>
          </a:prstGeom>
          <a:noFill/>
          <a:ln/>
        </p:spPr>
        <p:txBody>
          <a:bodyPr wrap="square" rtlCol="0" anchor="ctr"/>
          <a:lstStyle/>
          <a:p>
            <a:pPr indent="0" marL="0">
              <a:buNone/>
            </a:pPr>
            <a:r>
              <a:rPr lang="en-US" sz="1300" dirty="0">
                <a:solidFill>
                  <a:srgbClr val="1F4D47"/>
                </a:solidFill>
                <a:latin typeface="Meiryo" pitchFamily="34" charset="0"/>
                <a:ea typeface="Meiryo" pitchFamily="34" charset="-122"/>
                <a:cs typeface="Meiryo" pitchFamily="34" charset="-120"/>
              </a:rPr>
              <a:t>重点案件レビュー体制を固定する</a:t>
            </a:r>
            <a:endParaRPr lang="en-US" sz="1300" dirty="0"/>
          </a:p>
        </p:txBody>
      </p:sp>
      <p:sp>
        <p:nvSpPr>
          <p:cNvPr id="63" name="Shape 61"/>
          <p:cNvSpPr/>
          <p:nvPr/>
        </p:nvSpPr>
        <p:spPr>
          <a:xfrm>
            <a:off x="1097280" y="3931920"/>
            <a:ext cx="9875520" cy="621792"/>
          </a:xfrm>
          <a:prstGeom prst="roundRect">
            <a:avLst/>
          </a:prstGeom>
          <a:solidFill>
            <a:srgbClr val="D8EFE9"/>
          </a:solidFill>
          <a:ln w="12700">
            <a:solidFill>
              <a:srgbClr val="FFFFFF"/>
            </a:solidFill>
            <a:prstDash val="solid"/>
          </a:ln>
        </p:spPr>
      </p:sp>
      <p:sp>
        <p:nvSpPr>
          <p:cNvPr id="64" name="Text 62"/>
          <p:cNvSpPr/>
          <p:nvPr/>
        </p:nvSpPr>
        <p:spPr>
          <a:xfrm>
            <a:off x="1325880" y="4123944"/>
            <a:ext cx="402336" cy="182880"/>
          </a:xfrm>
          <a:prstGeom prst="rect">
            <a:avLst/>
          </a:prstGeom>
          <a:noFill/>
          <a:ln/>
        </p:spPr>
        <p:txBody>
          <a:bodyPr wrap="square" rtlCol="0" anchor="ctr"/>
          <a:lstStyle/>
          <a:p>
            <a:pPr indent="0" marL="0">
              <a:buNone/>
            </a:pPr>
            <a:r>
              <a:rPr lang="en-US" sz="1000" b="1" dirty="0">
                <a:solidFill>
                  <a:srgbClr val="1F7267"/>
                </a:solidFill>
                <a:latin typeface="Meiryo" pitchFamily="34" charset="0"/>
                <a:ea typeface="Meiryo" pitchFamily="34" charset="-122"/>
                <a:cs typeface="Meiryo" pitchFamily="34" charset="-120"/>
              </a:rPr>
              <a:t>03</a:t>
            </a:r>
            <a:endParaRPr lang="en-US" sz="1000" dirty="0"/>
          </a:p>
        </p:txBody>
      </p:sp>
      <p:sp>
        <p:nvSpPr>
          <p:cNvPr id="65" name="Text 63"/>
          <p:cNvSpPr/>
          <p:nvPr/>
        </p:nvSpPr>
        <p:spPr>
          <a:xfrm>
            <a:off x="1901952" y="4114800"/>
            <a:ext cx="8778240" cy="219456"/>
          </a:xfrm>
          <a:prstGeom prst="rect">
            <a:avLst/>
          </a:prstGeom>
          <a:noFill/>
          <a:ln/>
        </p:spPr>
        <p:txBody>
          <a:bodyPr wrap="square" rtlCol="0" anchor="ctr"/>
          <a:lstStyle/>
          <a:p>
            <a:pPr indent="0" marL="0">
              <a:buNone/>
            </a:pPr>
            <a:r>
              <a:rPr lang="en-US" sz="1300" dirty="0">
                <a:solidFill>
                  <a:srgbClr val="1F4D47"/>
                </a:solidFill>
                <a:latin typeface="Meiryo" pitchFamily="34" charset="0"/>
                <a:ea typeface="Meiryo" pitchFamily="34" charset="-122"/>
                <a:cs typeface="Meiryo" pitchFamily="34" charset="-120"/>
              </a:rPr>
              <a:t>追加投資可否の判定条件を承認する</a:t>
            </a:r>
            <a:endParaRPr lang="en-US" sz="1300" dirty="0"/>
          </a:p>
        </p:txBody>
      </p:sp>
      <p:sp>
        <p:nvSpPr>
          <p:cNvPr id="66" name="Shape 64"/>
          <p:cNvSpPr/>
          <p:nvPr/>
        </p:nvSpPr>
        <p:spPr>
          <a:xfrm>
            <a:off x="1097280" y="4846320"/>
            <a:ext cx="9875520" cy="621792"/>
          </a:xfrm>
          <a:prstGeom prst="roundRect">
            <a:avLst/>
          </a:prstGeom>
          <a:solidFill>
            <a:srgbClr val="FFFFFF"/>
          </a:solidFill>
          <a:ln w="12700">
            <a:solidFill>
              <a:srgbClr val="FFFFFF"/>
            </a:solidFill>
            <a:prstDash val="solid"/>
          </a:ln>
        </p:spPr>
      </p:sp>
      <p:sp>
        <p:nvSpPr>
          <p:cNvPr id="67" name="Text 65"/>
          <p:cNvSpPr/>
          <p:nvPr/>
        </p:nvSpPr>
        <p:spPr>
          <a:xfrm>
            <a:off x="1325880" y="5038344"/>
            <a:ext cx="402336" cy="182880"/>
          </a:xfrm>
          <a:prstGeom prst="rect">
            <a:avLst/>
          </a:prstGeom>
          <a:noFill/>
          <a:ln/>
        </p:spPr>
        <p:txBody>
          <a:bodyPr wrap="square" rtlCol="0" anchor="ctr"/>
          <a:lstStyle/>
          <a:p>
            <a:pPr indent="0" marL="0">
              <a:buNone/>
            </a:pPr>
            <a:r>
              <a:rPr lang="en-US" sz="1000" b="1" dirty="0">
                <a:solidFill>
                  <a:srgbClr val="1F7267"/>
                </a:solidFill>
                <a:latin typeface="Meiryo" pitchFamily="34" charset="0"/>
                <a:ea typeface="Meiryo" pitchFamily="34" charset="-122"/>
                <a:cs typeface="Meiryo" pitchFamily="34" charset="-120"/>
              </a:rPr>
              <a:t>04</a:t>
            </a:r>
            <a:endParaRPr lang="en-US" sz="1000" dirty="0"/>
          </a:p>
        </p:txBody>
      </p:sp>
      <p:sp>
        <p:nvSpPr>
          <p:cNvPr id="68" name="Text 66"/>
          <p:cNvSpPr/>
          <p:nvPr/>
        </p:nvSpPr>
        <p:spPr>
          <a:xfrm>
            <a:off x="1901952" y="5029200"/>
            <a:ext cx="8778240" cy="219456"/>
          </a:xfrm>
          <a:prstGeom prst="rect">
            <a:avLst/>
          </a:prstGeom>
          <a:noFill/>
          <a:ln/>
        </p:spPr>
        <p:txBody>
          <a:bodyPr wrap="square" rtlCol="0" anchor="ctr"/>
          <a:lstStyle/>
          <a:p>
            <a:pPr indent="0" marL="0">
              <a:buNone/>
            </a:pPr>
            <a:r>
              <a:rPr lang="en-US" sz="1300" dirty="0">
                <a:solidFill>
                  <a:srgbClr val="1F4D47"/>
                </a:solidFill>
                <a:latin typeface="Meiryo" pitchFamily="34" charset="0"/>
                <a:ea typeface="Meiryo" pitchFamily="34" charset="-122"/>
                <a:cs typeface="Meiryo" pitchFamily="34" charset="-120"/>
              </a:rPr>
              <a:t>中旬レビュー会の開催を確定する</a:t>
            </a:r>
            <a:endParaRPr lang="en-US" sz="1300" dirty="0"/>
          </a:p>
        </p:txBody>
      </p:sp>
      <p:sp>
        <p:nvSpPr>
          <p:cNvPr id="69" name="Text 67"/>
          <p:cNvSpPr/>
          <p:nvPr/>
        </p:nvSpPr>
        <p:spPr>
          <a:xfrm>
            <a:off x="1097280" y="5852160"/>
            <a:ext cx="6217920" cy="201168"/>
          </a:xfrm>
          <a:prstGeom prst="rect">
            <a:avLst/>
          </a:prstGeom>
          <a:noFill/>
          <a:ln/>
        </p:spPr>
        <p:txBody>
          <a:bodyPr wrap="square" rtlCol="0" anchor="ctr"/>
          <a:lstStyle/>
          <a:p>
            <a:pPr indent="0" marL="0">
              <a:buNone/>
            </a:pPr>
            <a:r>
              <a:rPr lang="en-US" sz="1000" i="1" dirty="0">
                <a:solidFill>
                  <a:srgbClr val="1F7267"/>
                </a:solidFill>
                <a:latin typeface="Meiryo" pitchFamily="34" charset="0"/>
                <a:ea typeface="Meiryo" pitchFamily="34" charset="-122"/>
                <a:cs typeface="Meiryo" pitchFamily="34" charset="-120"/>
              </a:rPr>
              <a:t>備考: 【担当】 / 【期限】 / 【承認者】</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会議アジェンダ</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2</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会議アジェンダ</a:t>
            </a:r>
            <a:endParaRPr lang="en-US" sz="2400" dirty="0"/>
          </a:p>
        </p:txBody>
      </p:sp>
      <p:sp>
        <p:nvSpPr>
          <p:cNvPr id="56" name="Text 54"/>
          <p:cNvSpPr/>
          <p:nvPr/>
        </p:nvSpPr>
        <p:spPr>
          <a:xfrm>
            <a:off x="749808" y="1316736"/>
            <a:ext cx="10241280" cy="274320"/>
          </a:xfrm>
          <a:prstGeom prst="rect">
            <a:avLst/>
          </a:prstGeom>
          <a:noFill/>
          <a:ln/>
        </p:spPr>
        <p:txBody>
          <a:bodyPr wrap="square" rtlCol="0" anchor="ctr"/>
          <a:lstStyle/>
          <a:p>
            <a:pPr indent="0" marL="0">
              <a:buNone/>
            </a:pPr>
            <a:r>
              <a:rPr lang="en-US" sz="1200" dirty="0">
                <a:solidFill>
                  <a:srgbClr val="4E786F"/>
                </a:solidFill>
                <a:latin typeface="Meiryo" pitchFamily="34" charset="0"/>
                <a:ea typeface="Meiryo" pitchFamily="34" charset="-122"/>
                <a:cs typeface="Meiryo" pitchFamily="34" charset="-120"/>
              </a:rPr>
              <a:t>案件に合わせて並び替え可能</a:t>
            </a:r>
            <a:endParaRPr lang="en-US" sz="1200" dirty="0"/>
          </a:p>
        </p:txBody>
      </p:sp>
      <p:sp>
        <p:nvSpPr>
          <p:cNvPr id="57" name="Shape 55"/>
          <p:cNvSpPr/>
          <p:nvPr/>
        </p:nvSpPr>
        <p:spPr>
          <a:xfrm>
            <a:off x="822960" y="1783080"/>
            <a:ext cx="512064" cy="384048"/>
          </a:xfrm>
          <a:prstGeom prst="roundRect">
            <a:avLst/>
          </a:prstGeom>
          <a:solidFill>
            <a:srgbClr val="1F7267"/>
          </a:solidFill>
          <a:ln w="12700">
            <a:solidFill>
              <a:srgbClr val="1F7267"/>
            </a:solidFill>
            <a:prstDash val="solid"/>
          </a:ln>
        </p:spPr>
      </p:sp>
      <p:sp>
        <p:nvSpPr>
          <p:cNvPr id="58" name="Text 56"/>
          <p:cNvSpPr/>
          <p:nvPr/>
        </p:nvSpPr>
        <p:spPr>
          <a:xfrm>
            <a:off x="987552" y="1874520"/>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1</a:t>
            </a:r>
            <a:endParaRPr lang="en-US" sz="1100" dirty="0"/>
          </a:p>
        </p:txBody>
      </p:sp>
      <p:sp>
        <p:nvSpPr>
          <p:cNvPr id="59" name="Shape 57"/>
          <p:cNvSpPr/>
          <p:nvPr/>
        </p:nvSpPr>
        <p:spPr>
          <a:xfrm>
            <a:off x="1508760" y="1783080"/>
            <a:ext cx="5303520" cy="384048"/>
          </a:xfrm>
          <a:prstGeom prst="roundRect">
            <a:avLst/>
          </a:prstGeom>
          <a:solidFill>
            <a:srgbClr val="ECF8F5"/>
          </a:solidFill>
          <a:ln w="12700">
            <a:solidFill>
              <a:srgbClr val="D8EFE9"/>
            </a:solidFill>
            <a:prstDash val="solid"/>
          </a:ln>
        </p:spPr>
      </p:sp>
      <p:sp>
        <p:nvSpPr>
          <p:cNvPr id="60" name="Text 58"/>
          <p:cNvSpPr/>
          <p:nvPr/>
        </p:nvSpPr>
        <p:spPr>
          <a:xfrm>
            <a:off x="1783080" y="1874520"/>
            <a:ext cx="4754880" cy="182880"/>
          </a:xfrm>
          <a:prstGeom prst="rect">
            <a:avLst/>
          </a:prstGeom>
          <a:noFill/>
          <a:ln/>
        </p:spPr>
        <p:txBody>
          <a:bodyPr wrap="square" rtlCol="0" anchor="ctr"/>
          <a:lstStyle/>
          <a:p>
            <a:pPr indent="0" marL="0">
              <a:buNone/>
            </a:pPr>
            <a:r>
              <a:rPr lang="en-US" sz="1300" dirty="0">
                <a:solidFill>
                  <a:srgbClr val="1F4D47"/>
                </a:solidFill>
                <a:latin typeface="Meiryo" pitchFamily="34" charset="0"/>
                <a:ea typeface="Meiryo" pitchFamily="34" charset="-122"/>
                <a:cs typeface="Meiryo" pitchFamily="34" charset="-120"/>
              </a:rPr>
              <a:t>全社サマリー</a:t>
            </a:r>
            <a:endParaRPr lang="en-US" sz="1300" dirty="0"/>
          </a:p>
        </p:txBody>
      </p:sp>
      <p:sp>
        <p:nvSpPr>
          <p:cNvPr id="61" name="Shape 59"/>
          <p:cNvSpPr/>
          <p:nvPr/>
        </p:nvSpPr>
        <p:spPr>
          <a:xfrm>
            <a:off x="822960" y="2441448"/>
            <a:ext cx="512064" cy="384048"/>
          </a:xfrm>
          <a:prstGeom prst="roundRect">
            <a:avLst/>
          </a:prstGeom>
          <a:solidFill>
            <a:srgbClr val="1F7267"/>
          </a:solidFill>
          <a:ln w="12700">
            <a:solidFill>
              <a:srgbClr val="1F7267"/>
            </a:solidFill>
            <a:prstDash val="solid"/>
          </a:ln>
        </p:spPr>
      </p:sp>
      <p:sp>
        <p:nvSpPr>
          <p:cNvPr id="62" name="Text 60"/>
          <p:cNvSpPr/>
          <p:nvPr/>
        </p:nvSpPr>
        <p:spPr>
          <a:xfrm>
            <a:off x="987552" y="2532888"/>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2</a:t>
            </a:r>
            <a:endParaRPr lang="en-US" sz="1100" dirty="0"/>
          </a:p>
        </p:txBody>
      </p:sp>
      <p:sp>
        <p:nvSpPr>
          <p:cNvPr id="63" name="Shape 61"/>
          <p:cNvSpPr/>
          <p:nvPr/>
        </p:nvSpPr>
        <p:spPr>
          <a:xfrm>
            <a:off x="1508760" y="2441448"/>
            <a:ext cx="5303520" cy="384048"/>
          </a:xfrm>
          <a:prstGeom prst="roundRect">
            <a:avLst/>
          </a:prstGeom>
          <a:solidFill>
            <a:srgbClr val="D8EFE9"/>
          </a:solidFill>
          <a:ln w="12700">
            <a:solidFill>
              <a:srgbClr val="D8EFE9"/>
            </a:solidFill>
            <a:prstDash val="solid"/>
          </a:ln>
        </p:spPr>
      </p:sp>
      <p:sp>
        <p:nvSpPr>
          <p:cNvPr id="64" name="Text 62"/>
          <p:cNvSpPr/>
          <p:nvPr/>
        </p:nvSpPr>
        <p:spPr>
          <a:xfrm>
            <a:off x="1783080" y="2532888"/>
            <a:ext cx="4754880" cy="182880"/>
          </a:xfrm>
          <a:prstGeom prst="rect">
            <a:avLst/>
          </a:prstGeom>
          <a:noFill/>
          <a:ln/>
        </p:spPr>
        <p:txBody>
          <a:bodyPr wrap="square" rtlCol="0" anchor="ctr"/>
          <a:lstStyle/>
          <a:p>
            <a:pPr indent="0" marL="0">
              <a:buNone/>
            </a:pPr>
            <a:r>
              <a:rPr lang="en-US" sz="1300" dirty="0">
                <a:solidFill>
                  <a:srgbClr val="1F4D47"/>
                </a:solidFill>
                <a:latin typeface="Meiryo" pitchFamily="34" charset="0"/>
                <a:ea typeface="Meiryo" pitchFamily="34" charset="-122"/>
                <a:cs typeface="Meiryo" pitchFamily="34" charset="-120"/>
              </a:rPr>
              <a:t>主要KPI推移</a:t>
            </a:r>
            <a:endParaRPr lang="en-US" sz="1300" dirty="0"/>
          </a:p>
        </p:txBody>
      </p:sp>
      <p:sp>
        <p:nvSpPr>
          <p:cNvPr id="65" name="Shape 63"/>
          <p:cNvSpPr/>
          <p:nvPr/>
        </p:nvSpPr>
        <p:spPr>
          <a:xfrm>
            <a:off x="822960" y="3099816"/>
            <a:ext cx="512064" cy="384048"/>
          </a:xfrm>
          <a:prstGeom prst="roundRect">
            <a:avLst/>
          </a:prstGeom>
          <a:solidFill>
            <a:srgbClr val="1F7267"/>
          </a:solidFill>
          <a:ln w="12700">
            <a:solidFill>
              <a:srgbClr val="1F7267"/>
            </a:solidFill>
            <a:prstDash val="solid"/>
          </a:ln>
        </p:spPr>
      </p:sp>
      <p:sp>
        <p:nvSpPr>
          <p:cNvPr id="66" name="Text 64"/>
          <p:cNvSpPr/>
          <p:nvPr/>
        </p:nvSpPr>
        <p:spPr>
          <a:xfrm>
            <a:off x="987552" y="3191256"/>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3</a:t>
            </a:r>
            <a:endParaRPr lang="en-US" sz="1100" dirty="0"/>
          </a:p>
        </p:txBody>
      </p:sp>
      <p:sp>
        <p:nvSpPr>
          <p:cNvPr id="67" name="Shape 65"/>
          <p:cNvSpPr/>
          <p:nvPr/>
        </p:nvSpPr>
        <p:spPr>
          <a:xfrm>
            <a:off x="1508760" y="3099816"/>
            <a:ext cx="5303520" cy="384048"/>
          </a:xfrm>
          <a:prstGeom prst="roundRect">
            <a:avLst/>
          </a:prstGeom>
          <a:solidFill>
            <a:srgbClr val="ECF8F5"/>
          </a:solidFill>
          <a:ln w="12700">
            <a:solidFill>
              <a:srgbClr val="D8EFE9"/>
            </a:solidFill>
            <a:prstDash val="solid"/>
          </a:ln>
        </p:spPr>
      </p:sp>
      <p:sp>
        <p:nvSpPr>
          <p:cNvPr id="68" name="Text 66"/>
          <p:cNvSpPr/>
          <p:nvPr/>
        </p:nvSpPr>
        <p:spPr>
          <a:xfrm>
            <a:off x="1783080" y="3191256"/>
            <a:ext cx="4754880" cy="182880"/>
          </a:xfrm>
          <a:prstGeom prst="rect">
            <a:avLst/>
          </a:prstGeom>
          <a:noFill/>
          <a:ln/>
        </p:spPr>
        <p:txBody>
          <a:bodyPr wrap="square" rtlCol="0" anchor="ctr"/>
          <a:lstStyle/>
          <a:p>
            <a:pPr indent="0" marL="0">
              <a:buNone/>
            </a:pPr>
            <a:r>
              <a:rPr lang="en-US" sz="1300" dirty="0">
                <a:solidFill>
                  <a:srgbClr val="1F4D47"/>
                </a:solidFill>
                <a:latin typeface="Meiryo" pitchFamily="34" charset="0"/>
                <a:ea typeface="Meiryo" pitchFamily="34" charset="-122"/>
                <a:cs typeface="Meiryo" pitchFamily="34" charset="-120"/>
              </a:rPr>
              <a:t>予実差異分析</a:t>
            </a:r>
            <a:endParaRPr lang="en-US" sz="1300" dirty="0"/>
          </a:p>
        </p:txBody>
      </p:sp>
      <p:sp>
        <p:nvSpPr>
          <p:cNvPr id="69" name="Shape 67"/>
          <p:cNvSpPr/>
          <p:nvPr/>
        </p:nvSpPr>
        <p:spPr>
          <a:xfrm>
            <a:off x="822960" y="3758184"/>
            <a:ext cx="512064" cy="384048"/>
          </a:xfrm>
          <a:prstGeom prst="roundRect">
            <a:avLst/>
          </a:prstGeom>
          <a:solidFill>
            <a:srgbClr val="1F7267"/>
          </a:solidFill>
          <a:ln w="12700">
            <a:solidFill>
              <a:srgbClr val="1F7267"/>
            </a:solidFill>
            <a:prstDash val="solid"/>
          </a:ln>
        </p:spPr>
      </p:sp>
      <p:sp>
        <p:nvSpPr>
          <p:cNvPr id="70" name="Text 68"/>
          <p:cNvSpPr/>
          <p:nvPr/>
        </p:nvSpPr>
        <p:spPr>
          <a:xfrm>
            <a:off x="987552" y="3849624"/>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4</a:t>
            </a:r>
            <a:endParaRPr lang="en-US" sz="1100" dirty="0"/>
          </a:p>
        </p:txBody>
      </p:sp>
      <p:sp>
        <p:nvSpPr>
          <p:cNvPr id="71" name="Shape 69"/>
          <p:cNvSpPr/>
          <p:nvPr/>
        </p:nvSpPr>
        <p:spPr>
          <a:xfrm>
            <a:off x="1508760" y="3758184"/>
            <a:ext cx="5303520" cy="384048"/>
          </a:xfrm>
          <a:prstGeom prst="roundRect">
            <a:avLst/>
          </a:prstGeom>
          <a:solidFill>
            <a:srgbClr val="D8EFE9"/>
          </a:solidFill>
          <a:ln w="12700">
            <a:solidFill>
              <a:srgbClr val="D8EFE9"/>
            </a:solidFill>
            <a:prstDash val="solid"/>
          </a:ln>
        </p:spPr>
      </p:sp>
      <p:sp>
        <p:nvSpPr>
          <p:cNvPr id="72" name="Text 70"/>
          <p:cNvSpPr/>
          <p:nvPr/>
        </p:nvSpPr>
        <p:spPr>
          <a:xfrm>
            <a:off x="1783080" y="3849624"/>
            <a:ext cx="4754880" cy="182880"/>
          </a:xfrm>
          <a:prstGeom prst="rect">
            <a:avLst/>
          </a:prstGeom>
          <a:noFill/>
          <a:ln/>
        </p:spPr>
        <p:txBody>
          <a:bodyPr wrap="square" rtlCol="0" anchor="ctr"/>
          <a:lstStyle/>
          <a:p>
            <a:pPr indent="0" marL="0">
              <a:buNone/>
            </a:pPr>
            <a:r>
              <a:rPr lang="en-US" sz="1300" dirty="0">
                <a:solidFill>
                  <a:srgbClr val="1F4D47"/>
                </a:solidFill>
                <a:latin typeface="Meiryo" pitchFamily="34" charset="0"/>
                <a:ea typeface="Meiryo" pitchFamily="34" charset="-122"/>
                <a:cs typeface="Meiryo" pitchFamily="34" charset="-120"/>
              </a:rPr>
              <a:t>重点案件進捗</a:t>
            </a:r>
            <a:endParaRPr lang="en-US" sz="1300" dirty="0"/>
          </a:p>
        </p:txBody>
      </p:sp>
      <p:sp>
        <p:nvSpPr>
          <p:cNvPr id="73" name="Shape 71"/>
          <p:cNvSpPr/>
          <p:nvPr/>
        </p:nvSpPr>
        <p:spPr>
          <a:xfrm>
            <a:off x="822960" y="4416552"/>
            <a:ext cx="512064" cy="384048"/>
          </a:xfrm>
          <a:prstGeom prst="roundRect">
            <a:avLst/>
          </a:prstGeom>
          <a:solidFill>
            <a:srgbClr val="1F7267"/>
          </a:solidFill>
          <a:ln w="12700">
            <a:solidFill>
              <a:srgbClr val="1F7267"/>
            </a:solidFill>
            <a:prstDash val="solid"/>
          </a:ln>
        </p:spPr>
      </p:sp>
      <p:sp>
        <p:nvSpPr>
          <p:cNvPr id="74" name="Text 72"/>
          <p:cNvSpPr/>
          <p:nvPr/>
        </p:nvSpPr>
        <p:spPr>
          <a:xfrm>
            <a:off x="987552" y="4507992"/>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5</a:t>
            </a:r>
            <a:endParaRPr lang="en-US" sz="1100" dirty="0"/>
          </a:p>
        </p:txBody>
      </p:sp>
      <p:sp>
        <p:nvSpPr>
          <p:cNvPr id="75" name="Shape 73"/>
          <p:cNvSpPr/>
          <p:nvPr/>
        </p:nvSpPr>
        <p:spPr>
          <a:xfrm>
            <a:off x="1508760" y="4416552"/>
            <a:ext cx="5303520" cy="384048"/>
          </a:xfrm>
          <a:prstGeom prst="roundRect">
            <a:avLst/>
          </a:prstGeom>
          <a:solidFill>
            <a:srgbClr val="ECF8F5"/>
          </a:solidFill>
          <a:ln w="12700">
            <a:solidFill>
              <a:srgbClr val="D8EFE9"/>
            </a:solidFill>
            <a:prstDash val="solid"/>
          </a:ln>
        </p:spPr>
      </p:sp>
      <p:sp>
        <p:nvSpPr>
          <p:cNvPr id="76" name="Text 74"/>
          <p:cNvSpPr/>
          <p:nvPr/>
        </p:nvSpPr>
        <p:spPr>
          <a:xfrm>
            <a:off x="1783080" y="4507992"/>
            <a:ext cx="4754880" cy="182880"/>
          </a:xfrm>
          <a:prstGeom prst="rect">
            <a:avLst/>
          </a:prstGeom>
          <a:noFill/>
          <a:ln/>
        </p:spPr>
        <p:txBody>
          <a:bodyPr wrap="square" rtlCol="0" anchor="ctr"/>
          <a:lstStyle/>
          <a:p>
            <a:pPr indent="0" marL="0">
              <a:buNone/>
            </a:pPr>
            <a:r>
              <a:rPr lang="en-US" sz="1300" dirty="0">
                <a:solidFill>
                  <a:srgbClr val="1F4D47"/>
                </a:solidFill>
                <a:latin typeface="Meiryo" pitchFamily="34" charset="0"/>
                <a:ea typeface="Meiryo" pitchFamily="34" charset="-122"/>
                <a:cs typeface="Meiryo" pitchFamily="34" charset="-120"/>
              </a:rPr>
              <a:t>次月施策</a:t>
            </a:r>
            <a:endParaRPr lang="en-US" sz="1300" dirty="0"/>
          </a:p>
        </p:txBody>
      </p:sp>
      <p:sp>
        <p:nvSpPr>
          <p:cNvPr id="77" name="Shape 75"/>
          <p:cNvSpPr/>
          <p:nvPr/>
        </p:nvSpPr>
        <p:spPr>
          <a:xfrm>
            <a:off x="822960" y="5074920"/>
            <a:ext cx="512064" cy="384048"/>
          </a:xfrm>
          <a:prstGeom prst="roundRect">
            <a:avLst/>
          </a:prstGeom>
          <a:solidFill>
            <a:srgbClr val="1F7267"/>
          </a:solidFill>
          <a:ln w="12700">
            <a:solidFill>
              <a:srgbClr val="1F7267"/>
            </a:solidFill>
            <a:prstDash val="solid"/>
          </a:ln>
        </p:spPr>
      </p:sp>
      <p:sp>
        <p:nvSpPr>
          <p:cNvPr id="78" name="Text 76"/>
          <p:cNvSpPr/>
          <p:nvPr/>
        </p:nvSpPr>
        <p:spPr>
          <a:xfrm>
            <a:off x="987552" y="5166360"/>
            <a:ext cx="182880" cy="182880"/>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6</a:t>
            </a:r>
            <a:endParaRPr lang="en-US" sz="1100" dirty="0"/>
          </a:p>
        </p:txBody>
      </p:sp>
      <p:sp>
        <p:nvSpPr>
          <p:cNvPr id="79" name="Shape 77"/>
          <p:cNvSpPr/>
          <p:nvPr/>
        </p:nvSpPr>
        <p:spPr>
          <a:xfrm>
            <a:off x="1508760" y="5074920"/>
            <a:ext cx="5303520" cy="384048"/>
          </a:xfrm>
          <a:prstGeom prst="roundRect">
            <a:avLst/>
          </a:prstGeom>
          <a:solidFill>
            <a:srgbClr val="D8EFE9"/>
          </a:solidFill>
          <a:ln w="12700">
            <a:solidFill>
              <a:srgbClr val="D8EFE9"/>
            </a:solidFill>
            <a:prstDash val="solid"/>
          </a:ln>
        </p:spPr>
      </p:sp>
      <p:sp>
        <p:nvSpPr>
          <p:cNvPr id="80" name="Text 78"/>
          <p:cNvSpPr/>
          <p:nvPr/>
        </p:nvSpPr>
        <p:spPr>
          <a:xfrm>
            <a:off x="1783080" y="5166360"/>
            <a:ext cx="4754880" cy="182880"/>
          </a:xfrm>
          <a:prstGeom prst="rect">
            <a:avLst/>
          </a:prstGeom>
          <a:noFill/>
          <a:ln/>
        </p:spPr>
        <p:txBody>
          <a:bodyPr wrap="square" rtlCol="0" anchor="ctr"/>
          <a:lstStyle/>
          <a:p>
            <a:pPr indent="0" marL="0">
              <a:buNone/>
            </a:pPr>
            <a:r>
              <a:rPr lang="en-US" sz="1300" dirty="0">
                <a:solidFill>
                  <a:srgbClr val="1F4D47"/>
                </a:solidFill>
                <a:latin typeface="Meiryo" pitchFamily="34" charset="0"/>
                <a:ea typeface="Meiryo" pitchFamily="34" charset="-122"/>
                <a:cs typeface="Meiryo" pitchFamily="34" charset="-120"/>
              </a:rPr>
              <a:t>決裁事項</a:t>
            </a:r>
            <a:endParaRPr lang="en-US" sz="1300" dirty="0"/>
          </a:p>
        </p:txBody>
      </p:sp>
      <p:sp>
        <p:nvSpPr>
          <p:cNvPr id="81" name="Shape 79"/>
          <p:cNvSpPr/>
          <p:nvPr/>
        </p:nvSpPr>
        <p:spPr>
          <a:xfrm>
            <a:off x="7132320" y="1783080"/>
            <a:ext cx="4480560" cy="4389120"/>
          </a:xfrm>
          <a:prstGeom prst="roundRect">
            <a:avLst/>
          </a:prstGeom>
          <a:solidFill>
            <a:srgbClr val="ECF8F5"/>
          </a:solidFill>
          <a:ln w="12700">
            <a:solidFill>
              <a:srgbClr val="D8EFE9"/>
            </a:solidFill>
            <a:prstDash val="solid"/>
          </a:ln>
        </p:spPr>
      </p:sp>
      <p:sp>
        <p:nvSpPr>
          <p:cNvPr id="82" name="Text 80"/>
          <p:cNvSpPr/>
          <p:nvPr/>
        </p:nvSpPr>
        <p:spPr>
          <a:xfrm>
            <a:off x="7388352" y="2011680"/>
            <a:ext cx="3749040" cy="274320"/>
          </a:xfrm>
          <a:prstGeom prst="rect">
            <a:avLst/>
          </a:prstGeom>
          <a:noFill/>
          <a:ln/>
        </p:spPr>
        <p:txBody>
          <a:bodyPr wrap="square" rtlCol="0" anchor="ctr"/>
          <a:lstStyle/>
          <a:p>
            <a:pPr indent="0" marL="0">
              <a:buNone/>
            </a:pPr>
            <a:r>
              <a:rPr lang="en-US" sz="1500" b="1" dirty="0">
                <a:solidFill>
                  <a:srgbClr val="0F3A35"/>
                </a:solidFill>
                <a:latin typeface="Meiryo" pitchFamily="34" charset="0"/>
                <a:ea typeface="Meiryo" pitchFamily="34" charset="-122"/>
                <a:cs typeface="Meiryo" pitchFamily="34" charset="-120"/>
              </a:rPr>
              <a:t>活用ポイント</a:t>
            </a:r>
            <a:endParaRPr lang="en-US" sz="1500" dirty="0"/>
          </a:p>
        </p:txBody>
      </p:sp>
      <p:sp>
        <p:nvSpPr>
          <p:cNvPr id="83" name="Text 81"/>
          <p:cNvSpPr/>
          <p:nvPr/>
        </p:nvSpPr>
        <p:spPr>
          <a:xfrm>
            <a:off x="7388352" y="2468880"/>
            <a:ext cx="3840480" cy="2286000"/>
          </a:xfrm>
          <a:prstGeom prst="rect">
            <a:avLst/>
          </a:prstGeom>
          <a:noFill/>
          <a:ln/>
        </p:spPr>
        <p:txBody>
          <a:bodyPr wrap="square" rtlCol="0" anchor="ctr"/>
          <a:lstStyle/>
          <a:p>
            <a:pPr indent="0" marL="0">
              <a:buNone/>
            </a:pPr>
            <a:r>
              <a:rPr lang="en-US" sz="1200" dirty="0">
                <a:solidFill>
                  <a:srgbClr val="1F4D47"/>
                </a:solidFill>
                <a:latin typeface="Meiryo" pitchFamily="34" charset="0"/>
                <a:ea typeface="Meiryo" pitchFamily="34" charset="-122"/>
                <a:cs typeface="Meiryo" pitchFamily="34" charset="-120"/>
              </a:rPr>
              <a:t>・結論スライドを先頭に</a:t>
            </a:r>
            <a:endParaRPr lang="en-US" sz="1200" dirty="0"/>
          </a:p>
          <a:p>
            <a:pPr indent="0" marL="0">
              <a:buNone/>
            </a:pPr>
            <a:r>
              <a:rPr lang="en-US" sz="1200" dirty="0">
                <a:solidFill>
                  <a:srgbClr val="1F4D47"/>
                </a:solidFill>
                <a:latin typeface="Meiryo" pitchFamily="34" charset="0"/>
                <a:ea typeface="Meiryo" pitchFamily="34" charset="-122"/>
                <a:cs typeface="Meiryo" pitchFamily="34" charset="-120"/>
              </a:rPr>
              <a:t>・数字は最新値へ更新</a:t>
            </a:r>
            <a:endParaRPr lang="en-US" sz="1200" dirty="0"/>
          </a:p>
          <a:p>
            <a:pPr indent="0" marL="0">
              <a:buNone/>
            </a:pPr>
            <a:r>
              <a:rPr lang="en-US" sz="1200" dirty="0">
                <a:solidFill>
                  <a:srgbClr val="1F4D47"/>
                </a:solidFill>
                <a:latin typeface="Meiryo" pitchFamily="34" charset="0"/>
                <a:ea typeface="Meiryo" pitchFamily="34" charset="-122"/>
                <a:cs typeface="Meiryo" pitchFamily="34" charset="-120"/>
              </a:rPr>
              <a:t>・末尾に次アクションを固定</a:t>
            </a:r>
            <a:endParaRPr lang="en-US" sz="1200" dirty="0"/>
          </a:p>
          <a:p>
            <a:pPr indent="0" marL="0">
              <a:buNone/>
            </a:pPr>
            <a:r>
              <a:rPr lang="en-US" sz="1200" dirty="0">
                <a:solidFill>
                  <a:srgbClr val="1F4D47"/>
                </a:solidFill>
                <a:latin typeface="Meiryo" pitchFamily="34" charset="0"/>
                <a:ea typeface="Meiryo" pitchFamily="34" charset="-122"/>
                <a:cs typeface="Meiryo" pitchFamily="34" charset="-120"/>
              </a:rPr>
              <a:t>・役割と期限を明示</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月次サマリー</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3</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月次サマリー</a:t>
            </a:r>
            <a:endParaRPr lang="en-US" sz="2400" dirty="0"/>
          </a:p>
        </p:txBody>
      </p:sp>
      <p:sp>
        <p:nvSpPr>
          <p:cNvPr id="56" name="Text 54"/>
          <p:cNvSpPr/>
          <p:nvPr/>
        </p:nvSpPr>
        <p:spPr>
          <a:xfrm>
            <a:off x="749808" y="1316736"/>
            <a:ext cx="10241280" cy="274320"/>
          </a:xfrm>
          <a:prstGeom prst="rect">
            <a:avLst/>
          </a:prstGeom>
          <a:noFill/>
          <a:ln/>
        </p:spPr>
        <p:txBody>
          <a:bodyPr wrap="square" rtlCol="0" anchor="ctr"/>
          <a:lstStyle/>
          <a:p>
            <a:pPr indent="0" marL="0">
              <a:buNone/>
            </a:pPr>
            <a:r>
              <a:rPr lang="en-US" sz="1200" dirty="0">
                <a:solidFill>
                  <a:srgbClr val="4E786F"/>
                </a:solidFill>
                <a:latin typeface="Meiryo" pitchFamily="34" charset="0"/>
                <a:ea typeface="Meiryo" pitchFamily="34" charset="-122"/>
                <a:cs typeface="Meiryo" pitchFamily="34" charset="-120"/>
              </a:rPr>
              <a:t>最初に意思決定者へ結論を提示</a:t>
            </a:r>
            <a:endParaRPr lang="en-US" sz="1200" dirty="0"/>
          </a:p>
        </p:txBody>
      </p:sp>
      <p:sp>
        <p:nvSpPr>
          <p:cNvPr id="57" name="Shape 55"/>
          <p:cNvSpPr/>
          <p:nvPr/>
        </p:nvSpPr>
        <p:spPr>
          <a:xfrm>
            <a:off x="731520" y="1664208"/>
            <a:ext cx="10972800" cy="1115568"/>
          </a:xfrm>
          <a:prstGeom prst="roundRect">
            <a:avLst/>
          </a:prstGeom>
          <a:solidFill>
            <a:srgbClr val="0F3A35"/>
          </a:solidFill>
          <a:ln w="12700">
            <a:solidFill>
              <a:srgbClr val="0F3A35"/>
            </a:solidFill>
            <a:prstDash val="solid"/>
          </a:ln>
        </p:spPr>
      </p:sp>
      <p:sp>
        <p:nvSpPr>
          <p:cNvPr id="58" name="Text 56"/>
          <p:cNvSpPr/>
          <p:nvPr/>
        </p:nvSpPr>
        <p:spPr>
          <a:xfrm>
            <a:off x="950976" y="1847088"/>
            <a:ext cx="914400" cy="219456"/>
          </a:xfrm>
          <a:prstGeom prst="rect">
            <a:avLst/>
          </a:prstGeom>
          <a:noFill/>
          <a:ln/>
        </p:spPr>
        <p:txBody>
          <a:bodyPr wrap="square" rtlCol="0" anchor="ctr"/>
          <a:lstStyle/>
          <a:p>
            <a:pPr algn="ctr" indent="0" marL="0">
              <a:buNone/>
            </a:pPr>
            <a:r>
              <a:rPr lang="en-US" sz="1100" b="1" dirty="0">
                <a:solidFill>
                  <a:srgbClr val="FFFFFF"/>
                </a:solidFill>
                <a:latin typeface="Meiryo" pitchFamily="34" charset="0"/>
                <a:ea typeface="Meiryo" pitchFamily="34" charset="-122"/>
                <a:cs typeface="Meiryo" pitchFamily="34" charset="-120"/>
              </a:rPr>
              <a:t>結論</a:t>
            </a:r>
            <a:endParaRPr lang="en-US" sz="1100" dirty="0"/>
          </a:p>
        </p:txBody>
      </p:sp>
      <p:sp>
        <p:nvSpPr>
          <p:cNvPr id="59" name="Text 57"/>
          <p:cNvSpPr/>
          <p:nvPr/>
        </p:nvSpPr>
        <p:spPr>
          <a:xfrm>
            <a:off x="1975104" y="1810512"/>
            <a:ext cx="9509760" cy="292608"/>
          </a:xfrm>
          <a:prstGeom prst="rect">
            <a:avLst/>
          </a:prstGeom>
          <a:noFill/>
          <a:ln/>
        </p:spPr>
        <p:txBody>
          <a:bodyPr wrap="square" rtlCol="0" anchor="ctr"/>
          <a:lstStyle/>
          <a:p>
            <a:pPr indent="0" marL="0">
              <a:buNone/>
            </a:pPr>
            <a:r>
              <a:rPr lang="en-US" sz="1400" b="1" dirty="0">
                <a:solidFill>
                  <a:srgbClr val="FFFFFF"/>
                </a:solidFill>
                <a:latin typeface="Meiryo" pitchFamily="34" charset="0"/>
                <a:ea typeface="Meiryo" pitchFamily="34" charset="-122"/>
                <a:cs typeface="Meiryo" pitchFamily="34" charset="-120"/>
              </a:rPr>
              <a:t>売上は計画比未達だが、受注残と高粗利案件の進捗から来月の回復余地は高い</a:t>
            </a:r>
            <a:endParaRPr lang="en-US" sz="1400" dirty="0"/>
          </a:p>
        </p:txBody>
      </p:sp>
      <p:sp>
        <p:nvSpPr>
          <p:cNvPr id="60" name="Shape 58"/>
          <p:cNvSpPr/>
          <p:nvPr/>
        </p:nvSpPr>
        <p:spPr>
          <a:xfrm>
            <a:off x="731520" y="2999232"/>
            <a:ext cx="3493008" cy="1965960"/>
          </a:xfrm>
          <a:prstGeom prst="roundRect">
            <a:avLst/>
          </a:prstGeom>
          <a:solidFill>
            <a:srgbClr val="ECF8F5"/>
          </a:solidFill>
          <a:ln w="12700">
            <a:solidFill>
              <a:srgbClr val="D8EFE9"/>
            </a:solidFill>
            <a:prstDash val="solid"/>
          </a:ln>
        </p:spPr>
      </p:sp>
      <p:sp>
        <p:nvSpPr>
          <p:cNvPr id="61" name="Text 59"/>
          <p:cNvSpPr/>
          <p:nvPr/>
        </p:nvSpPr>
        <p:spPr>
          <a:xfrm>
            <a:off x="914400" y="3163824"/>
            <a:ext cx="822960" cy="201168"/>
          </a:xfrm>
          <a:prstGeom prst="rect">
            <a:avLst/>
          </a:prstGeom>
          <a:noFill/>
          <a:ln/>
        </p:spPr>
        <p:txBody>
          <a:bodyPr wrap="square" rtlCol="0" anchor="ctr"/>
          <a:lstStyle/>
          <a:p>
            <a:pPr indent="0" marL="0">
              <a:buNone/>
            </a:pPr>
            <a:r>
              <a:rPr lang="en-US" sz="1000" b="1" dirty="0">
                <a:solidFill>
                  <a:srgbClr val="1F7267"/>
                </a:solidFill>
                <a:latin typeface="Meiryo" pitchFamily="34" charset="0"/>
                <a:ea typeface="Meiryo" pitchFamily="34" charset="-122"/>
                <a:cs typeface="Meiryo" pitchFamily="34" charset="-120"/>
              </a:rPr>
              <a:t>根拠 1</a:t>
            </a:r>
            <a:endParaRPr lang="en-US" sz="1000" dirty="0"/>
          </a:p>
        </p:txBody>
      </p:sp>
      <p:sp>
        <p:nvSpPr>
          <p:cNvPr id="62" name="Text 60"/>
          <p:cNvSpPr/>
          <p:nvPr/>
        </p:nvSpPr>
        <p:spPr>
          <a:xfrm>
            <a:off x="914400" y="3456432"/>
            <a:ext cx="3127248" cy="1371600"/>
          </a:xfrm>
          <a:prstGeom prst="rect">
            <a:avLst/>
          </a:prstGeom>
          <a:noFill/>
          <a:ln/>
        </p:spPr>
        <p:txBody>
          <a:bodyPr wrap="square" rtlCol="0" anchor="ctr"/>
          <a:lstStyle/>
          <a:p>
            <a:pPr indent="0" marL="0">
              <a:buNone/>
            </a:pPr>
            <a:r>
              <a:rPr lang="en-US" sz="1100" dirty="0">
                <a:solidFill>
                  <a:srgbClr val="1F4D47"/>
                </a:solidFill>
                <a:latin typeface="Meiryo" pitchFamily="34" charset="0"/>
                <a:ea typeface="Meiryo" pitchFamily="34" charset="-122"/>
                <a:cs typeface="Meiryo" pitchFamily="34" charset="-120"/>
              </a:rPr>
              <a:t>予算未達の主要因は特定済みで、対策施策の実行準備が完了</a:t>
            </a:r>
            <a:endParaRPr lang="en-US" sz="1100" dirty="0"/>
          </a:p>
        </p:txBody>
      </p:sp>
      <p:sp>
        <p:nvSpPr>
          <p:cNvPr id="63" name="Shape 61"/>
          <p:cNvSpPr/>
          <p:nvPr/>
        </p:nvSpPr>
        <p:spPr>
          <a:xfrm>
            <a:off x="4370832" y="2999232"/>
            <a:ext cx="3493008" cy="1965960"/>
          </a:xfrm>
          <a:prstGeom prst="roundRect">
            <a:avLst/>
          </a:prstGeom>
          <a:solidFill>
            <a:srgbClr val="D8EFE9"/>
          </a:solidFill>
          <a:ln w="12700">
            <a:solidFill>
              <a:srgbClr val="D8EFE9"/>
            </a:solidFill>
            <a:prstDash val="solid"/>
          </a:ln>
        </p:spPr>
      </p:sp>
      <p:sp>
        <p:nvSpPr>
          <p:cNvPr id="64" name="Text 62"/>
          <p:cNvSpPr/>
          <p:nvPr/>
        </p:nvSpPr>
        <p:spPr>
          <a:xfrm>
            <a:off x="4553712" y="3163824"/>
            <a:ext cx="822960" cy="201168"/>
          </a:xfrm>
          <a:prstGeom prst="rect">
            <a:avLst/>
          </a:prstGeom>
          <a:noFill/>
          <a:ln/>
        </p:spPr>
        <p:txBody>
          <a:bodyPr wrap="square" rtlCol="0" anchor="ctr"/>
          <a:lstStyle/>
          <a:p>
            <a:pPr indent="0" marL="0">
              <a:buNone/>
            </a:pPr>
            <a:r>
              <a:rPr lang="en-US" sz="1000" b="1" dirty="0">
                <a:solidFill>
                  <a:srgbClr val="1F7267"/>
                </a:solidFill>
                <a:latin typeface="Meiryo" pitchFamily="34" charset="0"/>
                <a:ea typeface="Meiryo" pitchFamily="34" charset="-122"/>
                <a:cs typeface="Meiryo" pitchFamily="34" charset="-120"/>
              </a:rPr>
              <a:t>根拠 2</a:t>
            </a:r>
            <a:endParaRPr lang="en-US" sz="1000" dirty="0"/>
          </a:p>
        </p:txBody>
      </p:sp>
      <p:sp>
        <p:nvSpPr>
          <p:cNvPr id="65" name="Text 63"/>
          <p:cNvSpPr/>
          <p:nvPr/>
        </p:nvSpPr>
        <p:spPr>
          <a:xfrm>
            <a:off x="4553712" y="3456432"/>
            <a:ext cx="3127248" cy="1371600"/>
          </a:xfrm>
          <a:prstGeom prst="rect">
            <a:avLst/>
          </a:prstGeom>
          <a:noFill/>
          <a:ln/>
        </p:spPr>
        <p:txBody>
          <a:bodyPr wrap="square" rtlCol="0" anchor="ctr"/>
          <a:lstStyle/>
          <a:p>
            <a:pPr indent="0" marL="0">
              <a:buNone/>
            </a:pPr>
            <a:r>
              <a:rPr lang="en-US" sz="1100" dirty="0">
                <a:solidFill>
                  <a:srgbClr val="1F4D47"/>
                </a:solidFill>
                <a:latin typeface="Meiryo" pitchFamily="34" charset="0"/>
                <a:ea typeface="Meiryo" pitchFamily="34" charset="-122"/>
                <a:cs typeface="Meiryo" pitchFamily="34" charset="-120"/>
              </a:rPr>
              <a:t>重点案件の進捗が改善し、翌月売上計上見込みが積み上がっている</a:t>
            </a:r>
            <a:endParaRPr lang="en-US" sz="1100" dirty="0"/>
          </a:p>
        </p:txBody>
      </p:sp>
      <p:sp>
        <p:nvSpPr>
          <p:cNvPr id="66" name="Shape 64"/>
          <p:cNvSpPr/>
          <p:nvPr/>
        </p:nvSpPr>
        <p:spPr>
          <a:xfrm>
            <a:off x="8010144" y="2999232"/>
            <a:ext cx="3493008" cy="1965960"/>
          </a:xfrm>
          <a:prstGeom prst="roundRect">
            <a:avLst/>
          </a:prstGeom>
          <a:solidFill>
            <a:srgbClr val="ECF8F5"/>
          </a:solidFill>
          <a:ln w="12700">
            <a:solidFill>
              <a:srgbClr val="D8EFE9"/>
            </a:solidFill>
            <a:prstDash val="solid"/>
          </a:ln>
        </p:spPr>
      </p:sp>
      <p:sp>
        <p:nvSpPr>
          <p:cNvPr id="67" name="Text 65"/>
          <p:cNvSpPr/>
          <p:nvPr/>
        </p:nvSpPr>
        <p:spPr>
          <a:xfrm>
            <a:off x="8193024" y="3163824"/>
            <a:ext cx="822960" cy="201168"/>
          </a:xfrm>
          <a:prstGeom prst="rect">
            <a:avLst/>
          </a:prstGeom>
          <a:noFill/>
          <a:ln/>
        </p:spPr>
        <p:txBody>
          <a:bodyPr wrap="square" rtlCol="0" anchor="ctr"/>
          <a:lstStyle/>
          <a:p>
            <a:pPr indent="0" marL="0">
              <a:buNone/>
            </a:pPr>
            <a:r>
              <a:rPr lang="en-US" sz="1000" b="1" dirty="0">
                <a:solidFill>
                  <a:srgbClr val="1F7267"/>
                </a:solidFill>
                <a:latin typeface="Meiryo" pitchFamily="34" charset="0"/>
                <a:ea typeface="Meiryo" pitchFamily="34" charset="-122"/>
                <a:cs typeface="Meiryo" pitchFamily="34" charset="-120"/>
              </a:rPr>
              <a:t>根拠 3</a:t>
            </a:r>
            <a:endParaRPr lang="en-US" sz="1000" dirty="0"/>
          </a:p>
        </p:txBody>
      </p:sp>
      <p:sp>
        <p:nvSpPr>
          <p:cNvPr id="68" name="Text 66"/>
          <p:cNvSpPr/>
          <p:nvPr/>
        </p:nvSpPr>
        <p:spPr>
          <a:xfrm>
            <a:off x="8193024" y="3456432"/>
            <a:ext cx="3127248" cy="1371600"/>
          </a:xfrm>
          <a:prstGeom prst="rect">
            <a:avLst/>
          </a:prstGeom>
          <a:noFill/>
          <a:ln/>
        </p:spPr>
        <p:txBody>
          <a:bodyPr wrap="square" rtlCol="0" anchor="ctr"/>
          <a:lstStyle/>
          <a:p>
            <a:pPr indent="0" marL="0">
              <a:buNone/>
            </a:pPr>
            <a:r>
              <a:rPr lang="en-US" sz="1100" dirty="0">
                <a:solidFill>
                  <a:srgbClr val="1F4D47"/>
                </a:solidFill>
                <a:latin typeface="Meiryo" pitchFamily="34" charset="0"/>
                <a:ea typeface="Meiryo" pitchFamily="34" charset="-122"/>
                <a:cs typeface="Meiryo" pitchFamily="34" charset="-120"/>
              </a:rPr>
              <a:t>粗利率改善施策が継続し、利益面での下振れは限定的</a:t>
            </a:r>
            <a:endParaRPr lang="en-US" sz="1100" dirty="0"/>
          </a:p>
        </p:txBody>
      </p:sp>
      <p:sp>
        <p:nvSpPr>
          <p:cNvPr id="69" name="Shape 67"/>
          <p:cNvSpPr/>
          <p:nvPr/>
        </p:nvSpPr>
        <p:spPr>
          <a:xfrm>
            <a:off x="731520" y="5888736"/>
            <a:ext cx="10972800" cy="402336"/>
          </a:xfrm>
          <a:prstGeom prst="roundRect">
            <a:avLst/>
          </a:prstGeom>
          <a:solidFill>
            <a:srgbClr val="4DB79A">
              <a:alpha val="84000"/>
            </a:srgbClr>
          </a:solidFill>
          <a:ln w="12700">
            <a:solidFill>
              <a:srgbClr val="4DB79A"/>
            </a:solidFill>
            <a:prstDash val="solid"/>
          </a:ln>
        </p:spPr>
      </p:sp>
      <p:sp>
        <p:nvSpPr>
          <p:cNvPr id="70" name="Text 68"/>
          <p:cNvSpPr/>
          <p:nvPr/>
        </p:nvSpPr>
        <p:spPr>
          <a:xfrm>
            <a:off x="960120" y="5998464"/>
            <a:ext cx="10515600" cy="201168"/>
          </a:xfrm>
          <a:prstGeom prst="rect">
            <a:avLst/>
          </a:prstGeom>
          <a:noFill/>
          <a:ln/>
        </p:spPr>
        <p:txBody>
          <a:bodyPr wrap="square" rtlCol="0" anchor="ctr"/>
          <a:lstStyle/>
          <a:p>
            <a:pPr indent="0" marL="0">
              <a:buNone/>
            </a:pPr>
            <a:r>
              <a:rPr lang="en-US" sz="1100" b="1" dirty="0">
                <a:solidFill>
                  <a:srgbClr val="0F3A35"/>
                </a:solidFill>
                <a:latin typeface="Meiryo" pitchFamily="34" charset="0"/>
                <a:ea typeface="Meiryo" pitchFamily="34" charset="-122"/>
                <a:cs typeface="Meiryo" pitchFamily="34" charset="-120"/>
              </a:rPr>
              <a:t>本日お願いしたい意思決定: 次月の優先施策3件と追加投資判断の承認をお願いしたい</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主要KPI（当月実績 / 計画）</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4</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主要KPI（当月実績 / 計画）</a:t>
            </a:r>
            <a:endParaRPr lang="en-US" sz="2400" dirty="0"/>
          </a:p>
        </p:txBody>
      </p:sp>
      <p:graphicFrame>
        <p:nvGraphicFramePr>
          <p:cNvPr id="56" name="Chart 0" descr=""/>
          <p:cNvGraphicFramePr/>
          <p:nvPr/>
        </p:nvGraphicFramePr>
        <p:xfrm>
          <a:off x="731520" y="1645920"/>
          <a:ext cx="7680960" cy="4526280"/>
        </p:xfrm>
        <a:graphic xmlns:a="http://schemas.openxmlformats.org/drawingml/2006/main">
          <a:graphicData uri="http://schemas.openxmlformats.org/drawingml/2006/chart">
            <c:chart xmlns:c="http://schemas.openxmlformats.org/drawingml/2006/chart" r:id="rId1"/>
          </a:graphicData>
        </a:graphic>
      </p:graphicFrame>
      <p:sp>
        <p:nvSpPr>
          <p:cNvPr id="57" name="Shape 54"/>
          <p:cNvSpPr/>
          <p:nvPr/>
        </p:nvSpPr>
        <p:spPr>
          <a:xfrm>
            <a:off x="8641080" y="1645920"/>
            <a:ext cx="2926080" cy="4526280"/>
          </a:xfrm>
          <a:prstGeom prst="roundRect">
            <a:avLst/>
          </a:prstGeom>
          <a:solidFill>
            <a:srgbClr val="ECF8F5"/>
          </a:solidFill>
          <a:ln w="12700">
            <a:solidFill>
              <a:srgbClr val="D8EFE9"/>
            </a:solidFill>
            <a:prstDash val="solid"/>
          </a:ln>
        </p:spPr>
      </p:sp>
      <p:sp>
        <p:nvSpPr>
          <p:cNvPr id="58" name="Text 55"/>
          <p:cNvSpPr/>
          <p:nvPr/>
        </p:nvSpPr>
        <p:spPr>
          <a:xfrm>
            <a:off x="8897112" y="1847088"/>
            <a:ext cx="2377440" cy="237744"/>
          </a:xfrm>
          <a:prstGeom prst="rect">
            <a:avLst/>
          </a:prstGeom>
          <a:noFill/>
          <a:ln/>
        </p:spPr>
        <p:txBody>
          <a:bodyPr wrap="square" rtlCol="0" anchor="ctr"/>
          <a:lstStyle/>
          <a:p>
            <a:pPr indent="0" marL="0">
              <a:buNone/>
            </a:pPr>
            <a:r>
              <a:rPr lang="en-US" sz="1400" b="1" dirty="0">
                <a:solidFill>
                  <a:srgbClr val="0F3A35"/>
                </a:solidFill>
                <a:latin typeface="Meiryo" pitchFamily="34" charset="0"/>
                <a:ea typeface="Meiryo" pitchFamily="34" charset="-122"/>
                <a:cs typeface="Meiryo" pitchFamily="34" charset="-120"/>
              </a:rPr>
              <a:t>記入ガイド</a:t>
            </a:r>
            <a:endParaRPr lang="en-US" sz="1400" dirty="0"/>
          </a:p>
        </p:txBody>
      </p:sp>
      <p:sp>
        <p:nvSpPr>
          <p:cNvPr id="59" name="Text 56"/>
          <p:cNvSpPr/>
          <p:nvPr/>
        </p:nvSpPr>
        <p:spPr>
          <a:xfrm>
            <a:off x="8897112" y="2240280"/>
            <a:ext cx="2377440" cy="2651760"/>
          </a:xfrm>
          <a:prstGeom prst="rect">
            <a:avLst/>
          </a:prstGeom>
          <a:noFill/>
          <a:ln/>
        </p:spPr>
        <p:txBody>
          <a:bodyPr wrap="square" rtlCol="0" anchor="ctr"/>
          <a:lstStyle/>
          <a:p>
            <a:pPr indent="0" marL="0">
              <a:buNone/>
            </a:pPr>
            <a:r>
              <a:rPr lang="en-US" sz="1100" dirty="0">
                <a:solidFill>
                  <a:srgbClr val="1F4D47"/>
                </a:solidFill>
                <a:latin typeface="Meiryo" pitchFamily="34" charset="0"/>
                <a:ea typeface="Meiryo" pitchFamily="34" charset="-122"/>
                <a:cs typeface="Meiryo" pitchFamily="34" charset="-120"/>
              </a:rPr>
              <a:t>・達成率は同一会計基準で算出</a:t>
            </a:r>
            <a:endParaRPr lang="en-US" sz="1100" dirty="0"/>
          </a:p>
          <a:p>
            <a:pPr indent="0" marL="0">
              <a:buNone/>
            </a:pPr>
            <a:r>
              <a:rPr lang="en-US" sz="1100" dirty="0">
                <a:solidFill>
                  <a:srgbClr val="1F4D47"/>
                </a:solidFill>
                <a:latin typeface="Meiryo" pitchFamily="34" charset="0"/>
                <a:ea typeface="Meiryo" pitchFamily="34" charset="-122"/>
                <a:cs typeface="Meiryo" pitchFamily="34" charset="-120"/>
              </a:rPr>
              <a:t>・受注残進捗は計上予定月を固定</a:t>
            </a:r>
            <a:endParaRPr lang="en-US" sz="1100" dirty="0"/>
          </a:p>
          <a:p>
            <a:pPr indent="0" marL="0">
              <a:buNone/>
            </a:pPr>
            <a:r>
              <a:rPr lang="en-US" sz="1100" dirty="0">
                <a:solidFill>
                  <a:srgbClr val="1F4D47"/>
                </a:solidFill>
                <a:latin typeface="Meiryo" pitchFamily="34" charset="0"/>
                <a:ea typeface="Meiryo" pitchFamily="34" charset="-122"/>
                <a:cs typeface="Meiryo" pitchFamily="34" charset="-120"/>
              </a:rPr>
              <a:t>・粗利率は単発案件を除外して確認</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予実差異分析（上位項目）</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5</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予実差異分析（上位項目）</a:t>
            </a:r>
            <a:endParaRPr lang="en-US" sz="2400" dirty="0"/>
          </a:p>
        </p:txBody>
      </p:sp>
      <p:sp>
        <p:nvSpPr>
          <p:cNvPr id="56" name="Shape 54"/>
          <p:cNvSpPr/>
          <p:nvPr/>
        </p:nvSpPr>
        <p:spPr>
          <a:xfrm>
            <a:off x="731520" y="1691640"/>
            <a:ext cx="2560320" cy="566928"/>
          </a:xfrm>
          <a:prstGeom prst="rect">
            <a:avLst/>
          </a:prstGeom>
          <a:solidFill>
            <a:srgbClr val="0F3A35"/>
          </a:solidFill>
          <a:ln w="12700">
            <a:solidFill>
              <a:srgbClr val="0F3A35"/>
            </a:solidFill>
            <a:prstDash val="solid"/>
          </a:ln>
        </p:spPr>
      </p:sp>
      <p:sp>
        <p:nvSpPr>
          <p:cNvPr id="57" name="Text 55"/>
          <p:cNvSpPr/>
          <p:nvPr/>
        </p:nvSpPr>
        <p:spPr>
          <a:xfrm>
            <a:off x="822960" y="1874520"/>
            <a:ext cx="237744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項目</a:t>
            </a:r>
            <a:endParaRPr lang="en-US" sz="1200" dirty="0"/>
          </a:p>
        </p:txBody>
      </p:sp>
      <p:sp>
        <p:nvSpPr>
          <p:cNvPr id="58" name="Shape 56"/>
          <p:cNvSpPr/>
          <p:nvPr/>
        </p:nvSpPr>
        <p:spPr>
          <a:xfrm>
            <a:off x="3291840" y="1691640"/>
            <a:ext cx="1920240" cy="566928"/>
          </a:xfrm>
          <a:prstGeom prst="rect">
            <a:avLst/>
          </a:prstGeom>
          <a:solidFill>
            <a:srgbClr val="0F3A35"/>
          </a:solidFill>
          <a:ln w="12700">
            <a:solidFill>
              <a:srgbClr val="0F3A35"/>
            </a:solidFill>
            <a:prstDash val="solid"/>
          </a:ln>
        </p:spPr>
      </p:sp>
      <p:sp>
        <p:nvSpPr>
          <p:cNvPr id="59" name="Text 57"/>
          <p:cNvSpPr/>
          <p:nvPr/>
        </p:nvSpPr>
        <p:spPr>
          <a:xfrm>
            <a:off x="3383280" y="1874520"/>
            <a:ext cx="17373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計画</a:t>
            </a:r>
            <a:endParaRPr lang="en-US" sz="1200" dirty="0"/>
          </a:p>
        </p:txBody>
      </p:sp>
      <p:sp>
        <p:nvSpPr>
          <p:cNvPr id="60" name="Shape 58"/>
          <p:cNvSpPr/>
          <p:nvPr/>
        </p:nvSpPr>
        <p:spPr>
          <a:xfrm>
            <a:off x="5212080" y="1691640"/>
            <a:ext cx="1920240" cy="566928"/>
          </a:xfrm>
          <a:prstGeom prst="rect">
            <a:avLst/>
          </a:prstGeom>
          <a:solidFill>
            <a:srgbClr val="0F3A35"/>
          </a:solidFill>
          <a:ln w="12700">
            <a:solidFill>
              <a:srgbClr val="0F3A35"/>
            </a:solidFill>
            <a:prstDash val="solid"/>
          </a:ln>
        </p:spPr>
      </p:sp>
      <p:sp>
        <p:nvSpPr>
          <p:cNvPr id="61" name="Text 59"/>
          <p:cNvSpPr/>
          <p:nvPr/>
        </p:nvSpPr>
        <p:spPr>
          <a:xfrm>
            <a:off x="5303520" y="1874520"/>
            <a:ext cx="17373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実績</a:t>
            </a:r>
            <a:endParaRPr lang="en-US" sz="1200" dirty="0"/>
          </a:p>
        </p:txBody>
      </p:sp>
      <p:sp>
        <p:nvSpPr>
          <p:cNvPr id="62" name="Shape 60"/>
          <p:cNvSpPr/>
          <p:nvPr/>
        </p:nvSpPr>
        <p:spPr>
          <a:xfrm>
            <a:off x="7132320" y="1691640"/>
            <a:ext cx="5212080" cy="566928"/>
          </a:xfrm>
          <a:prstGeom prst="rect">
            <a:avLst/>
          </a:prstGeom>
          <a:solidFill>
            <a:srgbClr val="0F3A35"/>
          </a:solidFill>
          <a:ln w="12700">
            <a:solidFill>
              <a:srgbClr val="0F3A35"/>
            </a:solidFill>
            <a:prstDash val="solid"/>
          </a:ln>
        </p:spPr>
      </p:sp>
      <p:sp>
        <p:nvSpPr>
          <p:cNvPr id="63" name="Text 61"/>
          <p:cNvSpPr/>
          <p:nvPr/>
        </p:nvSpPr>
        <p:spPr>
          <a:xfrm>
            <a:off x="7223760" y="1874520"/>
            <a:ext cx="502920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差異要因</a:t>
            </a:r>
            <a:endParaRPr lang="en-US" sz="1200" dirty="0"/>
          </a:p>
        </p:txBody>
      </p:sp>
      <p:sp>
        <p:nvSpPr>
          <p:cNvPr id="64" name="Shape 62"/>
          <p:cNvSpPr/>
          <p:nvPr/>
        </p:nvSpPr>
        <p:spPr>
          <a:xfrm>
            <a:off x="731520" y="2258568"/>
            <a:ext cx="2560320" cy="694944"/>
          </a:xfrm>
          <a:prstGeom prst="rect">
            <a:avLst/>
          </a:prstGeom>
          <a:solidFill>
            <a:srgbClr val="FFFFFF"/>
          </a:solidFill>
          <a:ln w="12700">
            <a:solidFill>
              <a:srgbClr val="D8EFE9"/>
            </a:solidFill>
            <a:prstDash val="solid"/>
          </a:ln>
        </p:spPr>
      </p:sp>
      <p:sp>
        <p:nvSpPr>
          <p:cNvPr id="65" name="Text 63"/>
          <p:cNvSpPr/>
          <p:nvPr/>
        </p:nvSpPr>
        <p:spPr>
          <a:xfrm>
            <a:off x="822960" y="2395728"/>
            <a:ext cx="2377440" cy="512064"/>
          </a:xfrm>
          <a:prstGeom prst="rect">
            <a:avLst/>
          </a:prstGeom>
          <a:noFill/>
          <a:ln/>
        </p:spPr>
        <p:txBody>
          <a:bodyPr wrap="square" rtlCol="0" anchor="ctr"/>
          <a:lstStyle/>
          <a:p>
            <a:pPr algn="l" indent="0" marL="0">
              <a:buNone/>
            </a:pPr>
            <a:r>
              <a:rPr lang="en-US" sz="1100" dirty="0">
                <a:solidFill>
                  <a:srgbClr val="1F4D47"/>
                </a:solidFill>
                <a:latin typeface="Meiryo" pitchFamily="34" charset="0"/>
                <a:ea typeface="Meiryo" pitchFamily="34" charset="-122"/>
                <a:cs typeface="Meiryo" pitchFamily="34" charset="-120"/>
              </a:rPr>
              <a:t>新規売上</a:t>
            </a:r>
            <a:endParaRPr lang="en-US" sz="1100" dirty="0"/>
          </a:p>
        </p:txBody>
      </p:sp>
      <p:sp>
        <p:nvSpPr>
          <p:cNvPr id="66" name="Shape 64"/>
          <p:cNvSpPr/>
          <p:nvPr/>
        </p:nvSpPr>
        <p:spPr>
          <a:xfrm>
            <a:off x="3291840" y="2258568"/>
            <a:ext cx="1920240" cy="694944"/>
          </a:xfrm>
          <a:prstGeom prst="rect">
            <a:avLst/>
          </a:prstGeom>
          <a:solidFill>
            <a:srgbClr val="FFFFFF"/>
          </a:solidFill>
          <a:ln w="12700">
            <a:solidFill>
              <a:srgbClr val="D8EFE9"/>
            </a:solidFill>
            <a:prstDash val="solid"/>
          </a:ln>
        </p:spPr>
      </p:sp>
      <p:sp>
        <p:nvSpPr>
          <p:cNvPr id="67" name="Text 65"/>
          <p:cNvSpPr/>
          <p:nvPr/>
        </p:nvSpPr>
        <p:spPr>
          <a:xfrm>
            <a:off x="3383280" y="2395728"/>
            <a:ext cx="17373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420M</a:t>
            </a:r>
            <a:endParaRPr lang="en-US" sz="1100" dirty="0"/>
          </a:p>
        </p:txBody>
      </p:sp>
      <p:sp>
        <p:nvSpPr>
          <p:cNvPr id="68" name="Shape 66"/>
          <p:cNvSpPr/>
          <p:nvPr/>
        </p:nvSpPr>
        <p:spPr>
          <a:xfrm>
            <a:off x="5212080" y="2258568"/>
            <a:ext cx="1920240" cy="694944"/>
          </a:xfrm>
          <a:prstGeom prst="rect">
            <a:avLst/>
          </a:prstGeom>
          <a:solidFill>
            <a:srgbClr val="FFFFFF"/>
          </a:solidFill>
          <a:ln w="12700">
            <a:solidFill>
              <a:srgbClr val="D8EFE9"/>
            </a:solidFill>
            <a:prstDash val="solid"/>
          </a:ln>
        </p:spPr>
      </p:sp>
      <p:sp>
        <p:nvSpPr>
          <p:cNvPr id="69" name="Text 67"/>
          <p:cNvSpPr/>
          <p:nvPr/>
        </p:nvSpPr>
        <p:spPr>
          <a:xfrm>
            <a:off x="5303520" y="2395728"/>
            <a:ext cx="17373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358M</a:t>
            </a:r>
            <a:endParaRPr lang="en-US" sz="1100" dirty="0"/>
          </a:p>
        </p:txBody>
      </p:sp>
      <p:sp>
        <p:nvSpPr>
          <p:cNvPr id="70" name="Shape 68"/>
          <p:cNvSpPr/>
          <p:nvPr/>
        </p:nvSpPr>
        <p:spPr>
          <a:xfrm>
            <a:off x="7132320" y="2258568"/>
            <a:ext cx="5212080" cy="694944"/>
          </a:xfrm>
          <a:prstGeom prst="rect">
            <a:avLst/>
          </a:prstGeom>
          <a:solidFill>
            <a:srgbClr val="FFFFFF"/>
          </a:solidFill>
          <a:ln w="12700">
            <a:solidFill>
              <a:srgbClr val="D8EFE9"/>
            </a:solidFill>
            <a:prstDash val="solid"/>
          </a:ln>
        </p:spPr>
      </p:sp>
      <p:sp>
        <p:nvSpPr>
          <p:cNvPr id="71" name="Text 69"/>
          <p:cNvSpPr/>
          <p:nvPr/>
        </p:nvSpPr>
        <p:spPr>
          <a:xfrm>
            <a:off x="7223760" y="2395728"/>
            <a:ext cx="502920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大型案件の契約締結が翌月へ後ろ倒し</a:t>
            </a:r>
            <a:endParaRPr lang="en-US" sz="1100" dirty="0"/>
          </a:p>
        </p:txBody>
      </p:sp>
      <p:sp>
        <p:nvSpPr>
          <p:cNvPr id="72" name="Shape 70"/>
          <p:cNvSpPr/>
          <p:nvPr/>
        </p:nvSpPr>
        <p:spPr>
          <a:xfrm>
            <a:off x="731520" y="2953512"/>
            <a:ext cx="2560320" cy="694944"/>
          </a:xfrm>
          <a:prstGeom prst="rect">
            <a:avLst/>
          </a:prstGeom>
          <a:solidFill>
            <a:srgbClr val="D8EFE9"/>
          </a:solidFill>
          <a:ln w="12700">
            <a:solidFill>
              <a:srgbClr val="D8EFE9"/>
            </a:solidFill>
            <a:prstDash val="solid"/>
          </a:ln>
        </p:spPr>
      </p:sp>
      <p:sp>
        <p:nvSpPr>
          <p:cNvPr id="73" name="Text 71"/>
          <p:cNvSpPr/>
          <p:nvPr/>
        </p:nvSpPr>
        <p:spPr>
          <a:xfrm>
            <a:off x="822960" y="3090672"/>
            <a:ext cx="2377440" cy="512064"/>
          </a:xfrm>
          <a:prstGeom prst="rect">
            <a:avLst/>
          </a:prstGeom>
          <a:noFill/>
          <a:ln/>
        </p:spPr>
        <p:txBody>
          <a:bodyPr wrap="square" rtlCol="0" anchor="ctr"/>
          <a:lstStyle/>
          <a:p>
            <a:pPr algn="l" indent="0" marL="0">
              <a:buNone/>
            </a:pPr>
            <a:r>
              <a:rPr lang="en-US" sz="1100" dirty="0">
                <a:solidFill>
                  <a:srgbClr val="1F4D47"/>
                </a:solidFill>
                <a:latin typeface="Meiryo" pitchFamily="34" charset="0"/>
                <a:ea typeface="Meiryo" pitchFamily="34" charset="-122"/>
                <a:cs typeface="Meiryo" pitchFamily="34" charset="-120"/>
              </a:rPr>
              <a:t>既存売上</a:t>
            </a:r>
            <a:endParaRPr lang="en-US" sz="1100" dirty="0"/>
          </a:p>
        </p:txBody>
      </p:sp>
      <p:sp>
        <p:nvSpPr>
          <p:cNvPr id="74" name="Shape 72"/>
          <p:cNvSpPr/>
          <p:nvPr/>
        </p:nvSpPr>
        <p:spPr>
          <a:xfrm>
            <a:off x="3291840" y="2953512"/>
            <a:ext cx="1920240" cy="694944"/>
          </a:xfrm>
          <a:prstGeom prst="rect">
            <a:avLst/>
          </a:prstGeom>
          <a:solidFill>
            <a:srgbClr val="D8EFE9"/>
          </a:solidFill>
          <a:ln w="12700">
            <a:solidFill>
              <a:srgbClr val="D8EFE9"/>
            </a:solidFill>
            <a:prstDash val="solid"/>
          </a:ln>
        </p:spPr>
      </p:sp>
      <p:sp>
        <p:nvSpPr>
          <p:cNvPr id="75" name="Text 73"/>
          <p:cNvSpPr/>
          <p:nvPr/>
        </p:nvSpPr>
        <p:spPr>
          <a:xfrm>
            <a:off x="3383280" y="3090672"/>
            <a:ext cx="17373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280M</a:t>
            </a:r>
            <a:endParaRPr lang="en-US" sz="1100" dirty="0"/>
          </a:p>
        </p:txBody>
      </p:sp>
      <p:sp>
        <p:nvSpPr>
          <p:cNvPr id="76" name="Shape 74"/>
          <p:cNvSpPr/>
          <p:nvPr/>
        </p:nvSpPr>
        <p:spPr>
          <a:xfrm>
            <a:off x="5212080" y="2953512"/>
            <a:ext cx="1920240" cy="694944"/>
          </a:xfrm>
          <a:prstGeom prst="rect">
            <a:avLst/>
          </a:prstGeom>
          <a:solidFill>
            <a:srgbClr val="D8EFE9"/>
          </a:solidFill>
          <a:ln w="12700">
            <a:solidFill>
              <a:srgbClr val="D8EFE9"/>
            </a:solidFill>
            <a:prstDash val="solid"/>
          </a:ln>
        </p:spPr>
      </p:sp>
      <p:sp>
        <p:nvSpPr>
          <p:cNvPr id="77" name="Text 75"/>
          <p:cNvSpPr/>
          <p:nvPr/>
        </p:nvSpPr>
        <p:spPr>
          <a:xfrm>
            <a:off x="5303520" y="3090672"/>
            <a:ext cx="17373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292M</a:t>
            </a:r>
            <a:endParaRPr lang="en-US" sz="1100" dirty="0"/>
          </a:p>
        </p:txBody>
      </p:sp>
      <p:sp>
        <p:nvSpPr>
          <p:cNvPr id="78" name="Shape 76"/>
          <p:cNvSpPr/>
          <p:nvPr/>
        </p:nvSpPr>
        <p:spPr>
          <a:xfrm>
            <a:off x="7132320" y="2953512"/>
            <a:ext cx="5212080" cy="694944"/>
          </a:xfrm>
          <a:prstGeom prst="rect">
            <a:avLst/>
          </a:prstGeom>
          <a:solidFill>
            <a:srgbClr val="D8EFE9"/>
          </a:solidFill>
          <a:ln w="12700">
            <a:solidFill>
              <a:srgbClr val="D8EFE9"/>
            </a:solidFill>
            <a:prstDash val="solid"/>
          </a:ln>
        </p:spPr>
      </p:sp>
      <p:sp>
        <p:nvSpPr>
          <p:cNvPr id="79" name="Text 77"/>
          <p:cNvSpPr/>
          <p:nvPr/>
        </p:nvSpPr>
        <p:spPr>
          <a:xfrm>
            <a:off x="7223760" y="3090672"/>
            <a:ext cx="502920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アップセル案件が想定以上に進展</a:t>
            </a:r>
            <a:endParaRPr lang="en-US" sz="1100" dirty="0"/>
          </a:p>
        </p:txBody>
      </p:sp>
      <p:sp>
        <p:nvSpPr>
          <p:cNvPr id="80" name="Shape 78"/>
          <p:cNvSpPr/>
          <p:nvPr/>
        </p:nvSpPr>
        <p:spPr>
          <a:xfrm>
            <a:off x="731520" y="3648456"/>
            <a:ext cx="2560320" cy="694944"/>
          </a:xfrm>
          <a:prstGeom prst="rect">
            <a:avLst/>
          </a:prstGeom>
          <a:solidFill>
            <a:srgbClr val="FFFFFF"/>
          </a:solidFill>
          <a:ln w="12700">
            <a:solidFill>
              <a:srgbClr val="D8EFE9"/>
            </a:solidFill>
            <a:prstDash val="solid"/>
          </a:ln>
        </p:spPr>
      </p:sp>
      <p:sp>
        <p:nvSpPr>
          <p:cNvPr id="81" name="Text 79"/>
          <p:cNvSpPr/>
          <p:nvPr/>
        </p:nvSpPr>
        <p:spPr>
          <a:xfrm>
            <a:off x="822960" y="3785616"/>
            <a:ext cx="2377440" cy="512064"/>
          </a:xfrm>
          <a:prstGeom prst="rect">
            <a:avLst/>
          </a:prstGeom>
          <a:noFill/>
          <a:ln/>
        </p:spPr>
        <p:txBody>
          <a:bodyPr wrap="square" rtlCol="0" anchor="ctr"/>
          <a:lstStyle/>
          <a:p>
            <a:pPr algn="l" indent="0" marL="0">
              <a:buNone/>
            </a:pPr>
            <a:r>
              <a:rPr lang="en-US" sz="1100" dirty="0">
                <a:solidFill>
                  <a:srgbClr val="1F4D47"/>
                </a:solidFill>
                <a:latin typeface="Meiryo" pitchFamily="34" charset="0"/>
                <a:ea typeface="Meiryo" pitchFamily="34" charset="-122"/>
                <a:cs typeface="Meiryo" pitchFamily="34" charset="-120"/>
              </a:rPr>
              <a:t>原価</a:t>
            </a:r>
            <a:endParaRPr lang="en-US" sz="1100" dirty="0"/>
          </a:p>
        </p:txBody>
      </p:sp>
      <p:sp>
        <p:nvSpPr>
          <p:cNvPr id="82" name="Shape 80"/>
          <p:cNvSpPr/>
          <p:nvPr/>
        </p:nvSpPr>
        <p:spPr>
          <a:xfrm>
            <a:off x="3291840" y="3648456"/>
            <a:ext cx="1920240" cy="694944"/>
          </a:xfrm>
          <a:prstGeom prst="rect">
            <a:avLst/>
          </a:prstGeom>
          <a:solidFill>
            <a:srgbClr val="FFFFFF"/>
          </a:solidFill>
          <a:ln w="12700">
            <a:solidFill>
              <a:srgbClr val="D8EFE9"/>
            </a:solidFill>
            <a:prstDash val="solid"/>
          </a:ln>
        </p:spPr>
      </p:sp>
      <p:sp>
        <p:nvSpPr>
          <p:cNvPr id="83" name="Text 81"/>
          <p:cNvSpPr/>
          <p:nvPr/>
        </p:nvSpPr>
        <p:spPr>
          <a:xfrm>
            <a:off x="3383280" y="3785616"/>
            <a:ext cx="17373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390M</a:t>
            </a:r>
            <a:endParaRPr lang="en-US" sz="1100" dirty="0"/>
          </a:p>
        </p:txBody>
      </p:sp>
      <p:sp>
        <p:nvSpPr>
          <p:cNvPr id="84" name="Shape 82"/>
          <p:cNvSpPr/>
          <p:nvPr/>
        </p:nvSpPr>
        <p:spPr>
          <a:xfrm>
            <a:off x="5212080" y="3648456"/>
            <a:ext cx="1920240" cy="694944"/>
          </a:xfrm>
          <a:prstGeom prst="rect">
            <a:avLst/>
          </a:prstGeom>
          <a:solidFill>
            <a:srgbClr val="FFFFFF"/>
          </a:solidFill>
          <a:ln w="12700">
            <a:solidFill>
              <a:srgbClr val="D8EFE9"/>
            </a:solidFill>
            <a:prstDash val="solid"/>
          </a:ln>
        </p:spPr>
      </p:sp>
      <p:sp>
        <p:nvSpPr>
          <p:cNvPr id="85" name="Text 83"/>
          <p:cNvSpPr/>
          <p:nvPr/>
        </p:nvSpPr>
        <p:spPr>
          <a:xfrm>
            <a:off x="5303520" y="3785616"/>
            <a:ext cx="17373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375M</a:t>
            </a:r>
            <a:endParaRPr lang="en-US" sz="1100" dirty="0"/>
          </a:p>
        </p:txBody>
      </p:sp>
      <p:sp>
        <p:nvSpPr>
          <p:cNvPr id="86" name="Shape 84"/>
          <p:cNvSpPr/>
          <p:nvPr/>
        </p:nvSpPr>
        <p:spPr>
          <a:xfrm>
            <a:off x="7132320" y="3648456"/>
            <a:ext cx="5212080" cy="694944"/>
          </a:xfrm>
          <a:prstGeom prst="rect">
            <a:avLst/>
          </a:prstGeom>
          <a:solidFill>
            <a:srgbClr val="FFFFFF"/>
          </a:solidFill>
          <a:ln w="12700">
            <a:solidFill>
              <a:srgbClr val="D8EFE9"/>
            </a:solidFill>
            <a:prstDash val="solid"/>
          </a:ln>
        </p:spPr>
      </p:sp>
      <p:sp>
        <p:nvSpPr>
          <p:cNvPr id="87" name="Text 85"/>
          <p:cNvSpPr/>
          <p:nvPr/>
        </p:nvSpPr>
        <p:spPr>
          <a:xfrm>
            <a:off x="7223760" y="3785616"/>
            <a:ext cx="502920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外注費圧縮と稼働平準化が寄与</a:t>
            </a:r>
            <a:endParaRPr lang="en-US" sz="1100" dirty="0"/>
          </a:p>
        </p:txBody>
      </p:sp>
      <p:sp>
        <p:nvSpPr>
          <p:cNvPr id="88" name="Shape 86"/>
          <p:cNvSpPr/>
          <p:nvPr/>
        </p:nvSpPr>
        <p:spPr>
          <a:xfrm>
            <a:off x="731520" y="4343400"/>
            <a:ext cx="2560320" cy="694944"/>
          </a:xfrm>
          <a:prstGeom prst="rect">
            <a:avLst/>
          </a:prstGeom>
          <a:solidFill>
            <a:srgbClr val="D8EFE9"/>
          </a:solidFill>
          <a:ln w="12700">
            <a:solidFill>
              <a:srgbClr val="D8EFE9"/>
            </a:solidFill>
            <a:prstDash val="solid"/>
          </a:ln>
        </p:spPr>
      </p:sp>
      <p:sp>
        <p:nvSpPr>
          <p:cNvPr id="89" name="Text 87"/>
          <p:cNvSpPr/>
          <p:nvPr/>
        </p:nvSpPr>
        <p:spPr>
          <a:xfrm>
            <a:off x="822960" y="4480560"/>
            <a:ext cx="2377440" cy="512064"/>
          </a:xfrm>
          <a:prstGeom prst="rect">
            <a:avLst/>
          </a:prstGeom>
          <a:noFill/>
          <a:ln/>
        </p:spPr>
        <p:txBody>
          <a:bodyPr wrap="square" rtlCol="0" anchor="ctr"/>
          <a:lstStyle/>
          <a:p>
            <a:pPr algn="l" indent="0" marL="0">
              <a:buNone/>
            </a:pPr>
            <a:r>
              <a:rPr lang="en-US" sz="1100" dirty="0">
                <a:solidFill>
                  <a:srgbClr val="1F4D47"/>
                </a:solidFill>
                <a:latin typeface="Meiryo" pitchFamily="34" charset="0"/>
                <a:ea typeface="Meiryo" pitchFamily="34" charset="-122"/>
                <a:cs typeface="Meiryo" pitchFamily="34" charset="-120"/>
              </a:rPr>
              <a:t>販管費</a:t>
            </a:r>
            <a:endParaRPr lang="en-US" sz="1100" dirty="0"/>
          </a:p>
        </p:txBody>
      </p:sp>
      <p:sp>
        <p:nvSpPr>
          <p:cNvPr id="90" name="Shape 88"/>
          <p:cNvSpPr/>
          <p:nvPr/>
        </p:nvSpPr>
        <p:spPr>
          <a:xfrm>
            <a:off x="3291840" y="4343400"/>
            <a:ext cx="1920240" cy="694944"/>
          </a:xfrm>
          <a:prstGeom prst="rect">
            <a:avLst/>
          </a:prstGeom>
          <a:solidFill>
            <a:srgbClr val="D8EFE9"/>
          </a:solidFill>
          <a:ln w="12700">
            <a:solidFill>
              <a:srgbClr val="D8EFE9"/>
            </a:solidFill>
            <a:prstDash val="solid"/>
          </a:ln>
        </p:spPr>
      </p:sp>
      <p:sp>
        <p:nvSpPr>
          <p:cNvPr id="91" name="Text 89"/>
          <p:cNvSpPr/>
          <p:nvPr/>
        </p:nvSpPr>
        <p:spPr>
          <a:xfrm>
            <a:off x="3383280" y="4480560"/>
            <a:ext cx="17373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180M</a:t>
            </a:r>
            <a:endParaRPr lang="en-US" sz="1100" dirty="0"/>
          </a:p>
        </p:txBody>
      </p:sp>
      <p:sp>
        <p:nvSpPr>
          <p:cNvPr id="92" name="Shape 90"/>
          <p:cNvSpPr/>
          <p:nvPr/>
        </p:nvSpPr>
        <p:spPr>
          <a:xfrm>
            <a:off x="5212080" y="4343400"/>
            <a:ext cx="1920240" cy="694944"/>
          </a:xfrm>
          <a:prstGeom prst="rect">
            <a:avLst/>
          </a:prstGeom>
          <a:solidFill>
            <a:srgbClr val="D8EFE9"/>
          </a:solidFill>
          <a:ln w="12700">
            <a:solidFill>
              <a:srgbClr val="D8EFE9"/>
            </a:solidFill>
            <a:prstDash val="solid"/>
          </a:ln>
        </p:spPr>
      </p:sp>
      <p:sp>
        <p:nvSpPr>
          <p:cNvPr id="93" name="Text 91"/>
          <p:cNvSpPr/>
          <p:nvPr/>
        </p:nvSpPr>
        <p:spPr>
          <a:xfrm>
            <a:off x="5303520" y="4480560"/>
            <a:ext cx="17373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188M</a:t>
            </a:r>
            <a:endParaRPr lang="en-US" sz="1100" dirty="0"/>
          </a:p>
        </p:txBody>
      </p:sp>
      <p:sp>
        <p:nvSpPr>
          <p:cNvPr id="94" name="Shape 92"/>
          <p:cNvSpPr/>
          <p:nvPr/>
        </p:nvSpPr>
        <p:spPr>
          <a:xfrm>
            <a:off x="7132320" y="4343400"/>
            <a:ext cx="5212080" cy="694944"/>
          </a:xfrm>
          <a:prstGeom prst="rect">
            <a:avLst/>
          </a:prstGeom>
          <a:solidFill>
            <a:srgbClr val="D8EFE9"/>
          </a:solidFill>
          <a:ln w="12700">
            <a:solidFill>
              <a:srgbClr val="D8EFE9"/>
            </a:solidFill>
            <a:prstDash val="solid"/>
          </a:ln>
        </p:spPr>
      </p:sp>
      <p:sp>
        <p:nvSpPr>
          <p:cNvPr id="95" name="Text 93"/>
          <p:cNvSpPr/>
          <p:nvPr/>
        </p:nvSpPr>
        <p:spPr>
          <a:xfrm>
            <a:off x="7223760" y="4480560"/>
            <a:ext cx="502920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採用強化に伴う一時コスト増</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受注から売上計上までの進捗</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6</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受注から売上計上までの進捗</a:t>
            </a:r>
            <a:endParaRPr lang="en-US" sz="2400" dirty="0"/>
          </a:p>
        </p:txBody>
      </p:sp>
      <p:sp>
        <p:nvSpPr>
          <p:cNvPr id="56" name="Shape 54"/>
          <p:cNvSpPr/>
          <p:nvPr/>
        </p:nvSpPr>
        <p:spPr>
          <a:xfrm>
            <a:off x="1005840" y="1737360"/>
            <a:ext cx="8686800" cy="768096"/>
          </a:xfrm>
          <a:prstGeom prst="roundRect">
            <a:avLst/>
          </a:prstGeom>
          <a:solidFill>
            <a:srgbClr val="4DB79A">
              <a:alpha val="82000"/>
            </a:srgbClr>
          </a:solidFill>
          <a:ln w="12700">
            <a:solidFill>
              <a:srgbClr val="4DB79A"/>
            </a:solidFill>
            <a:prstDash val="solid"/>
          </a:ln>
        </p:spPr>
      </p:sp>
      <p:sp>
        <p:nvSpPr>
          <p:cNvPr id="57" name="Text 55"/>
          <p:cNvSpPr/>
          <p:nvPr/>
        </p:nvSpPr>
        <p:spPr>
          <a:xfrm>
            <a:off x="1152144" y="1975104"/>
            <a:ext cx="83667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見込み案件  1250</a:t>
            </a:r>
            <a:endParaRPr lang="en-US" sz="1200" dirty="0"/>
          </a:p>
        </p:txBody>
      </p:sp>
      <p:sp>
        <p:nvSpPr>
          <p:cNvPr id="58" name="Text 56"/>
          <p:cNvSpPr/>
          <p:nvPr/>
        </p:nvSpPr>
        <p:spPr>
          <a:xfrm>
            <a:off x="10012680" y="1956816"/>
            <a:ext cx="1783080" cy="219456"/>
          </a:xfrm>
          <a:prstGeom prst="rect">
            <a:avLst/>
          </a:prstGeom>
          <a:noFill/>
          <a:ln/>
        </p:spPr>
        <p:txBody>
          <a:bodyPr wrap="square" rtlCol="0" anchor="ctr"/>
          <a:lstStyle/>
          <a:p>
            <a:pPr algn="l" indent="0" marL="0">
              <a:buNone/>
            </a:pPr>
            <a:r>
              <a:rPr lang="en-US" sz="1000" dirty="0">
                <a:solidFill>
                  <a:srgbClr val="1F4D47"/>
                </a:solidFill>
                <a:latin typeface="Meiryo" pitchFamily="34" charset="0"/>
                <a:ea typeface="Meiryo" pitchFamily="34" charset="-122"/>
                <a:cs typeface="Meiryo" pitchFamily="34" charset="-120"/>
              </a:rPr>
              <a:t>当月商談化対象</a:t>
            </a:r>
            <a:endParaRPr lang="en-US" sz="1000" dirty="0"/>
          </a:p>
        </p:txBody>
      </p:sp>
      <p:sp>
        <p:nvSpPr>
          <p:cNvPr id="59" name="Shape 57"/>
          <p:cNvSpPr/>
          <p:nvPr/>
        </p:nvSpPr>
        <p:spPr>
          <a:xfrm>
            <a:off x="3194914" y="2743200"/>
            <a:ext cx="4308653" cy="768096"/>
          </a:xfrm>
          <a:prstGeom prst="roundRect">
            <a:avLst/>
          </a:prstGeom>
          <a:solidFill>
            <a:srgbClr val="1F7267">
              <a:alpha val="76000"/>
            </a:srgbClr>
          </a:solidFill>
          <a:ln w="12700">
            <a:solidFill>
              <a:srgbClr val="1F7267"/>
            </a:solidFill>
            <a:prstDash val="solid"/>
          </a:ln>
        </p:spPr>
      </p:sp>
      <p:sp>
        <p:nvSpPr>
          <p:cNvPr id="60" name="Text 58"/>
          <p:cNvSpPr/>
          <p:nvPr/>
        </p:nvSpPr>
        <p:spPr>
          <a:xfrm>
            <a:off x="3341218" y="2980944"/>
            <a:ext cx="3988613"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提案提出  620</a:t>
            </a:r>
            <a:endParaRPr lang="en-US" sz="1200" dirty="0"/>
          </a:p>
        </p:txBody>
      </p:sp>
      <p:sp>
        <p:nvSpPr>
          <p:cNvPr id="61" name="Text 59"/>
          <p:cNvSpPr/>
          <p:nvPr/>
        </p:nvSpPr>
        <p:spPr>
          <a:xfrm>
            <a:off x="10012680" y="2962656"/>
            <a:ext cx="1783080" cy="219456"/>
          </a:xfrm>
          <a:prstGeom prst="rect">
            <a:avLst/>
          </a:prstGeom>
          <a:noFill/>
          <a:ln/>
        </p:spPr>
        <p:txBody>
          <a:bodyPr wrap="square" rtlCol="0" anchor="ctr"/>
          <a:lstStyle/>
          <a:p>
            <a:pPr algn="l" indent="0" marL="0">
              <a:buNone/>
            </a:pPr>
            <a:r>
              <a:rPr lang="en-US" sz="1000" dirty="0">
                <a:solidFill>
                  <a:srgbClr val="1F4D47"/>
                </a:solidFill>
                <a:latin typeface="Meiryo" pitchFamily="34" charset="0"/>
                <a:ea typeface="Meiryo" pitchFamily="34" charset="-122"/>
                <a:cs typeface="Meiryo" pitchFamily="34" charset="-120"/>
              </a:rPr>
              <a:t>選定フェーズ入り</a:t>
            </a:r>
            <a:endParaRPr lang="en-US" sz="1000" dirty="0"/>
          </a:p>
        </p:txBody>
      </p:sp>
      <p:sp>
        <p:nvSpPr>
          <p:cNvPr id="62" name="Shape 60"/>
          <p:cNvSpPr/>
          <p:nvPr/>
        </p:nvSpPr>
        <p:spPr>
          <a:xfrm>
            <a:off x="3977640" y="3749040"/>
            <a:ext cx="2743200" cy="768096"/>
          </a:xfrm>
          <a:prstGeom prst="roundRect">
            <a:avLst/>
          </a:prstGeom>
          <a:solidFill>
            <a:srgbClr val="4DB79A">
              <a:alpha val="70000"/>
            </a:srgbClr>
          </a:solidFill>
          <a:ln w="12700">
            <a:solidFill>
              <a:srgbClr val="4DB79A"/>
            </a:solidFill>
            <a:prstDash val="solid"/>
          </a:ln>
        </p:spPr>
      </p:sp>
      <p:sp>
        <p:nvSpPr>
          <p:cNvPr id="63" name="Text 61"/>
          <p:cNvSpPr/>
          <p:nvPr/>
        </p:nvSpPr>
        <p:spPr>
          <a:xfrm>
            <a:off x="4123944" y="3986784"/>
            <a:ext cx="24231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受注確定  240</a:t>
            </a:r>
            <a:endParaRPr lang="en-US" sz="1200" dirty="0"/>
          </a:p>
        </p:txBody>
      </p:sp>
      <p:sp>
        <p:nvSpPr>
          <p:cNvPr id="64" name="Text 62"/>
          <p:cNvSpPr/>
          <p:nvPr/>
        </p:nvSpPr>
        <p:spPr>
          <a:xfrm>
            <a:off x="10012680" y="3968496"/>
            <a:ext cx="1783080" cy="219456"/>
          </a:xfrm>
          <a:prstGeom prst="rect">
            <a:avLst/>
          </a:prstGeom>
          <a:noFill/>
          <a:ln/>
        </p:spPr>
        <p:txBody>
          <a:bodyPr wrap="square" rtlCol="0" anchor="ctr"/>
          <a:lstStyle/>
          <a:p>
            <a:pPr algn="l" indent="0" marL="0">
              <a:buNone/>
            </a:pPr>
            <a:r>
              <a:rPr lang="en-US" sz="1000" dirty="0">
                <a:solidFill>
                  <a:srgbClr val="1F4D47"/>
                </a:solidFill>
                <a:latin typeface="Meiryo" pitchFamily="34" charset="0"/>
                <a:ea typeface="Meiryo" pitchFamily="34" charset="-122"/>
                <a:cs typeface="Meiryo" pitchFamily="34" charset="-120"/>
              </a:rPr>
              <a:t>契約締結済み</a:t>
            </a:r>
            <a:endParaRPr lang="en-US" sz="1000" dirty="0"/>
          </a:p>
        </p:txBody>
      </p:sp>
      <p:sp>
        <p:nvSpPr>
          <p:cNvPr id="65" name="Shape 63"/>
          <p:cNvSpPr/>
          <p:nvPr/>
        </p:nvSpPr>
        <p:spPr>
          <a:xfrm>
            <a:off x="3977640" y="4754880"/>
            <a:ext cx="2743200" cy="768096"/>
          </a:xfrm>
          <a:prstGeom prst="roundRect">
            <a:avLst/>
          </a:prstGeom>
          <a:solidFill>
            <a:srgbClr val="1F7267">
              <a:alpha val="64000"/>
            </a:srgbClr>
          </a:solidFill>
          <a:ln w="12700">
            <a:solidFill>
              <a:srgbClr val="1F7267"/>
            </a:solidFill>
            <a:prstDash val="solid"/>
          </a:ln>
        </p:spPr>
      </p:sp>
      <p:sp>
        <p:nvSpPr>
          <p:cNvPr id="66" name="Text 64"/>
          <p:cNvSpPr/>
          <p:nvPr/>
        </p:nvSpPr>
        <p:spPr>
          <a:xfrm>
            <a:off x="4123944" y="4992624"/>
            <a:ext cx="24231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納品完了  186</a:t>
            </a:r>
            <a:endParaRPr lang="en-US" sz="1200" dirty="0"/>
          </a:p>
        </p:txBody>
      </p:sp>
      <p:sp>
        <p:nvSpPr>
          <p:cNvPr id="67" name="Text 65"/>
          <p:cNvSpPr/>
          <p:nvPr/>
        </p:nvSpPr>
        <p:spPr>
          <a:xfrm>
            <a:off x="10012680" y="4974336"/>
            <a:ext cx="1783080" cy="219456"/>
          </a:xfrm>
          <a:prstGeom prst="rect">
            <a:avLst/>
          </a:prstGeom>
          <a:noFill/>
          <a:ln/>
        </p:spPr>
        <p:txBody>
          <a:bodyPr wrap="square" rtlCol="0" anchor="ctr"/>
          <a:lstStyle/>
          <a:p>
            <a:pPr algn="l" indent="0" marL="0">
              <a:buNone/>
            </a:pPr>
            <a:r>
              <a:rPr lang="en-US" sz="1000" dirty="0">
                <a:solidFill>
                  <a:srgbClr val="1F4D47"/>
                </a:solidFill>
                <a:latin typeface="Meiryo" pitchFamily="34" charset="0"/>
                <a:ea typeface="Meiryo" pitchFamily="34" charset="-122"/>
                <a:cs typeface="Meiryo" pitchFamily="34" charset="-120"/>
              </a:rPr>
              <a:t>売上計上可能</a:t>
            </a:r>
            <a:endParaRPr lang="en-US" sz="1000" dirty="0"/>
          </a:p>
        </p:txBody>
      </p:sp>
      <p:sp>
        <p:nvSpPr>
          <p:cNvPr id="68" name="Shape 66"/>
          <p:cNvSpPr/>
          <p:nvPr/>
        </p:nvSpPr>
        <p:spPr>
          <a:xfrm>
            <a:off x="3977640" y="5760720"/>
            <a:ext cx="2743200" cy="768096"/>
          </a:xfrm>
          <a:prstGeom prst="roundRect">
            <a:avLst/>
          </a:prstGeom>
          <a:solidFill>
            <a:srgbClr val="4DB79A">
              <a:alpha val="58000"/>
            </a:srgbClr>
          </a:solidFill>
          <a:ln w="12700">
            <a:solidFill>
              <a:srgbClr val="4DB79A"/>
            </a:solidFill>
            <a:prstDash val="solid"/>
          </a:ln>
        </p:spPr>
      </p:sp>
      <p:sp>
        <p:nvSpPr>
          <p:cNvPr id="69" name="Text 67"/>
          <p:cNvSpPr/>
          <p:nvPr/>
        </p:nvSpPr>
        <p:spPr>
          <a:xfrm>
            <a:off x="4123944" y="5998464"/>
            <a:ext cx="24231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計上完了  172</a:t>
            </a:r>
            <a:endParaRPr lang="en-US" sz="1200" dirty="0"/>
          </a:p>
        </p:txBody>
      </p:sp>
      <p:sp>
        <p:nvSpPr>
          <p:cNvPr id="70" name="Text 68"/>
          <p:cNvSpPr/>
          <p:nvPr/>
        </p:nvSpPr>
        <p:spPr>
          <a:xfrm>
            <a:off x="10012680" y="5980176"/>
            <a:ext cx="1783080" cy="219456"/>
          </a:xfrm>
          <a:prstGeom prst="rect">
            <a:avLst/>
          </a:prstGeom>
          <a:noFill/>
          <a:ln/>
        </p:spPr>
        <p:txBody>
          <a:bodyPr wrap="square" rtlCol="0" anchor="ctr"/>
          <a:lstStyle/>
          <a:p>
            <a:pPr algn="l" indent="0" marL="0">
              <a:buNone/>
            </a:pPr>
            <a:r>
              <a:rPr lang="en-US" sz="1000" dirty="0">
                <a:solidFill>
                  <a:srgbClr val="1F4D47"/>
                </a:solidFill>
                <a:latin typeface="Meiryo" pitchFamily="34" charset="0"/>
                <a:ea typeface="Meiryo" pitchFamily="34" charset="-122"/>
                <a:cs typeface="Meiryo" pitchFamily="34" charset="-120"/>
              </a:rPr>
              <a:t>会計反映完了</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重点案件の進捗</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7</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重点案件の進捗</a:t>
            </a:r>
            <a:endParaRPr lang="en-US" sz="2400" dirty="0"/>
          </a:p>
        </p:txBody>
      </p:sp>
      <p:sp>
        <p:nvSpPr>
          <p:cNvPr id="56" name="Shape 54"/>
          <p:cNvSpPr/>
          <p:nvPr/>
        </p:nvSpPr>
        <p:spPr>
          <a:xfrm>
            <a:off x="731520" y="1691640"/>
            <a:ext cx="2011680" cy="566928"/>
          </a:xfrm>
          <a:prstGeom prst="rect">
            <a:avLst/>
          </a:prstGeom>
          <a:solidFill>
            <a:srgbClr val="0F3A35"/>
          </a:solidFill>
          <a:ln w="12700">
            <a:solidFill>
              <a:srgbClr val="0F3A35"/>
            </a:solidFill>
            <a:prstDash val="solid"/>
          </a:ln>
        </p:spPr>
      </p:sp>
      <p:sp>
        <p:nvSpPr>
          <p:cNvPr id="57" name="Text 55"/>
          <p:cNvSpPr/>
          <p:nvPr/>
        </p:nvSpPr>
        <p:spPr>
          <a:xfrm>
            <a:off x="822960" y="1874520"/>
            <a:ext cx="182880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案件</a:t>
            </a:r>
            <a:endParaRPr lang="en-US" sz="1200" dirty="0"/>
          </a:p>
        </p:txBody>
      </p:sp>
      <p:sp>
        <p:nvSpPr>
          <p:cNvPr id="58" name="Shape 56"/>
          <p:cNvSpPr/>
          <p:nvPr/>
        </p:nvSpPr>
        <p:spPr>
          <a:xfrm>
            <a:off x="2743200" y="1691640"/>
            <a:ext cx="1828800" cy="566928"/>
          </a:xfrm>
          <a:prstGeom prst="rect">
            <a:avLst/>
          </a:prstGeom>
          <a:solidFill>
            <a:srgbClr val="0F3A35"/>
          </a:solidFill>
          <a:ln w="12700">
            <a:solidFill>
              <a:srgbClr val="0F3A35"/>
            </a:solidFill>
            <a:prstDash val="solid"/>
          </a:ln>
        </p:spPr>
      </p:sp>
      <p:sp>
        <p:nvSpPr>
          <p:cNvPr id="59" name="Text 57"/>
          <p:cNvSpPr/>
          <p:nvPr/>
        </p:nvSpPr>
        <p:spPr>
          <a:xfrm>
            <a:off x="2834640" y="1874520"/>
            <a:ext cx="164592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現状</a:t>
            </a:r>
            <a:endParaRPr lang="en-US" sz="1200" dirty="0"/>
          </a:p>
        </p:txBody>
      </p:sp>
      <p:sp>
        <p:nvSpPr>
          <p:cNvPr id="60" name="Shape 58"/>
          <p:cNvSpPr/>
          <p:nvPr/>
        </p:nvSpPr>
        <p:spPr>
          <a:xfrm>
            <a:off x="4572000" y="1691640"/>
            <a:ext cx="3200400" cy="566928"/>
          </a:xfrm>
          <a:prstGeom prst="rect">
            <a:avLst/>
          </a:prstGeom>
          <a:solidFill>
            <a:srgbClr val="0F3A35"/>
          </a:solidFill>
          <a:ln w="12700">
            <a:solidFill>
              <a:srgbClr val="0F3A35"/>
            </a:solidFill>
            <a:prstDash val="solid"/>
          </a:ln>
        </p:spPr>
      </p:sp>
      <p:sp>
        <p:nvSpPr>
          <p:cNvPr id="61" name="Text 59"/>
          <p:cNvSpPr/>
          <p:nvPr/>
        </p:nvSpPr>
        <p:spPr>
          <a:xfrm>
            <a:off x="4663440" y="1874520"/>
            <a:ext cx="301752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阻害要因</a:t>
            </a:r>
            <a:endParaRPr lang="en-US" sz="1200" dirty="0"/>
          </a:p>
        </p:txBody>
      </p:sp>
      <p:sp>
        <p:nvSpPr>
          <p:cNvPr id="62" name="Shape 60"/>
          <p:cNvSpPr/>
          <p:nvPr/>
        </p:nvSpPr>
        <p:spPr>
          <a:xfrm>
            <a:off x="7772400" y="1691640"/>
            <a:ext cx="4663440" cy="566928"/>
          </a:xfrm>
          <a:prstGeom prst="rect">
            <a:avLst/>
          </a:prstGeom>
          <a:solidFill>
            <a:srgbClr val="0F3A35"/>
          </a:solidFill>
          <a:ln w="12700">
            <a:solidFill>
              <a:srgbClr val="0F3A35"/>
            </a:solidFill>
            <a:prstDash val="solid"/>
          </a:ln>
        </p:spPr>
      </p:sp>
      <p:sp>
        <p:nvSpPr>
          <p:cNvPr id="63" name="Text 61"/>
          <p:cNvSpPr/>
          <p:nvPr/>
        </p:nvSpPr>
        <p:spPr>
          <a:xfrm>
            <a:off x="7863840" y="1874520"/>
            <a:ext cx="4480560" cy="201168"/>
          </a:xfrm>
          <a:prstGeom prst="rect">
            <a:avLst/>
          </a:prstGeom>
          <a:noFill/>
          <a:ln/>
        </p:spPr>
        <p:txBody>
          <a:bodyPr wrap="square" rtlCol="0" anchor="ctr"/>
          <a:lstStyle/>
          <a:p>
            <a:pPr algn="ctr" indent="0" marL="0">
              <a:buNone/>
            </a:pPr>
            <a:r>
              <a:rPr lang="en-US" sz="1200" b="1" dirty="0">
                <a:solidFill>
                  <a:srgbClr val="FFFFFF"/>
                </a:solidFill>
                <a:latin typeface="Meiryo" pitchFamily="34" charset="0"/>
                <a:ea typeface="Meiryo" pitchFamily="34" charset="-122"/>
                <a:cs typeface="Meiryo" pitchFamily="34" charset="-120"/>
              </a:rPr>
              <a:t>次アクション</a:t>
            </a:r>
            <a:endParaRPr lang="en-US" sz="1200" dirty="0"/>
          </a:p>
        </p:txBody>
      </p:sp>
      <p:sp>
        <p:nvSpPr>
          <p:cNvPr id="64" name="Shape 62"/>
          <p:cNvSpPr/>
          <p:nvPr/>
        </p:nvSpPr>
        <p:spPr>
          <a:xfrm>
            <a:off x="731520" y="2258568"/>
            <a:ext cx="2011680" cy="694944"/>
          </a:xfrm>
          <a:prstGeom prst="rect">
            <a:avLst/>
          </a:prstGeom>
          <a:solidFill>
            <a:srgbClr val="FFFFFF"/>
          </a:solidFill>
          <a:ln w="12700">
            <a:solidFill>
              <a:srgbClr val="D8EFE9"/>
            </a:solidFill>
            <a:prstDash val="solid"/>
          </a:ln>
        </p:spPr>
      </p:sp>
      <p:sp>
        <p:nvSpPr>
          <p:cNvPr id="65" name="Text 63"/>
          <p:cNvSpPr/>
          <p:nvPr/>
        </p:nvSpPr>
        <p:spPr>
          <a:xfrm>
            <a:off x="822960" y="2395728"/>
            <a:ext cx="1828800" cy="512064"/>
          </a:xfrm>
          <a:prstGeom prst="rect">
            <a:avLst/>
          </a:prstGeom>
          <a:noFill/>
          <a:ln/>
        </p:spPr>
        <p:txBody>
          <a:bodyPr wrap="square" rtlCol="0" anchor="ctr"/>
          <a:lstStyle/>
          <a:p>
            <a:pPr algn="l" indent="0" marL="0">
              <a:buNone/>
            </a:pPr>
            <a:r>
              <a:rPr lang="en-US" sz="1100" dirty="0">
                <a:solidFill>
                  <a:srgbClr val="1F4D47"/>
                </a:solidFill>
                <a:latin typeface="Meiryo" pitchFamily="34" charset="0"/>
                <a:ea typeface="Meiryo" pitchFamily="34" charset="-122"/>
                <a:cs typeface="Meiryo" pitchFamily="34" charset="-120"/>
              </a:rPr>
              <a:t>案件A</a:t>
            </a:r>
            <a:endParaRPr lang="en-US" sz="1100" dirty="0"/>
          </a:p>
        </p:txBody>
      </p:sp>
      <p:sp>
        <p:nvSpPr>
          <p:cNvPr id="66" name="Shape 64"/>
          <p:cNvSpPr/>
          <p:nvPr/>
        </p:nvSpPr>
        <p:spPr>
          <a:xfrm>
            <a:off x="2743200" y="2258568"/>
            <a:ext cx="1828800" cy="694944"/>
          </a:xfrm>
          <a:prstGeom prst="rect">
            <a:avLst/>
          </a:prstGeom>
          <a:solidFill>
            <a:srgbClr val="FFFFFF"/>
          </a:solidFill>
          <a:ln w="12700">
            <a:solidFill>
              <a:srgbClr val="D8EFE9"/>
            </a:solidFill>
            <a:prstDash val="solid"/>
          </a:ln>
        </p:spPr>
      </p:sp>
      <p:sp>
        <p:nvSpPr>
          <p:cNvPr id="67" name="Text 65"/>
          <p:cNvSpPr/>
          <p:nvPr/>
        </p:nvSpPr>
        <p:spPr>
          <a:xfrm>
            <a:off x="2834640" y="2395728"/>
            <a:ext cx="164592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最終交渉</a:t>
            </a:r>
            <a:endParaRPr lang="en-US" sz="1100" dirty="0"/>
          </a:p>
        </p:txBody>
      </p:sp>
      <p:sp>
        <p:nvSpPr>
          <p:cNvPr id="68" name="Shape 66"/>
          <p:cNvSpPr/>
          <p:nvPr/>
        </p:nvSpPr>
        <p:spPr>
          <a:xfrm>
            <a:off x="4572000" y="2258568"/>
            <a:ext cx="3200400" cy="694944"/>
          </a:xfrm>
          <a:prstGeom prst="rect">
            <a:avLst/>
          </a:prstGeom>
          <a:solidFill>
            <a:srgbClr val="FFFFFF"/>
          </a:solidFill>
          <a:ln w="12700">
            <a:solidFill>
              <a:srgbClr val="D8EFE9"/>
            </a:solidFill>
            <a:prstDash val="solid"/>
          </a:ln>
        </p:spPr>
      </p:sp>
      <p:sp>
        <p:nvSpPr>
          <p:cNvPr id="69" name="Text 67"/>
          <p:cNvSpPr/>
          <p:nvPr/>
        </p:nvSpPr>
        <p:spPr>
          <a:xfrm>
            <a:off x="4663440" y="2395728"/>
            <a:ext cx="301752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稟議日程未確定</a:t>
            </a:r>
            <a:endParaRPr lang="en-US" sz="1100" dirty="0"/>
          </a:p>
        </p:txBody>
      </p:sp>
      <p:sp>
        <p:nvSpPr>
          <p:cNvPr id="70" name="Shape 68"/>
          <p:cNvSpPr/>
          <p:nvPr/>
        </p:nvSpPr>
        <p:spPr>
          <a:xfrm>
            <a:off x="7772400" y="2258568"/>
            <a:ext cx="4663440" cy="694944"/>
          </a:xfrm>
          <a:prstGeom prst="rect">
            <a:avLst/>
          </a:prstGeom>
          <a:solidFill>
            <a:srgbClr val="FFFFFF"/>
          </a:solidFill>
          <a:ln w="12700">
            <a:solidFill>
              <a:srgbClr val="D8EFE9"/>
            </a:solidFill>
            <a:prstDash val="solid"/>
          </a:ln>
        </p:spPr>
      </p:sp>
      <p:sp>
        <p:nvSpPr>
          <p:cNvPr id="71" name="Text 69"/>
          <p:cNvSpPr/>
          <p:nvPr/>
        </p:nvSpPr>
        <p:spPr>
          <a:xfrm>
            <a:off x="7863840" y="2395728"/>
            <a:ext cx="44805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決裁者同席で最終説明を実施</a:t>
            </a:r>
            <a:endParaRPr lang="en-US" sz="1100" dirty="0"/>
          </a:p>
        </p:txBody>
      </p:sp>
      <p:sp>
        <p:nvSpPr>
          <p:cNvPr id="72" name="Shape 70"/>
          <p:cNvSpPr/>
          <p:nvPr/>
        </p:nvSpPr>
        <p:spPr>
          <a:xfrm>
            <a:off x="731520" y="2953512"/>
            <a:ext cx="2011680" cy="694944"/>
          </a:xfrm>
          <a:prstGeom prst="rect">
            <a:avLst/>
          </a:prstGeom>
          <a:solidFill>
            <a:srgbClr val="D8EFE9"/>
          </a:solidFill>
          <a:ln w="12700">
            <a:solidFill>
              <a:srgbClr val="D8EFE9"/>
            </a:solidFill>
            <a:prstDash val="solid"/>
          </a:ln>
        </p:spPr>
      </p:sp>
      <p:sp>
        <p:nvSpPr>
          <p:cNvPr id="73" name="Text 71"/>
          <p:cNvSpPr/>
          <p:nvPr/>
        </p:nvSpPr>
        <p:spPr>
          <a:xfrm>
            <a:off x="822960" y="3090672"/>
            <a:ext cx="1828800" cy="512064"/>
          </a:xfrm>
          <a:prstGeom prst="rect">
            <a:avLst/>
          </a:prstGeom>
          <a:noFill/>
          <a:ln/>
        </p:spPr>
        <p:txBody>
          <a:bodyPr wrap="square" rtlCol="0" anchor="ctr"/>
          <a:lstStyle/>
          <a:p>
            <a:pPr algn="l" indent="0" marL="0">
              <a:buNone/>
            </a:pPr>
            <a:r>
              <a:rPr lang="en-US" sz="1100" dirty="0">
                <a:solidFill>
                  <a:srgbClr val="1F4D47"/>
                </a:solidFill>
                <a:latin typeface="Meiryo" pitchFamily="34" charset="0"/>
                <a:ea typeface="Meiryo" pitchFamily="34" charset="-122"/>
                <a:cs typeface="Meiryo" pitchFamily="34" charset="-120"/>
              </a:rPr>
              <a:t>案件B</a:t>
            </a:r>
            <a:endParaRPr lang="en-US" sz="1100" dirty="0"/>
          </a:p>
        </p:txBody>
      </p:sp>
      <p:sp>
        <p:nvSpPr>
          <p:cNvPr id="74" name="Shape 72"/>
          <p:cNvSpPr/>
          <p:nvPr/>
        </p:nvSpPr>
        <p:spPr>
          <a:xfrm>
            <a:off x="2743200" y="2953512"/>
            <a:ext cx="1828800" cy="694944"/>
          </a:xfrm>
          <a:prstGeom prst="rect">
            <a:avLst/>
          </a:prstGeom>
          <a:solidFill>
            <a:srgbClr val="D8EFE9"/>
          </a:solidFill>
          <a:ln w="12700">
            <a:solidFill>
              <a:srgbClr val="D8EFE9"/>
            </a:solidFill>
            <a:prstDash val="solid"/>
          </a:ln>
        </p:spPr>
      </p:sp>
      <p:sp>
        <p:nvSpPr>
          <p:cNvPr id="75" name="Text 73"/>
          <p:cNvSpPr/>
          <p:nvPr/>
        </p:nvSpPr>
        <p:spPr>
          <a:xfrm>
            <a:off x="2834640" y="3090672"/>
            <a:ext cx="164592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設計完了</a:t>
            </a:r>
            <a:endParaRPr lang="en-US" sz="1100" dirty="0"/>
          </a:p>
        </p:txBody>
      </p:sp>
      <p:sp>
        <p:nvSpPr>
          <p:cNvPr id="76" name="Shape 74"/>
          <p:cNvSpPr/>
          <p:nvPr/>
        </p:nvSpPr>
        <p:spPr>
          <a:xfrm>
            <a:off x="4572000" y="2953512"/>
            <a:ext cx="3200400" cy="694944"/>
          </a:xfrm>
          <a:prstGeom prst="rect">
            <a:avLst/>
          </a:prstGeom>
          <a:solidFill>
            <a:srgbClr val="D8EFE9"/>
          </a:solidFill>
          <a:ln w="12700">
            <a:solidFill>
              <a:srgbClr val="D8EFE9"/>
            </a:solidFill>
            <a:prstDash val="solid"/>
          </a:ln>
        </p:spPr>
      </p:sp>
      <p:sp>
        <p:nvSpPr>
          <p:cNvPr id="77" name="Text 75"/>
          <p:cNvSpPr/>
          <p:nvPr/>
        </p:nvSpPr>
        <p:spPr>
          <a:xfrm>
            <a:off x="4663440" y="3090672"/>
            <a:ext cx="301752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連携要件の追加</a:t>
            </a:r>
            <a:endParaRPr lang="en-US" sz="1100" dirty="0"/>
          </a:p>
        </p:txBody>
      </p:sp>
      <p:sp>
        <p:nvSpPr>
          <p:cNvPr id="78" name="Shape 76"/>
          <p:cNvSpPr/>
          <p:nvPr/>
        </p:nvSpPr>
        <p:spPr>
          <a:xfrm>
            <a:off x="7772400" y="2953512"/>
            <a:ext cx="4663440" cy="694944"/>
          </a:xfrm>
          <a:prstGeom prst="rect">
            <a:avLst/>
          </a:prstGeom>
          <a:solidFill>
            <a:srgbClr val="D8EFE9"/>
          </a:solidFill>
          <a:ln w="12700">
            <a:solidFill>
              <a:srgbClr val="D8EFE9"/>
            </a:solidFill>
            <a:prstDash val="solid"/>
          </a:ln>
        </p:spPr>
      </p:sp>
      <p:sp>
        <p:nvSpPr>
          <p:cNvPr id="79" name="Text 77"/>
          <p:cNvSpPr/>
          <p:nvPr/>
        </p:nvSpPr>
        <p:spPr>
          <a:xfrm>
            <a:off x="7863840" y="3090672"/>
            <a:ext cx="44805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変更管理会議で範囲確定</a:t>
            </a:r>
            <a:endParaRPr lang="en-US" sz="1100" dirty="0"/>
          </a:p>
        </p:txBody>
      </p:sp>
      <p:sp>
        <p:nvSpPr>
          <p:cNvPr id="80" name="Shape 78"/>
          <p:cNvSpPr/>
          <p:nvPr/>
        </p:nvSpPr>
        <p:spPr>
          <a:xfrm>
            <a:off x="731520" y="3648456"/>
            <a:ext cx="2011680" cy="694944"/>
          </a:xfrm>
          <a:prstGeom prst="rect">
            <a:avLst/>
          </a:prstGeom>
          <a:solidFill>
            <a:srgbClr val="FFFFFF"/>
          </a:solidFill>
          <a:ln w="12700">
            <a:solidFill>
              <a:srgbClr val="D8EFE9"/>
            </a:solidFill>
            <a:prstDash val="solid"/>
          </a:ln>
        </p:spPr>
      </p:sp>
      <p:sp>
        <p:nvSpPr>
          <p:cNvPr id="81" name="Text 79"/>
          <p:cNvSpPr/>
          <p:nvPr/>
        </p:nvSpPr>
        <p:spPr>
          <a:xfrm>
            <a:off x="822960" y="3785616"/>
            <a:ext cx="1828800" cy="512064"/>
          </a:xfrm>
          <a:prstGeom prst="rect">
            <a:avLst/>
          </a:prstGeom>
          <a:noFill/>
          <a:ln/>
        </p:spPr>
        <p:txBody>
          <a:bodyPr wrap="square" rtlCol="0" anchor="ctr"/>
          <a:lstStyle/>
          <a:p>
            <a:pPr algn="l" indent="0" marL="0">
              <a:buNone/>
            </a:pPr>
            <a:r>
              <a:rPr lang="en-US" sz="1100" dirty="0">
                <a:solidFill>
                  <a:srgbClr val="1F4D47"/>
                </a:solidFill>
                <a:latin typeface="Meiryo" pitchFamily="34" charset="0"/>
                <a:ea typeface="Meiryo" pitchFamily="34" charset="-122"/>
                <a:cs typeface="Meiryo" pitchFamily="34" charset="-120"/>
              </a:rPr>
              <a:t>案件C</a:t>
            </a:r>
            <a:endParaRPr lang="en-US" sz="1100" dirty="0"/>
          </a:p>
        </p:txBody>
      </p:sp>
      <p:sp>
        <p:nvSpPr>
          <p:cNvPr id="82" name="Shape 80"/>
          <p:cNvSpPr/>
          <p:nvPr/>
        </p:nvSpPr>
        <p:spPr>
          <a:xfrm>
            <a:off x="2743200" y="3648456"/>
            <a:ext cx="1828800" cy="694944"/>
          </a:xfrm>
          <a:prstGeom prst="rect">
            <a:avLst/>
          </a:prstGeom>
          <a:solidFill>
            <a:srgbClr val="FFFFFF"/>
          </a:solidFill>
          <a:ln w="12700">
            <a:solidFill>
              <a:srgbClr val="D8EFE9"/>
            </a:solidFill>
            <a:prstDash val="solid"/>
          </a:ln>
        </p:spPr>
      </p:sp>
      <p:sp>
        <p:nvSpPr>
          <p:cNvPr id="83" name="Text 81"/>
          <p:cNvSpPr/>
          <p:nvPr/>
        </p:nvSpPr>
        <p:spPr>
          <a:xfrm>
            <a:off x="2834640" y="3785616"/>
            <a:ext cx="164592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導入中</a:t>
            </a:r>
            <a:endParaRPr lang="en-US" sz="1100" dirty="0"/>
          </a:p>
        </p:txBody>
      </p:sp>
      <p:sp>
        <p:nvSpPr>
          <p:cNvPr id="84" name="Shape 82"/>
          <p:cNvSpPr/>
          <p:nvPr/>
        </p:nvSpPr>
        <p:spPr>
          <a:xfrm>
            <a:off x="4572000" y="3648456"/>
            <a:ext cx="3200400" cy="694944"/>
          </a:xfrm>
          <a:prstGeom prst="rect">
            <a:avLst/>
          </a:prstGeom>
          <a:solidFill>
            <a:srgbClr val="FFFFFF"/>
          </a:solidFill>
          <a:ln w="12700">
            <a:solidFill>
              <a:srgbClr val="D8EFE9"/>
            </a:solidFill>
            <a:prstDash val="solid"/>
          </a:ln>
        </p:spPr>
      </p:sp>
      <p:sp>
        <p:nvSpPr>
          <p:cNvPr id="85" name="Text 83"/>
          <p:cNvSpPr/>
          <p:nvPr/>
        </p:nvSpPr>
        <p:spPr>
          <a:xfrm>
            <a:off x="4663440" y="3785616"/>
            <a:ext cx="301752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現場教育不足</a:t>
            </a:r>
            <a:endParaRPr lang="en-US" sz="1100" dirty="0"/>
          </a:p>
        </p:txBody>
      </p:sp>
      <p:sp>
        <p:nvSpPr>
          <p:cNvPr id="86" name="Shape 84"/>
          <p:cNvSpPr/>
          <p:nvPr/>
        </p:nvSpPr>
        <p:spPr>
          <a:xfrm>
            <a:off x="7772400" y="3648456"/>
            <a:ext cx="4663440" cy="694944"/>
          </a:xfrm>
          <a:prstGeom prst="rect">
            <a:avLst/>
          </a:prstGeom>
          <a:solidFill>
            <a:srgbClr val="FFFFFF"/>
          </a:solidFill>
          <a:ln w="12700">
            <a:solidFill>
              <a:srgbClr val="D8EFE9"/>
            </a:solidFill>
            <a:prstDash val="solid"/>
          </a:ln>
        </p:spPr>
      </p:sp>
      <p:sp>
        <p:nvSpPr>
          <p:cNvPr id="87" name="Text 85"/>
          <p:cNvSpPr/>
          <p:nvPr/>
        </p:nvSpPr>
        <p:spPr>
          <a:xfrm>
            <a:off x="7863840" y="3785616"/>
            <a:ext cx="44805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運用教育を追加実施</a:t>
            </a:r>
            <a:endParaRPr lang="en-US" sz="1100" dirty="0"/>
          </a:p>
        </p:txBody>
      </p:sp>
      <p:sp>
        <p:nvSpPr>
          <p:cNvPr id="88" name="Shape 86"/>
          <p:cNvSpPr/>
          <p:nvPr/>
        </p:nvSpPr>
        <p:spPr>
          <a:xfrm>
            <a:off x="731520" y="4343400"/>
            <a:ext cx="2011680" cy="694944"/>
          </a:xfrm>
          <a:prstGeom prst="rect">
            <a:avLst/>
          </a:prstGeom>
          <a:solidFill>
            <a:srgbClr val="D8EFE9"/>
          </a:solidFill>
          <a:ln w="12700">
            <a:solidFill>
              <a:srgbClr val="D8EFE9"/>
            </a:solidFill>
            <a:prstDash val="solid"/>
          </a:ln>
        </p:spPr>
      </p:sp>
      <p:sp>
        <p:nvSpPr>
          <p:cNvPr id="89" name="Text 87"/>
          <p:cNvSpPr/>
          <p:nvPr/>
        </p:nvSpPr>
        <p:spPr>
          <a:xfrm>
            <a:off x="822960" y="4480560"/>
            <a:ext cx="1828800" cy="512064"/>
          </a:xfrm>
          <a:prstGeom prst="rect">
            <a:avLst/>
          </a:prstGeom>
          <a:noFill/>
          <a:ln/>
        </p:spPr>
        <p:txBody>
          <a:bodyPr wrap="square" rtlCol="0" anchor="ctr"/>
          <a:lstStyle/>
          <a:p>
            <a:pPr algn="l" indent="0" marL="0">
              <a:buNone/>
            </a:pPr>
            <a:r>
              <a:rPr lang="en-US" sz="1100" dirty="0">
                <a:solidFill>
                  <a:srgbClr val="1F4D47"/>
                </a:solidFill>
                <a:latin typeface="Meiryo" pitchFamily="34" charset="0"/>
                <a:ea typeface="Meiryo" pitchFamily="34" charset="-122"/>
                <a:cs typeface="Meiryo" pitchFamily="34" charset="-120"/>
              </a:rPr>
              <a:t>案件D</a:t>
            </a:r>
            <a:endParaRPr lang="en-US" sz="1100" dirty="0"/>
          </a:p>
        </p:txBody>
      </p:sp>
      <p:sp>
        <p:nvSpPr>
          <p:cNvPr id="90" name="Shape 88"/>
          <p:cNvSpPr/>
          <p:nvPr/>
        </p:nvSpPr>
        <p:spPr>
          <a:xfrm>
            <a:off x="2743200" y="4343400"/>
            <a:ext cx="1828800" cy="694944"/>
          </a:xfrm>
          <a:prstGeom prst="rect">
            <a:avLst/>
          </a:prstGeom>
          <a:solidFill>
            <a:srgbClr val="D8EFE9"/>
          </a:solidFill>
          <a:ln w="12700">
            <a:solidFill>
              <a:srgbClr val="D8EFE9"/>
            </a:solidFill>
            <a:prstDash val="solid"/>
          </a:ln>
        </p:spPr>
      </p:sp>
      <p:sp>
        <p:nvSpPr>
          <p:cNvPr id="91" name="Text 89"/>
          <p:cNvSpPr/>
          <p:nvPr/>
        </p:nvSpPr>
        <p:spPr>
          <a:xfrm>
            <a:off x="2834640" y="4480560"/>
            <a:ext cx="164592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契約準備</a:t>
            </a:r>
            <a:endParaRPr lang="en-US" sz="1100" dirty="0"/>
          </a:p>
        </p:txBody>
      </p:sp>
      <p:sp>
        <p:nvSpPr>
          <p:cNvPr id="92" name="Shape 90"/>
          <p:cNvSpPr/>
          <p:nvPr/>
        </p:nvSpPr>
        <p:spPr>
          <a:xfrm>
            <a:off x="4572000" y="4343400"/>
            <a:ext cx="3200400" cy="694944"/>
          </a:xfrm>
          <a:prstGeom prst="rect">
            <a:avLst/>
          </a:prstGeom>
          <a:solidFill>
            <a:srgbClr val="D8EFE9"/>
          </a:solidFill>
          <a:ln w="12700">
            <a:solidFill>
              <a:srgbClr val="D8EFE9"/>
            </a:solidFill>
            <a:prstDash val="solid"/>
          </a:ln>
        </p:spPr>
      </p:sp>
      <p:sp>
        <p:nvSpPr>
          <p:cNvPr id="93" name="Text 91"/>
          <p:cNvSpPr/>
          <p:nvPr/>
        </p:nvSpPr>
        <p:spPr>
          <a:xfrm>
            <a:off x="4663440" y="4480560"/>
            <a:ext cx="301752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法務確認待ち</a:t>
            </a:r>
            <a:endParaRPr lang="en-US" sz="1100" dirty="0"/>
          </a:p>
        </p:txBody>
      </p:sp>
      <p:sp>
        <p:nvSpPr>
          <p:cNvPr id="94" name="Shape 92"/>
          <p:cNvSpPr/>
          <p:nvPr/>
        </p:nvSpPr>
        <p:spPr>
          <a:xfrm>
            <a:off x="7772400" y="4343400"/>
            <a:ext cx="4663440" cy="694944"/>
          </a:xfrm>
          <a:prstGeom prst="rect">
            <a:avLst/>
          </a:prstGeom>
          <a:solidFill>
            <a:srgbClr val="D8EFE9"/>
          </a:solidFill>
          <a:ln w="12700">
            <a:solidFill>
              <a:srgbClr val="D8EFE9"/>
            </a:solidFill>
            <a:prstDash val="solid"/>
          </a:ln>
        </p:spPr>
      </p:sp>
      <p:sp>
        <p:nvSpPr>
          <p:cNvPr id="95" name="Text 93"/>
          <p:cNvSpPr/>
          <p:nvPr/>
        </p:nvSpPr>
        <p:spPr>
          <a:xfrm>
            <a:off x="7863840" y="4480560"/>
            <a:ext cx="4480560" cy="512064"/>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契約条項の事前すり合わせ</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課題優先度（影響度 × 緊急度）</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8</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課題優先度（影響度 × 緊急度）</a:t>
            </a:r>
            <a:endParaRPr lang="en-US" sz="2400" dirty="0"/>
          </a:p>
        </p:txBody>
      </p:sp>
      <p:sp>
        <p:nvSpPr>
          <p:cNvPr id="56" name="Shape 54"/>
          <p:cNvSpPr/>
          <p:nvPr/>
        </p:nvSpPr>
        <p:spPr>
          <a:xfrm>
            <a:off x="960120" y="1737360"/>
            <a:ext cx="9875520" cy="4480560"/>
          </a:xfrm>
          <a:prstGeom prst="roundRect">
            <a:avLst/>
          </a:prstGeom>
          <a:solidFill>
            <a:srgbClr val="FFFFFF"/>
          </a:solidFill>
          <a:ln w="12700">
            <a:solidFill>
              <a:srgbClr val="D8EFE9"/>
            </a:solidFill>
            <a:prstDash val="solid"/>
          </a:ln>
        </p:spPr>
      </p:sp>
      <p:sp>
        <p:nvSpPr>
          <p:cNvPr id="57" name="Shape 55"/>
          <p:cNvSpPr/>
          <p:nvPr/>
        </p:nvSpPr>
        <p:spPr>
          <a:xfrm>
            <a:off x="5897880" y="1737360"/>
            <a:ext cx="0" cy="4480560"/>
          </a:xfrm>
          <a:prstGeom prst="line">
            <a:avLst/>
          </a:prstGeom>
          <a:noFill/>
          <a:ln w="12700">
            <a:solidFill>
              <a:srgbClr val="1F7267"/>
            </a:solidFill>
            <a:prstDash val="solid"/>
          </a:ln>
        </p:spPr>
      </p:sp>
      <p:sp>
        <p:nvSpPr>
          <p:cNvPr id="58" name="Shape 56"/>
          <p:cNvSpPr/>
          <p:nvPr/>
        </p:nvSpPr>
        <p:spPr>
          <a:xfrm>
            <a:off x="960120" y="3977640"/>
            <a:ext cx="9875520" cy="0"/>
          </a:xfrm>
          <a:prstGeom prst="line">
            <a:avLst/>
          </a:prstGeom>
          <a:noFill/>
          <a:ln w="12700">
            <a:solidFill>
              <a:srgbClr val="1F7267"/>
            </a:solidFill>
            <a:prstDash val="solid"/>
          </a:ln>
        </p:spPr>
      </p:sp>
      <p:sp>
        <p:nvSpPr>
          <p:cNvPr id="59" name="Text 57"/>
          <p:cNvSpPr/>
          <p:nvPr/>
        </p:nvSpPr>
        <p:spPr>
          <a:xfrm rot="16200000">
            <a:off x="320040" y="3429000"/>
            <a:ext cx="548640" cy="228600"/>
          </a:xfrm>
          <a:prstGeom prst="rect">
            <a:avLst/>
          </a:prstGeom>
          <a:noFill/>
          <a:ln/>
        </p:spPr>
        <p:txBody>
          <a:bodyPr wrap="square" rtlCol="0" anchor="ctr"/>
          <a:lstStyle/>
          <a:p>
            <a:pPr indent="0" marL="0">
              <a:buNone/>
            </a:pPr>
            <a:r>
              <a:rPr lang="en-US" sz="1000" b="1" dirty="0">
                <a:solidFill>
                  <a:srgbClr val="4E786F"/>
                </a:solidFill>
                <a:latin typeface="Meiryo" pitchFamily="34" charset="0"/>
                <a:ea typeface="Meiryo" pitchFamily="34" charset="-122"/>
                <a:cs typeface="Meiryo" pitchFamily="34" charset="-120"/>
              </a:rPr>
              <a:t>影響度</a:t>
            </a:r>
            <a:endParaRPr lang="en-US" sz="1000" dirty="0"/>
          </a:p>
        </p:txBody>
      </p:sp>
      <p:sp>
        <p:nvSpPr>
          <p:cNvPr id="60" name="Text 58"/>
          <p:cNvSpPr/>
          <p:nvPr/>
        </p:nvSpPr>
        <p:spPr>
          <a:xfrm>
            <a:off x="5303520" y="6355080"/>
            <a:ext cx="2103120" cy="182880"/>
          </a:xfrm>
          <a:prstGeom prst="rect">
            <a:avLst/>
          </a:prstGeom>
          <a:noFill/>
          <a:ln/>
        </p:spPr>
        <p:txBody>
          <a:bodyPr wrap="square" rtlCol="0" anchor="ctr"/>
          <a:lstStyle/>
          <a:p>
            <a:pPr algn="ctr" indent="0" marL="0">
              <a:buNone/>
            </a:pPr>
            <a:r>
              <a:rPr lang="en-US" sz="1000" b="1" dirty="0">
                <a:solidFill>
                  <a:srgbClr val="4E786F"/>
                </a:solidFill>
                <a:latin typeface="Meiryo" pitchFamily="34" charset="0"/>
                <a:ea typeface="Meiryo" pitchFamily="34" charset="-122"/>
                <a:cs typeface="Meiryo" pitchFamily="34" charset="-120"/>
              </a:rPr>
              <a:t>緊急度</a:t>
            </a:r>
            <a:endParaRPr lang="en-US" sz="1000" dirty="0"/>
          </a:p>
        </p:txBody>
      </p:sp>
      <p:sp>
        <p:nvSpPr>
          <p:cNvPr id="61" name="Text 59"/>
          <p:cNvSpPr/>
          <p:nvPr/>
        </p:nvSpPr>
        <p:spPr>
          <a:xfrm>
            <a:off x="1143000" y="1874520"/>
            <a:ext cx="4572000" cy="228600"/>
          </a:xfrm>
          <a:prstGeom prst="rect">
            <a:avLst/>
          </a:prstGeom>
          <a:noFill/>
          <a:ln/>
        </p:spPr>
        <p:txBody>
          <a:bodyPr wrap="square" rtlCol="0" anchor="ctr"/>
          <a:lstStyle/>
          <a:p>
            <a:pPr indent="0" marL="0">
              <a:buNone/>
            </a:pPr>
            <a:r>
              <a:rPr lang="en-US" sz="1100" b="1" dirty="0">
                <a:solidFill>
                  <a:srgbClr val="0F3A35"/>
                </a:solidFill>
                <a:latin typeface="Meiryo" pitchFamily="34" charset="0"/>
                <a:ea typeface="Meiryo" pitchFamily="34" charset="-122"/>
                <a:cs typeface="Meiryo" pitchFamily="34" charset="-120"/>
              </a:rPr>
              <a:t>最優先</a:t>
            </a:r>
            <a:endParaRPr lang="en-US" sz="1100" dirty="0"/>
          </a:p>
        </p:txBody>
      </p:sp>
      <p:sp>
        <p:nvSpPr>
          <p:cNvPr id="62" name="Text 60"/>
          <p:cNvSpPr/>
          <p:nvPr/>
        </p:nvSpPr>
        <p:spPr>
          <a:xfrm>
            <a:off x="1143000" y="2185416"/>
            <a:ext cx="4389120" cy="1783080"/>
          </a:xfrm>
          <a:prstGeom prst="rect">
            <a:avLst/>
          </a:prstGeom>
          <a:noFill/>
          <a:ln/>
        </p:spPr>
        <p:txBody>
          <a:bodyPr wrap="square" rtlCol="0" anchor="ctr"/>
          <a:lstStyle/>
          <a:p>
            <a:pPr indent="0" marL="0">
              <a:buNone/>
            </a:pPr>
            <a:r>
              <a:rPr lang="en-US" sz="1000" dirty="0">
                <a:solidFill>
                  <a:srgbClr val="1F4D47"/>
                </a:solidFill>
                <a:latin typeface="Meiryo" pitchFamily="34" charset="0"/>
                <a:ea typeface="Meiryo" pitchFamily="34" charset="-122"/>
                <a:cs typeface="Meiryo" pitchFamily="34" charset="-120"/>
              </a:rPr>
              <a:t>・大型案件の決裁遅延</a:t>
            </a:r>
            <a:endParaRPr lang="en-US" sz="1000" dirty="0"/>
          </a:p>
          <a:p>
            <a:pPr indent="0" marL="0">
              <a:buNone/>
            </a:pPr>
            <a:r>
              <a:rPr lang="en-US" sz="1000" dirty="0">
                <a:solidFill>
                  <a:srgbClr val="1F4D47"/>
                </a:solidFill>
                <a:latin typeface="Meiryo" pitchFamily="34" charset="0"/>
                <a:ea typeface="Meiryo" pitchFamily="34" charset="-122"/>
                <a:cs typeface="Meiryo" pitchFamily="34" charset="-120"/>
              </a:rPr>
              <a:t>・計上前の品質課題</a:t>
            </a:r>
            <a:endParaRPr lang="en-US" sz="1000" dirty="0"/>
          </a:p>
        </p:txBody>
      </p:sp>
      <p:sp>
        <p:nvSpPr>
          <p:cNvPr id="63" name="Text 61"/>
          <p:cNvSpPr/>
          <p:nvPr/>
        </p:nvSpPr>
        <p:spPr>
          <a:xfrm>
            <a:off x="6080760" y="1874520"/>
            <a:ext cx="4572000" cy="228600"/>
          </a:xfrm>
          <a:prstGeom prst="rect">
            <a:avLst/>
          </a:prstGeom>
          <a:noFill/>
          <a:ln/>
        </p:spPr>
        <p:txBody>
          <a:bodyPr wrap="square" rtlCol="0" anchor="ctr"/>
          <a:lstStyle/>
          <a:p>
            <a:pPr indent="0" marL="0">
              <a:buNone/>
            </a:pPr>
            <a:r>
              <a:rPr lang="en-US" sz="1100" b="1" dirty="0">
                <a:solidFill>
                  <a:srgbClr val="0F3A35"/>
                </a:solidFill>
                <a:latin typeface="Meiryo" pitchFamily="34" charset="0"/>
                <a:ea typeface="Meiryo" pitchFamily="34" charset="-122"/>
                <a:cs typeface="Meiryo" pitchFamily="34" charset="-120"/>
              </a:rPr>
              <a:t>計画対応</a:t>
            </a:r>
            <a:endParaRPr lang="en-US" sz="1100" dirty="0"/>
          </a:p>
        </p:txBody>
      </p:sp>
      <p:sp>
        <p:nvSpPr>
          <p:cNvPr id="64" name="Text 62"/>
          <p:cNvSpPr/>
          <p:nvPr/>
        </p:nvSpPr>
        <p:spPr>
          <a:xfrm>
            <a:off x="6080760" y="2185416"/>
            <a:ext cx="4389120" cy="1783080"/>
          </a:xfrm>
          <a:prstGeom prst="rect">
            <a:avLst/>
          </a:prstGeom>
          <a:noFill/>
          <a:ln/>
        </p:spPr>
        <p:txBody>
          <a:bodyPr wrap="square" rtlCol="0" anchor="ctr"/>
          <a:lstStyle/>
          <a:p>
            <a:pPr indent="0" marL="0">
              <a:buNone/>
            </a:pPr>
            <a:r>
              <a:rPr lang="en-US" sz="1000" dirty="0">
                <a:solidFill>
                  <a:srgbClr val="1F4D47"/>
                </a:solidFill>
                <a:latin typeface="Meiryo" pitchFamily="34" charset="0"/>
                <a:ea typeface="Meiryo" pitchFamily="34" charset="-122"/>
                <a:cs typeface="Meiryo" pitchFamily="34" charset="-120"/>
              </a:rPr>
              <a:t>・採用計画の再配分</a:t>
            </a:r>
            <a:endParaRPr lang="en-US" sz="1000" dirty="0"/>
          </a:p>
          <a:p>
            <a:pPr indent="0" marL="0">
              <a:buNone/>
            </a:pPr>
            <a:r>
              <a:rPr lang="en-US" sz="1000" dirty="0">
                <a:solidFill>
                  <a:srgbClr val="1F4D47"/>
                </a:solidFill>
                <a:latin typeface="Meiryo" pitchFamily="34" charset="0"/>
                <a:ea typeface="Meiryo" pitchFamily="34" charset="-122"/>
                <a:cs typeface="Meiryo" pitchFamily="34" charset="-120"/>
              </a:rPr>
              <a:t>・運用自動化</a:t>
            </a:r>
            <a:endParaRPr lang="en-US" sz="1000" dirty="0"/>
          </a:p>
        </p:txBody>
      </p:sp>
      <p:sp>
        <p:nvSpPr>
          <p:cNvPr id="65" name="Text 63"/>
          <p:cNvSpPr/>
          <p:nvPr/>
        </p:nvSpPr>
        <p:spPr>
          <a:xfrm>
            <a:off x="1143000" y="4114800"/>
            <a:ext cx="4572000" cy="228600"/>
          </a:xfrm>
          <a:prstGeom prst="rect">
            <a:avLst/>
          </a:prstGeom>
          <a:noFill/>
          <a:ln/>
        </p:spPr>
        <p:txBody>
          <a:bodyPr wrap="square" rtlCol="0" anchor="ctr"/>
          <a:lstStyle/>
          <a:p>
            <a:pPr indent="0" marL="0">
              <a:buNone/>
            </a:pPr>
            <a:r>
              <a:rPr lang="en-US" sz="1100" b="1" dirty="0">
                <a:solidFill>
                  <a:srgbClr val="0F3A35"/>
                </a:solidFill>
                <a:latin typeface="Meiryo" pitchFamily="34" charset="0"/>
                <a:ea typeface="Meiryo" pitchFamily="34" charset="-122"/>
                <a:cs typeface="Meiryo" pitchFamily="34" charset="-120"/>
              </a:rPr>
              <a:t>監視</a:t>
            </a:r>
            <a:endParaRPr lang="en-US" sz="1100" dirty="0"/>
          </a:p>
        </p:txBody>
      </p:sp>
      <p:sp>
        <p:nvSpPr>
          <p:cNvPr id="66" name="Text 64"/>
          <p:cNvSpPr/>
          <p:nvPr/>
        </p:nvSpPr>
        <p:spPr>
          <a:xfrm>
            <a:off x="1143000" y="4425696"/>
            <a:ext cx="4389120" cy="1783080"/>
          </a:xfrm>
          <a:prstGeom prst="rect">
            <a:avLst/>
          </a:prstGeom>
          <a:noFill/>
          <a:ln/>
        </p:spPr>
        <p:txBody>
          <a:bodyPr wrap="square" rtlCol="0" anchor="ctr"/>
          <a:lstStyle/>
          <a:p>
            <a:pPr indent="0" marL="0">
              <a:buNone/>
            </a:pPr>
            <a:r>
              <a:rPr lang="en-US" sz="1000" dirty="0">
                <a:solidFill>
                  <a:srgbClr val="1F4D47"/>
                </a:solidFill>
                <a:latin typeface="Meiryo" pitchFamily="34" charset="0"/>
                <a:ea typeface="Meiryo" pitchFamily="34" charset="-122"/>
                <a:cs typeface="Meiryo" pitchFamily="34" charset="-120"/>
              </a:rPr>
              <a:t>・小規模案件の見込み精度</a:t>
            </a:r>
            <a:endParaRPr lang="en-US" sz="1000" dirty="0"/>
          </a:p>
        </p:txBody>
      </p:sp>
      <p:sp>
        <p:nvSpPr>
          <p:cNvPr id="67" name="Text 65"/>
          <p:cNvSpPr/>
          <p:nvPr/>
        </p:nvSpPr>
        <p:spPr>
          <a:xfrm>
            <a:off x="6080760" y="4114800"/>
            <a:ext cx="4572000" cy="228600"/>
          </a:xfrm>
          <a:prstGeom prst="rect">
            <a:avLst/>
          </a:prstGeom>
          <a:noFill/>
          <a:ln/>
        </p:spPr>
        <p:txBody>
          <a:bodyPr wrap="square" rtlCol="0" anchor="ctr"/>
          <a:lstStyle/>
          <a:p>
            <a:pPr indent="0" marL="0">
              <a:buNone/>
            </a:pPr>
            <a:r>
              <a:rPr lang="en-US" sz="1100" b="1" dirty="0">
                <a:solidFill>
                  <a:srgbClr val="0F3A35"/>
                </a:solidFill>
                <a:latin typeface="Meiryo" pitchFamily="34" charset="0"/>
                <a:ea typeface="Meiryo" pitchFamily="34" charset="-122"/>
                <a:cs typeface="Meiryo" pitchFamily="34" charset="-120"/>
              </a:rPr>
              <a:t>後回し</a:t>
            </a:r>
            <a:endParaRPr lang="en-US" sz="1100" dirty="0"/>
          </a:p>
        </p:txBody>
      </p:sp>
      <p:sp>
        <p:nvSpPr>
          <p:cNvPr id="68" name="Text 66"/>
          <p:cNvSpPr/>
          <p:nvPr/>
        </p:nvSpPr>
        <p:spPr>
          <a:xfrm>
            <a:off x="6080760" y="4425696"/>
            <a:ext cx="4389120" cy="1783080"/>
          </a:xfrm>
          <a:prstGeom prst="rect">
            <a:avLst/>
          </a:prstGeom>
          <a:noFill/>
          <a:ln/>
        </p:spPr>
        <p:txBody>
          <a:bodyPr wrap="square" rtlCol="0" anchor="ctr"/>
          <a:lstStyle/>
          <a:p>
            <a:pPr indent="0" marL="0">
              <a:buNone/>
            </a:pPr>
            <a:r>
              <a:rPr lang="en-US" sz="1000" dirty="0">
                <a:solidFill>
                  <a:srgbClr val="1F4D47"/>
                </a:solidFill>
                <a:latin typeface="Meiryo" pitchFamily="34" charset="0"/>
                <a:ea typeface="Meiryo" pitchFamily="34" charset="-122"/>
                <a:cs typeface="Meiryo" pitchFamily="34" charset="-120"/>
              </a:rPr>
              <a:t>・低影響コスト項目</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8412480" y="914400"/>
            <a:ext cx="54864" cy="54864"/>
          </a:xfrm>
          <a:prstGeom prst="ellipse">
            <a:avLst/>
          </a:prstGeom>
          <a:solidFill>
            <a:srgbClr val="D8EFE9"/>
          </a:solidFill>
          <a:ln w="12700">
            <a:solidFill>
              <a:srgbClr val="D8EFE9"/>
            </a:solidFill>
            <a:prstDash val="solid"/>
          </a:ln>
        </p:spPr>
      </p:sp>
      <p:sp>
        <p:nvSpPr>
          <p:cNvPr id="3" name="Shape 1"/>
          <p:cNvSpPr/>
          <p:nvPr/>
        </p:nvSpPr>
        <p:spPr>
          <a:xfrm>
            <a:off x="8869680" y="914400"/>
            <a:ext cx="54864" cy="54864"/>
          </a:xfrm>
          <a:prstGeom prst="ellipse">
            <a:avLst/>
          </a:prstGeom>
          <a:solidFill>
            <a:srgbClr val="D8EFE9"/>
          </a:solidFill>
          <a:ln w="12700">
            <a:solidFill>
              <a:srgbClr val="D8EFE9"/>
            </a:solidFill>
            <a:prstDash val="solid"/>
          </a:ln>
        </p:spPr>
      </p:sp>
      <p:sp>
        <p:nvSpPr>
          <p:cNvPr id="4" name="Shape 2"/>
          <p:cNvSpPr/>
          <p:nvPr/>
        </p:nvSpPr>
        <p:spPr>
          <a:xfrm>
            <a:off x="9326880" y="914400"/>
            <a:ext cx="54864" cy="54864"/>
          </a:xfrm>
          <a:prstGeom prst="ellipse">
            <a:avLst/>
          </a:prstGeom>
          <a:solidFill>
            <a:srgbClr val="D8EFE9"/>
          </a:solidFill>
          <a:ln w="12700">
            <a:solidFill>
              <a:srgbClr val="D8EFE9"/>
            </a:solidFill>
            <a:prstDash val="solid"/>
          </a:ln>
        </p:spPr>
      </p:sp>
      <p:sp>
        <p:nvSpPr>
          <p:cNvPr id="5" name="Shape 3"/>
          <p:cNvSpPr/>
          <p:nvPr/>
        </p:nvSpPr>
        <p:spPr>
          <a:xfrm>
            <a:off x="9784080" y="914400"/>
            <a:ext cx="54864" cy="54864"/>
          </a:xfrm>
          <a:prstGeom prst="ellipse">
            <a:avLst/>
          </a:prstGeom>
          <a:solidFill>
            <a:srgbClr val="D8EFE9"/>
          </a:solidFill>
          <a:ln w="12700">
            <a:solidFill>
              <a:srgbClr val="D8EFE9"/>
            </a:solidFill>
            <a:prstDash val="solid"/>
          </a:ln>
        </p:spPr>
      </p:sp>
      <p:sp>
        <p:nvSpPr>
          <p:cNvPr id="6" name="Shape 4"/>
          <p:cNvSpPr/>
          <p:nvPr/>
        </p:nvSpPr>
        <p:spPr>
          <a:xfrm>
            <a:off x="10241280" y="914400"/>
            <a:ext cx="54864" cy="54864"/>
          </a:xfrm>
          <a:prstGeom prst="ellipse">
            <a:avLst/>
          </a:prstGeom>
          <a:solidFill>
            <a:srgbClr val="D8EFE9"/>
          </a:solidFill>
          <a:ln w="12700">
            <a:solidFill>
              <a:srgbClr val="D8EFE9"/>
            </a:solidFill>
            <a:prstDash val="solid"/>
          </a:ln>
        </p:spPr>
      </p:sp>
      <p:sp>
        <p:nvSpPr>
          <p:cNvPr id="7" name="Shape 5"/>
          <p:cNvSpPr/>
          <p:nvPr/>
        </p:nvSpPr>
        <p:spPr>
          <a:xfrm>
            <a:off x="10698480" y="914400"/>
            <a:ext cx="54864" cy="54864"/>
          </a:xfrm>
          <a:prstGeom prst="ellipse">
            <a:avLst/>
          </a:prstGeom>
          <a:solidFill>
            <a:srgbClr val="D8EFE9"/>
          </a:solidFill>
          <a:ln w="12700">
            <a:solidFill>
              <a:srgbClr val="D8EFE9"/>
            </a:solidFill>
            <a:prstDash val="solid"/>
          </a:ln>
        </p:spPr>
      </p:sp>
      <p:sp>
        <p:nvSpPr>
          <p:cNvPr id="8" name="Shape 6"/>
          <p:cNvSpPr/>
          <p:nvPr/>
        </p:nvSpPr>
        <p:spPr>
          <a:xfrm>
            <a:off x="11155680" y="914400"/>
            <a:ext cx="54864" cy="54864"/>
          </a:xfrm>
          <a:prstGeom prst="ellipse">
            <a:avLst/>
          </a:prstGeom>
          <a:solidFill>
            <a:srgbClr val="D8EFE9"/>
          </a:solidFill>
          <a:ln w="12700">
            <a:solidFill>
              <a:srgbClr val="D8EFE9"/>
            </a:solidFill>
            <a:prstDash val="solid"/>
          </a:ln>
        </p:spPr>
      </p:sp>
      <p:sp>
        <p:nvSpPr>
          <p:cNvPr id="9" name="Shape 7"/>
          <p:cNvSpPr/>
          <p:nvPr/>
        </p:nvSpPr>
        <p:spPr>
          <a:xfrm>
            <a:off x="8412480" y="1325880"/>
            <a:ext cx="54864" cy="54864"/>
          </a:xfrm>
          <a:prstGeom prst="ellipse">
            <a:avLst/>
          </a:prstGeom>
          <a:solidFill>
            <a:srgbClr val="D8EFE9"/>
          </a:solidFill>
          <a:ln w="12700">
            <a:solidFill>
              <a:srgbClr val="D8EFE9"/>
            </a:solidFill>
            <a:prstDash val="solid"/>
          </a:ln>
        </p:spPr>
      </p:sp>
      <p:sp>
        <p:nvSpPr>
          <p:cNvPr id="10" name="Shape 8"/>
          <p:cNvSpPr/>
          <p:nvPr/>
        </p:nvSpPr>
        <p:spPr>
          <a:xfrm>
            <a:off x="8869680" y="1325880"/>
            <a:ext cx="54864" cy="54864"/>
          </a:xfrm>
          <a:prstGeom prst="ellipse">
            <a:avLst/>
          </a:prstGeom>
          <a:solidFill>
            <a:srgbClr val="D8EFE9"/>
          </a:solidFill>
          <a:ln w="12700">
            <a:solidFill>
              <a:srgbClr val="D8EFE9"/>
            </a:solidFill>
            <a:prstDash val="solid"/>
          </a:ln>
        </p:spPr>
      </p:sp>
      <p:sp>
        <p:nvSpPr>
          <p:cNvPr id="11" name="Shape 9"/>
          <p:cNvSpPr/>
          <p:nvPr/>
        </p:nvSpPr>
        <p:spPr>
          <a:xfrm>
            <a:off x="9326880" y="1325880"/>
            <a:ext cx="54864" cy="54864"/>
          </a:xfrm>
          <a:prstGeom prst="ellipse">
            <a:avLst/>
          </a:prstGeom>
          <a:solidFill>
            <a:srgbClr val="D8EFE9"/>
          </a:solidFill>
          <a:ln w="12700">
            <a:solidFill>
              <a:srgbClr val="D8EFE9"/>
            </a:solidFill>
            <a:prstDash val="solid"/>
          </a:ln>
        </p:spPr>
      </p:sp>
      <p:sp>
        <p:nvSpPr>
          <p:cNvPr id="12" name="Shape 10"/>
          <p:cNvSpPr/>
          <p:nvPr/>
        </p:nvSpPr>
        <p:spPr>
          <a:xfrm>
            <a:off x="9784080" y="1325880"/>
            <a:ext cx="54864" cy="54864"/>
          </a:xfrm>
          <a:prstGeom prst="ellipse">
            <a:avLst/>
          </a:prstGeom>
          <a:solidFill>
            <a:srgbClr val="D8EFE9"/>
          </a:solidFill>
          <a:ln w="12700">
            <a:solidFill>
              <a:srgbClr val="D8EFE9"/>
            </a:solidFill>
            <a:prstDash val="solid"/>
          </a:ln>
        </p:spPr>
      </p:sp>
      <p:sp>
        <p:nvSpPr>
          <p:cNvPr id="13" name="Shape 11"/>
          <p:cNvSpPr/>
          <p:nvPr/>
        </p:nvSpPr>
        <p:spPr>
          <a:xfrm>
            <a:off x="10241280" y="1325880"/>
            <a:ext cx="54864" cy="54864"/>
          </a:xfrm>
          <a:prstGeom prst="ellipse">
            <a:avLst/>
          </a:prstGeom>
          <a:solidFill>
            <a:srgbClr val="D8EFE9"/>
          </a:solidFill>
          <a:ln w="12700">
            <a:solidFill>
              <a:srgbClr val="D8EFE9"/>
            </a:solidFill>
            <a:prstDash val="solid"/>
          </a:ln>
        </p:spPr>
      </p:sp>
      <p:sp>
        <p:nvSpPr>
          <p:cNvPr id="14" name="Shape 12"/>
          <p:cNvSpPr/>
          <p:nvPr/>
        </p:nvSpPr>
        <p:spPr>
          <a:xfrm>
            <a:off x="10698480" y="1325880"/>
            <a:ext cx="54864" cy="54864"/>
          </a:xfrm>
          <a:prstGeom prst="ellipse">
            <a:avLst/>
          </a:prstGeom>
          <a:solidFill>
            <a:srgbClr val="D8EFE9"/>
          </a:solidFill>
          <a:ln w="12700">
            <a:solidFill>
              <a:srgbClr val="D8EFE9"/>
            </a:solidFill>
            <a:prstDash val="solid"/>
          </a:ln>
        </p:spPr>
      </p:sp>
      <p:sp>
        <p:nvSpPr>
          <p:cNvPr id="15" name="Shape 13"/>
          <p:cNvSpPr/>
          <p:nvPr/>
        </p:nvSpPr>
        <p:spPr>
          <a:xfrm>
            <a:off x="11155680" y="1325880"/>
            <a:ext cx="54864" cy="54864"/>
          </a:xfrm>
          <a:prstGeom prst="ellipse">
            <a:avLst/>
          </a:prstGeom>
          <a:solidFill>
            <a:srgbClr val="D8EFE9"/>
          </a:solidFill>
          <a:ln w="12700">
            <a:solidFill>
              <a:srgbClr val="D8EFE9"/>
            </a:solidFill>
            <a:prstDash val="solid"/>
          </a:ln>
        </p:spPr>
      </p:sp>
      <p:sp>
        <p:nvSpPr>
          <p:cNvPr id="16" name="Shape 14"/>
          <p:cNvSpPr/>
          <p:nvPr/>
        </p:nvSpPr>
        <p:spPr>
          <a:xfrm>
            <a:off x="8412480" y="1737360"/>
            <a:ext cx="54864" cy="54864"/>
          </a:xfrm>
          <a:prstGeom prst="ellipse">
            <a:avLst/>
          </a:prstGeom>
          <a:solidFill>
            <a:srgbClr val="D8EFE9"/>
          </a:solidFill>
          <a:ln w="12700">
            <a:solidFill>
              <a:srgbClr val="D8EFE9"/>
            </a:solidFill>
            <a:prstDash val="solid"/>
          </a:ln>
        </p:spPr>
      </p:sp>
      <p:sp>
        <p:nvSpPr>
          <p:cNvPr id="17" name="Shape 15"/>
          <p:cNvSpPr/>
          <p:nvPr/>
        </p:nvSpPr>
        <p:spPr>
          <a:xfrm>
            <a:off x="8869680" y="1737360"/>
            <a:ext cx="54864" cy="54864"/>
          </a:xfrm>
          <a:prstGeom prst="ellipse">
            <a:avLst/>
          </a:prstGeom>
          <a:solidFill>
            <a:srgbClr val="D8EFE9"/>
          </a:solidFill>
          <a:ln w="12700">
            <a:solidFill>
              <a:srgbClr val="D8EFE9"/>
            </a:solidFill>
            <a:prstDash val="solid"/>
          </a:ln>
        </p:spPr>
      </p:sp>
      <p:sp>
        <p:nvSpPr>
          <p:cNvPr id="18" name="Shape 16"/>
          <p:cNvSpPr/>
          <p:nvPr/>
        </p:nvSpPr>
        <p:spPr>
          <a:xfrm>
            <a:off x="9326880" y="1737360"/>
            <a:ext cx="54864" cy="54864"/>
          </a:xfrm>
          <a:prstGeom prst="ellipse">
            <a:avLst/>
          </a:prstGeom>
          <a:solidFill>
            <a:srgbClr val="D8EFE9"/>
          </a:solidFill>
          <a:ln w="12700">
            <a:solidFill>
              <a:srgbClr val="D8EFE9"/>
            </a:solidFill>
            <a:prstDash val="solid"/>
          </a:ln>
        </p:spPr>
      </p:sp>
      <p:sp>
        <p:nvSpPr>
          <p:cNvPr id="19" name="Shape 17"/>
          <p:cNvSpPr/>
          <p:nvPr/>
        </p:nvSpPr>
        <p:spPr>
          <a:xfrm>
            <a:off x="9784080" y="1737360"/>
            <a:ext cx="54864" cy="54864"/>
          </a:xfrm>
          <a:prstGeom prst="ellipse">
            <a:avLst/>
          </a:prstGeom>
          <a:solidFill>
            <a:srgbClr val="D8EFE9"/>
          </a:solidFill>
          <a:ln w="12700">
            <a:solidFill>
              <a:srgbClr val="D8EFE9"/>
            </a:solidFill>
            <a:prstDash val="solid"/>
          </a:ln>
        </p:spPr>
      </p:sp>
      <p:sp>
        <p:nvSpPr>
          <p:cNvPr id="20" name="Shape 18"/>
          <p:cNvSpPr/>
          <p:nvPr/>
        </p:nvSpPr>
        <p:spPr>
          <a:xfrm>
            <a:off x="10241280" y="1737360"/>
            <a:ext cx="54864" cy="54864"/>
          </a:xfrm>
          <a:prstGeom prst="ellipse">
            <a:avLst/>
          </a:prstGeom>
          <a:solidFill>
            <a:srgbClr val="D8EFE9"/>
          </a:solidFill>
          <a:ln w="12700">
            <a:solidFill>
              <a:srgbClr val="D8EFE9"/>
            </a:solidFill>
            <a:prstDash val="solid"/>
          </a:ln>
        </p:spPr>
      </p:sp>
      <p:sp>
        <p:nvSpPr>
          <p:cNvPr id="21" name="Shape 19"/>
          <p:cNvSpPr/>
          <p:nvPr/>
        </p:nvSpPr>
        <p:spPr>
          <a:xfrm>
            <a:off x="10698480" y="1737360"/>
            <a:ext cx="54864" cy="54864"/>
          </a:xfrm>
          <a:prstGeom prst="ellipse">
            <a:avLst/>
          </a:prstGeom>
          <a:solidFill>
            <a:srgbClr val="D8EFE9"/>
          </a:solidFill>
          <a:ln w="12700">
            <a:solidFill>
              <a:srgbClr val="D8EFE9"/>
            </a:solidFill>
            <a:prstDash val="solid"/>
          </a:ln>
        </p:spPr>
      </p:sp>
      <p:sp>
        <p:nvSpPr>
          <p:cNvPr id="22" name="Shape 20"/>
          <p:cNvSpPr/>
          <p:nvPr/>
        </p:nvSpPr>
        <p:spPr>
          <a:xfrm>
            <a:off x="11155680" y="1737360"/>
            <a:ext cx="54864" cy="54864"/>
          </a:xfrm>
          <a:prstGeom prst="ellipse">
            <a:avLst/>
          </a:prstGeom>
          <a:solidFill>
            <a:srgbClr val="D8EFE9"/>
          </a:solidFill>
          <a:ln w="12700">
            <a:solidFill>
              <a:srgbClr val="D8EFE9"/>
            </a:solidFill>
            <a:prstDash val="solid"/>
          </a:ln>
        </p:spPr>
      </p:sp>
      <p:sp>
        <p:nvSpPr>
          <p:cNvPr id="23" name="Shape 21"/>
          <p:cNvSpPr/>
          <p:nvPr/>
        </p:nvSpPr>
        <p:spPr>
          <a:xfrm>
            <a:off x="8412480" y="2148840"/>
            <a:ext cx="54864" cy="54864"/>
          </a:xfrm>
          <a:prstGeom prst="ellipse">
            <a:avLst/>
          </a:prstGeom>
          <a:solidFill>
            <a:srgbClr val="D8EFE9"/>
          </a:solidFill>
          <a:ln w="12700">
            <a:solidFill>
              <a:srgbClr val="D8EFE9"/>
            </a:solidFill>
            <a:prstDash val="solid"/>
          </a:ln>
        </p:spPr>
      </p:sp>
      <p:sp>
        <p:nvSpPr>
          <p:cNvPr id="24" name="Shape 22"/>
          <p:cNvSpPr/>
          <p:nvPr/>
        </p:nvSpPr>
        <p:spPr>
          <a:xfrm>
            <a:off x="8869680" y="2148840"/>
            <a:ext cx="54864" cy="54864"/>
          </a:xfrm>
          <a:prstGeom prst="ellipse">
            <a:avLst/>
          </a:prstGeom>
          <a:solidFill>
            <a:srgbClr val="D8EFE9"/>
          </a:solidFill>
          <a:ln w="12700">
            <a:solidFill>
              <a:srgbClr val="D8EFE9"/>
            </a:solidFill>
            <a:prstDash val="solid"/>
          </a:ln>
        </p:spPr>
      </p:sp>
      <p:sp>
        <p:nvSpPr>
          <p:cNvPr id="25" name="Shape 23"/>
          <p:cNvSpPr/>
          <p:nvPr/>
        </p:nvSpPr>
        <p:spPr>
          <a:xfrm>
            <a:off x="9326880" y="2148840"/>
            <a:ext cx="54864" cy="54864"/>
          </a:xfrm>
          <a:prstGeom prst="ellipse">
            <a:avLst/>
          </a:prstGeom>
          <a:solidFill>
            <a:srgbClr val="D8EFE9"/>
          </a:solidFill>
          <a:ln w="12700">
            <a:solidFill>
              <a:srgbClr val="D8EFE9"/>
            </a:solidFill>
            <a:prstDash val="solid"/>
          </a:ln>
        </p:spPr>
      </p:sp>
      <p:sp>
        <p:nvSpPr>
          <p:cNvPr id="26" name="Shape 24"/>
          <p:cNvSpPr/>
          <p:nvPr/>
        </p:nvSpPr>
        <p:spPr>
          <a:xfrm>
            <a:off x="9784080" y="2148840"/>
            <a:ext cx="54864" cy="54864"/>
          </a:xfrm>
          <a:prstGeom prst="ellipse">
            <a:avLst/>
          </a:prstGeom>
          <a:solidFill>
            <a:srgbClr val="D8EFE9"/>
          </a:solidFill>
          <a:ln w="12700">
            <a:solidFill>
              <a:srgbClr val="D8EFE9"/>
            </a:solidFill>
            <a:prstDash val="solid"/>
          </a:ln>
        </p:spPr>
      </p:sp>
      <p:sp>
        <p:nvSpPr>
          <p:cNvPr id="27" name="Shape 25"/>
          <p:cNvSpPr/>
          <p:nvPr/>
        </p:nvSpPr>
        <p:spPr>
          <a:xfrm>
            <a:off x="10241280" y="2148840"/>
            <a:ext cx="54864" cy="54864"/>
          </a:xfrm>
          <a:prstGeom prst="ellipse">
            <a:avLst/>
          </a:prstGeom>
          <a:solidFill>
            <a:srgbClr val="D8EFE9"/>
          </a:solidFill>
          <a:ln w="12700">
            <a:solidFill>
              <a:srgbClr val="D8EFE9"/>
            </a:solidFill>
            <a:prstDash val="solid"/>
          </a:ln>
        </p:spPr>
      </p:sp>
      <p:sp>
        <p:nvSpPr>
          <p:cNvPr id="28" name="Shape 26"/>
          <p:cNvSpPr/>
          <p:nvPr/>
        </p:nvSpPr>
        <p:spPr>
          <a:xfrm>
            <a:off x="10698480" y="2148840"/>
            <a:ext cx="54864" cy="54864"/>
          </a:xfrm>
          <a:prstGeom prst="ellipse">
            <a:avLst/>
          </a:prstGeom>
          <a:solidFill>
            <a:srgbClr val="D8EFE9"/>
          </a:solidFill>
          <a:ln w="12700">
            <a:solidFill>
              <a:srgbClr val="D8EFE9"/>
            </a:solidFill>
            <a:prstDash val="solid"/>
          </a:ln>
        </p:spPr>
      </p:sp>
      <p:sp>
        <p:nvSpPr>
          <p:cNvPr id="29" name="Shape 27"/>
          <p:cNvSpPr/>
          <p:nvPr/>
        </p:nvSpPr>
        <p:spPr>
          <a:xfrm>
            <a:off x="11155680" y="2148840"/>
            <a:ext cx="54864" cy="54864"/>
          </a:xfrm>
          <a:prstGeom prst="ellipse">
            <a:avLst/>
          </a:prstGeom>
          <a:solidFill>
            <a:srgbClr val="D8EFE9"/>
          </a:solidFill>
          <a:ln w="12700">
            <a:solidFill>
              <a:srgbClr val="D8EFE9"/>
            </a:solidFill>
            <a:prstDash val="solid"/>
          </a:ln>
        </p:spPr>
      </p:sp>
      <p:sp>
        <p:nvSpPr>
          <p:cNvPr id="30" name="Shape 28"/>
          <p:cNvSpPr/>
          <p:nvPr/>
        </p:nvSpPr>
        <p:spPr>
          <a:xfrm>
            <a:off x="8412480" y="2560320"/>
            <a:ext cx="54864" cy="54864"/>
          </a:xfrm>
          <a:prstGeom prst="ellipse">
            <a:avLst/>
          </a:prstGeom>
          <a:solidFill>
            <a:srgbClr val="D8EFE9"/>
          </a:solidFill>
          <a:ln w="12700">
            <a:solidFill>
              <a:srgbClr val="D8EFE9"/>
            </a:solidFill>
            <a:prstDash val="solid"/>
          </a:ln>
        </p:spPr>
      </p:sp>
      <p:sp>
        <p:nvSpPr>
          <p:cNvPr id="31" name="Shape 29"/>
          <p:cNvSpPr/>
          <p:nvPr/>
        </p:nvSpPr>
        <p:spPr>
          <a:xfrm>
            <a:off x="8869680" y="2560320"/>
            <a:ext cx="54864" cy="54864"/>
          </a:xfrm>
          <a:prstGeom prst="ellipse">
            <a:avLst/>
          </a:prstGeom>
          <a:solidFill>
            <a:srgbClr val="D8EFE9"/>
          </a:solidFill>
          <a:ln w="12700">
            <a:solidFill>
              <a:srgbClr val="D8EFE9"/>
            </a:solidFill>
            <a:prstDash val="solid"/>
          </a:ln>
        </p:spPr>
      </p:sp>
      <p:sp>
        <p:nvSpPr>
          <p:cNvPr id="32" name="Shape 30"/>
          <p:cNvSpPr/>
          <p:nvPr/>
        </p:nvSpPr>
        <p:spPr>
          <a:xfrm>
            <a:off x="9326880" y="2560320"/>
            <a:ext cx="54864" cy="54864"/>
          </a:xfrm>
          <a:prstGeom prst="ellipse">
            <a:avLst/>
          </a:prstGeom>
          <a:solidFill>
            <a:srgbClr val="D8EFE9"/>
          </a:solidFill>
          <a:ln w="12700">
            <a:solidFill>
              <a:srgbClr val="D8EFE9"/>
            </a:solidFill>
            <a:prstDash val="solid"/>
          </a:ln>
        </p:spPr>
      </p:sp>
      <p:sp>
        <p:nvSpPr>
          <p:cNvPr id="33" name="Shape 31"/>
          <p:cNvSpPr/>
          <p:nvPr/>
        </p:nvSpPr>
        <p:spPr>
          <a:xfrm>
            <a:off x="9784080" y="2560320"/>
            <a:ext cx="54864" cy="54864"/>
          </a:xfrm>
          <a:prstGeom prst="ellipse">
            <a:avLst/>
          </a:prstGeom>
          <a:solidFill>
            <a:srgbClr val="D8EFE9"/>
          </a:solidFill>
          <a:ln w="12700">
            <a:solidFill>
              <a:srgbClr val="D8EFE9"/>
            </a:solidFill>
            <a:prstDash val="solid"/>
          </a:ln>
        </p:spPr>
      </p:sp>
      <p:sp>
        <p:nvSpPr>
          <p:cNvPr id="34" name="Shape 32"/>
          <p:cNvSpPr/>
          <p:nvPr/>
        </p:nvSpPr>
        <p:spPr>
          <a:xfrm>
            <a:off x="10241280" y="2560320"/>
            <a:ext cx="54864" cy="54864"/>
          </a:xfrm>
          <a:prstGeom prst="ellipse">
            <a:avLst/>
          </a:prstGeom>
          <a:solidFill>
            <a:srgbClr val="D8EFE9"/>
          </a:solidFill>
          <a:ln w="12700">
            <a:solidFill>
              <a:srgbClr val="D8EFE9"/>
            </a:solidFill>
            <a:prstDash val="solid"/>
          </a:ln>
        </p:spPr>
      </p:sp>
      <p:sp>
        <p:nvSpPr>
          <p:cNvPr id="35" name="Shape 33"/>
          <p:cNvSpPr/>
          <p:nvPr/>
        </p:nvSpPr>
        <p:spPr>
          <a:xfrm>
            <a:off x="10698480" y="2560320"/>
            <a:ext cx="54864" cy="54864"/>
          </a:xfrm>
          <a:prstGeom prst="ellipse">
            <a:avLst/>
          </a:prstGeom>
          <a:solidFill>
            <a:srgbClr val="D8EFE9"/>
          </a:solidFill>
          <a:ln w="12700">
            <a:solidFill>
              <a:srgbClr val="D8EFE9"/>
            </a:solidFill>
            <a:prstDash val="solid"/>
          </a:ln>
        </p:spPr>
      </p:sp>
      <p:sp>
        <p:nvSpPr>
          <p:cNvPr id="36" name="Shape 34"/>
          <p:cNvSpPr/>
          <p:nvPr/>
        </p:nvSpPr>
        <p:spPr>
          <a:xfrm>
            <a:off x="11155680" y="2560320"/>
            <a:ext cx="54864" cy="54864"/>
          </a:xfrm>
          <a:prstGeom prst="ellipse">
            <a:avLst/>
          </a:prstGeom>
          <a:solidFill>
            <a:srgbClr val="D8EFE9"/>
          </a:solidFill>
          <a:ln w="12700">
            <a:solidFill>
              <a:srgbClr val="D8EFE9"/>
            </a:solidFill>
            <a:prstDash val="solid"/>
          </a:ln>
        </p:spPr>
      </p:sp>
      <p:sp>
        <p:nvSpPr>
          <p:cNvPr id="37" name="Shape 35"/>
          <p:cNvSpPr/>
          <p:nvPr/>
        </p:nvSpPr>
        <p:spPr>
          <a:xfrm>
            <a:off x="8412480" y="2971800"/>
            <a:ext cx="54864" cy="54864"/>
          </a:xfrm>
          <a:prstGeom prst="ellipse">
            <a:avLst/>
          </a:prstGeom>
          <a:solidFill>
            <a:srgbClr val="D8EFE9"/>
          </a:solidFill>
          <a:ln w="12700">
            <a:solidFill>
              <a:srgbClr val="D8EFE9"/>
            </a:solidFill>
            <a:prstDash val="solid"/>
          </a:ln>
        </p:spPr>
      </p:sp>
      <p:sp>
        <p:nvSpPr>
          <p:cNvPr id="38" name="Shape 36"/>
          <p:cNvSpPr/>
          <p:nvPr/>
        </p:nvSpPr>
        <p:spPr>
          <a:xfrm>
            <a:off x="8869680" y="2971800"/>
            <a:ext cx="54864" cy="54864"/>
          </a:xfrm>
          <a:prstGeom prst="ellipse">
            <a:avLst/>
          </a:prstGeom>
          <a:solidFill>
            <a:srgbClr val="D8EFE9"/>
          </a:solidFill>
          <a:ln w="12700">
            <a:solidFill>
              <a:srgbClr val="D8EFE9"/>
            </a:solidFill>
            <a:prstDash val="solid"/>
          </a:ln>
        </p:spPr>
      </p:sp>
      <p:sp>
        <p:nvSpPr>
          <p:cNvPr id="39" name="Shape 37"/>
          <p:cNvSpPr/>
          <p:nvPr/>
        </p:nvSpPr>
        <p:spPr>
          <a:xfrm>
            <a:off x="9326880" y="2971800"/>
            <a:ext cx="54864" cy="54864"/>
          </a:xfrm>
          <a:prstGeom prst="ellipse">
            <a:avLst/>
          </a:prstGeom>
          <a:solidFill>
            <a:srgbClr val="D8EFE9"/>
          </a:solidFill>
          <a:ln w="12700">
            <a:solidFill>
              <a:srgbClr val="D8EFE9"/>
            </a:solidFill>
            <a:prstDash val="solid"/>
          </a:ln>
        </p:spPr>
      </p:sp>
      <p:sp>
        <p:nvSpPr>
          <p:cNvPr id="40" name="Shape 38"/>
          <p:cNvSpPr/>
          <p:nvPr/>
        </p:nvSpPr>
        <p:spPr>
          <a:xfrm>
            <a:off x="9784080" y="2971800"/>
            <a:ext cx="54864" cy="54864"/>
          </a:xfrm>
          <a:prstGeom prst="ellipse">
            <a:avLst/>
          </a:prstGeom>
          <a:solidFill>
            <a:srgbClr val="D8EFE9"/>
          </a:solidFill>
          <a:ln w="12700">
            <a:solidFill>
              <a:srgbClr val="D8EFE9"/>
            </a:solidFill>
            <a:prstDash val="solid"/>
          </a:ln>
        </p:spPr>
      </p:sp>
      <p:sp>
        <p:nvSpPr>
          <p:cNvPr id="41" name="Shape 39"/>
          <p:cNvSpPr/>
          <p:nvPr/>
        </p:nvSpPr>
        <p:spPr>
          <a:xfrm>
            <a:off x="10241280" y="2971800"/>
            <a:ext cx="54864" cy="54864"/>
          </a:xfrm>
          <a:prstGeom prst="ellipse">
            <a:avLst/>
          </a:prstGeom>
          <a:solidFill>
            <a:srgbClr val="D8EFE9"/>
          </a:solidFill>
          <a:ln w="12700">
            <a:solidFill>
              <a:srgbClr val="D8EFE9"/>
            </a:solidFill>
            <a:prstDash val="solid"/>
          </a:ln>
        </p:spPr>
      </p:sp>
      <p:sp>
        <p:nvSpPr>
          <p:cNvPr id="42" name="Shape 40"/>
          <p:cNvSpPr/>
          <p:nvPr/>
        </p:nvSpPr>
        <p:spPr>
          <a:xfrm>
            <a:off x="10698480" y="2971800"/>
            <a:ext cx="54864" cy="54864"/>
          </a:xfrm>
          <a:prstGeom prst="ellipse">
            <a:avLst/>
          </a:prstGeom>
          <a:solidFill>
            <a:srgbClr val="D8EFE9"/>
          </a:solidFill>
          <a:ln w="12700">
            <a:solidFill>
              <a:srgbClr val="D8EFE9"/>
            </a:solidFill>
            <a:prstDash val="solid"/>
          </a:ln>
        </p:spPr>
      </p:sp>
      <p:sp>
        <p:nvSpPr>
          <p:cNvPr id="43" name="Shape 41"/>
          <p:cNvSpPr/>
          <p:nvPr/>
        </p:nvSpPr>
        <p:spPr>
          <a:xfrm>
            <a:off x="11155680" y="2971800"/>
            <a:ext cx="54864" cy="54864"/>
          </a:xfrm>
          <a:prstGeom prst="ellipse">
            <a:avLst/>
          </a:prstGeom>
          <a:solidFill>
            <a:srgbClr val="D8EFE9"/>
          </a:solidFill>
          <a:ln w="12700">
            <a:solidFill>
              <a:srgbClr val="D8EFE9"/>
            </a:solidFill>
            <a:prstDash val="solid"/>
          </a:ln>
        </p:spPr>
      </p:sp>
      <p:sp>
        <p:nvSpPr>
          <p:cNvPr id="44" name="Shape 42"/>
          <p:cNvSpPr/>
          <p:nvPr/>
        </p:nvSpPr>
        <p:spPr>
          <a:xfrm>
            <a:off x="8412480" y="3383280"/>
            <a:ext cx="54864" cy="54864"/>
          </a:xfrm>
          <a:prstGeom prst="ellipse">
            <a:avLst/>
          </a:prstGeom>
          <a:solidFill>
            <a:srgbClr val="D8EFE9"/>
          </a:solidFill>
          <a:ln w="12700">
            <a:solidFill>
              <a:srgbClr val="D8EFE9"/>
            </a:solidFill>
            <a:prstDash val="solid"/>
          </a:ln>
        </p:spPr>
      </p:sp>
      <p:sp>
        <p:nvSpPr>
          <p:cNvPr id="45" name="Shape 43"/>
          <p:cNvSpPr/>
          <p:nvPr/>
        </p:nvSpPr>
        <p:spPr>
          <a:xfrm>
            <a:off x="8869680" y="3383280"/>
            <a:ext cx="54864" cy="54864"/>
          </a:xfrm>
          <a:prstGeom prst="ellipse">
            <a:avLst/>
          </a:prstGeom>
          <a:solidFill>
            <a:srgbClr val="D8EFE9"/>
          </a:solidFill>
          <a:ln w="12700">
            <a:solidFill>
              <a:srgbClr val="D8EFE9"/>
            </a:solidFill>
            <a:prstDash val="solid"/>
          </a:ln>
        </p:spPr>
      </p:sp>
      <p:sp>
        <p:nvSpPr>
          <p:cNvPr id="46" name="Shape 44"/>
          <p:cNvSpPr/>
          <p:nvPr/>
        </p:nvSpPr>
        <p:spPr>
          <a:xfrm>
            <a:off x="9326880" y="3383280"/>
            <a:ext cx="54864" cy="54864"/>
          </a:xfrm>
          <a:prstGeom prst="ellipse">
            <a:avLst/>
          </a:prstGeom>
          <a:solidFill>
            <a:srgbClr val="D8EFE9"/>
          </a:solidFill>
          <a:ln w="12700">
            <a:solidFill>
              <a:srgbClr val="D8EFE9"/>
            </a:solidFill>
            <a:prstDash val="solid"/>
          </a:ln>
        </p:spPr>
      </p:sp>
      <p:sp>
        <p:nvSpPr>
          <p:cNvPr id="47" name="Shape 45"/>
          <p:cNvSpPr/>
          <p:nvPr/>
        </p:nvSpPr>
        <p:spPr>
          <a:xfrm>
            <a:off x="9784080" y="3383280"/>
            <a:ext cx="54864" cy="54864"/>
          </a:xfrm>
          <a:prstGeom prst="ellipse">
            <a:avLst/>
          </a:prstGeom>
          <a:solidFill>
            <a:srgbClr val="D8EFE9"/>
          </a:solidFill>
          <a:ln w="12700">
            <a:solidFill>
              <a:srgbClr val="D8EFE9"/>
            </a:solidFill>
            <a:prstDash val="solid"/>
          </a:ln>
        </p:spPr>
      </p:sp>
      <p:sp>
        <p:nvSpPr>
          <p:cNvPr id="48" name="Shape 46"/>
          <p:cNvSpPr/>
          <p:nvPr/>
        </p:nvSpPr>
        <p:spPr>
          <a:xfrm>
            <a:off x="10241280" y="3383280"/>
            <a:ext cx="54864" cy="54864"/>
          </a:xfrm>
          <a:prstGeom prst="ellipse">
            <a:avLst/>
          </a:prstGeom>
          <a:solidFill>
            <a:srgbClr val="D8EFE9"/>
          </a:solidFill>
          <a:ln w="12700">
            <a:solidFill>
              <a:srgbClr val="D8EFE9"/>
            </a:solidFill>
            <a:prstDash val="solid"/>
          </a:ln>
        </p:spPr>
      </p:sp>
      <p:sp>
        <p:nvSpPr>
          <p:cNvPr id="49" name="Shape 47"/>
          <p:cNvSpPr/>
          <p:nvPr/>
        </p:nvSpPr>
        <p:spPr>
          <a:xfrm>
            <a:off x="10698480" y="3383280"/>
            <a:ext cx="54864" cy="54864"/>
          </a:xfrm>
          <a:prstGeom prst="ellipse">
            <a:avLst/>
          </a:prstGeom>
          <a:solidFill>
            <a:srgbClr val="D8EFE9"/>
          </a:solidFill>
          <a:ln w="12700">
            <a:solidFill>
              <a:srgbClr val="D8EFE9"/>
            </a:solidFill>
            <a:prstDash val="solid"/>
          </a:ln>
        </p:spPr>
      </p:sp>
      <p:sp>
        <p:nvSpPr>
          <p:cNvPr id="50" name="Shape 48"/>
          <p:cNvSpPr/>
          <p:nvPr/>
        </p:nvSpPr>
        <p:spPr>
          <a:xfrm>
            <a:off x="11155680" y="3383280"/>
            <a:ext cx="54864" cy="54864"/>
          </a:xfrm>
          <a:prstGeom prst="ellipse">
            <a:avLst/>
          </a:prstGeom>
          <a:solidFill>
            <a:srgbClr val="D8EFE9"/>
          </a:solidFill>
          <a:ln w="12700">
            <a:solidFill>
              <a:srgbClr val="D8EFE9"/>
            </a:solidFill>
            <a:prstDash val="solid"/>
          </a:ln>
        </p:spPr>
      </p:sp>
      <p:sp>
        <p:nvSpPr>
          <p:cNvPr id="51" name="Shape 49"/>
          <p:cNvSpPr/>
          <p:nvPr/>
        </p:nvSpPr>
        <p:spPr>
          <a:xfrm>
            <a:off x="0" y="0"/>
            <a:ext cx="12191695" cy="530352"/>
          </a:xfrm>
          <a:prstGeom prst="rect">
            <a:avLst/>
          </a:prstGeom>
          <a:solidFill>
            <a:srgbClr val="ECF8F5"/>
          </a:solidFill>
          <a:ln w="12700">
            <a:solidFill>
              <a:srgbClr val="ECF8F5"/>
            </a:solidFill>
            <a:prstDash val="solid"/>
          </a:ln>
        </p:spPr>
      </p:sp>
      <p:sp>
        <p:nvSpPr>
          <p:cNvPr id="52" name="Shape 50"/>
          <p:cNvSpPr/>
          <p:nvPr/>
        </p:nvSpPr>
        <p:spPr>
          <a:xfrm>
            <a:off x="0" y="530352"/>
            <a:ext cx="12191695" cy="0"/>
          </a:xfrm>
          <a:prstGeom prst="line">
            <a:avLst/>
          </a:prstGeom>
          <a:noFill/>
          <a:ln w="12700">
            <a:solidFill>
              <a:srgbClr val="4DB79A"/>
            </a:solidFill>
            <a:prstDash val="solid"/>
          </a:ln>
        </p:spPr>
      </p:sp>
      <p:sp>
        <p:nvSpPr>
          <p:cNvPr id="53" name="Text 51"/>
          <p:cNvSpPr/>
          <p:nvPr/>
        </p:nvSpPr>
        <p:spPr>
          <a:xfrm>
            <a:off x="411480" y="137160"/>
            <a:ext cx="8503920" cy="237744"/>
          </a:xfrm>
          <a:prstGeom prst="rect">
            <a:avLst/>
          </a:prstGeom>
          <a:noFill/>
          <a:ln/>
        </p:spPr>
        <p:txBody>
          <a:bodyPr wrap="square" rtlCol="0" anchor="ctr"/>
          <a:lstStyle/>
          <a:p>
            <a:pPr indent="0" marL="0">
              <a:buNone/>
            </a:pPr>
            <a:r>
              <a:rPr lang="en-US" sz="1200" b="1" dirty="0">
                <a:solidFill>
                  <a:srgbClr val="0F3A35"/>
                </a:solidFill>
                <a:latin typeface="Meiryo" pitchFamily="34" charset="0"/>
                <a:ea typeface="Meiryo" pitchFamily="34" charset="-122"/>
                <a:cs typeface="Meiryo" pitchFamily="34" charset="-120"/>
              </a:rPr>
              <a:t>次月の重点施策</a:t>
            </a:r>
            <a:endParaRPr lang="en-US" sz="1200" dirty="0"/>
          </a:p>
        </p:txBody>
      </p:sp>
      <p:sp>
        <p:nvSpPr>
          <p:cNvPr id="54" name="Text 52"/>
          <p:cNvSpPr/>
          <p:nvPr/>
        </p:nvSpPr>
        <p:spPr>
          <a:xfrm>
            <a:off x="11155680" y="128016"/>
            <a:ext cx="640080" cy="237744"/>
          </a:xfrm>
          <a:prstGeom prst="rect">
            <a:avLst/>
          </a:prstGeom>
          <a:noFill/>
          <a:ln/>
        </p:spPr>
        <p:txBody>
          <a:bodyPr wrap="square" rtlCol="0" anchor="ctr"/>
          <a:lstStyle/>
          <a:p>
            <a:pPr algn="r" indent="0" marL="0">
              <a:buNone/>
            </a:pPr>
            <a:r>
              <a:rPr lang="en-US" sz="1100" dirty="0">
                <a:solidFill>
                  <a:srgbClr val="1F7267"/>
                </a:solidFill>
                <a:latin typeface="Meiryo" pitchFamily="34" charset="0"/>
                <a:ea typeface="Meiryo" pitchFamily="34" charset="-122"/>
                <a:cs typeface="Meiryo" pitchFamily="34" charset="-120"/>
              </a:rPr>
              <a:t>9</a:t>
            </a:r>
            <a:endParaRPr lang="en-US" sz="1100" dirty="0"/>
          </a:p>
        </p:txBody>
      </p:sp>
      <p:sp>
        <p:nvSpPr>
          <p:cNvPr id="55" name="Text 53"/>
          <p:cNvSpPr/>
          <p:nvPr/>
        </p:nvSpPr>
        <p:spPr>
          <a:xfrm>
            <a:off x="731520" y="868680"/>
            <a:ext cx="10424160" cy="438912"/>
          </a:xfrm>
          <a:prstGeom prst="rect">
            <a:avLst/>
          </a:prstGeom>
          <a:noFill/>
          <a:ln/>
        </p:spPr>
        <p:txBody>
          <a:bodyPr wrap="square" rtlCol="0" anchor="ctr"/>
          <a:lstStyle/>
          <a:p>
            <a:pPr indent="0" marL="0">
              <a:buNone/>
            </a:pPr>
            <a:r>
              <a:rPr lang="en-US" sz="2400" b="1" dirty="0">
                <a:solidFill>
                  <a:srgbClr val="0F3A35"/>
                </a:solidFill>
                <a:latin typeface="Tahoma" pitchFamily="34" charset="0"/>
                <a:ea typeface="Tahoma" pitchFamily="34" charset="-122"/>
                <a:cs typeface="Tahoma" pitchFamily="34" charset="-120"/>
              </a:rPr>
              <a:t>次月の重点施策</a:t>
            </a:r>
            <a:endParaRPr lang="en-US" sz="2400" dirty="0"/>
          </a:p>
        </p:txBody>
      </p:sp>
      <p:sp>
        <p:nvSpPr>
          <p:cNvPr id="56" name="Shape 54"/>
          <p:cNvSpPr/>
          <p:nvPr/>
        </p:nvSpPr>
        <p:spPr>
          <a:xfrm>
            <a:off x="1234440" y="2880360"/>
            <a:ext cx="9692640" cy="0"/>
          </a:xfrm>
          <a:prstGeom prst="line">
            <a:avLst/>
          </a:prstGeom>
          <a:noFill/>
          <a:ln w="12700">
            <a:solidFill>
              <a:srgbClr val="1F7267"/>
            </a:solidFill>
            <a:prstDash val="solid"/>
          </a:ln>
        </p:spPr>
      </p:sp>
      <p:sp>
        <p:nvSpPr>
          <p:cNvPr id="57" name="Shape 55"/>
          <p:cNvSpPr/>
          <p:nvPr/>
        </p:nvSpPr>
        <p:spPr>
          <a:xfrm>
            <a:off x="1051560" y="2633472"/>
            <a:ext cx="512064" cy="512064"/>
          </a:xfrm>
          <a:prstGeom prst="ellipse">
            <a:avLst/>
          </a:prstGeom>
          <a:solidFill>
            <a:srgbClr val="1F7267"/>
          </a:solidFill>
          <a:ln w="12700">
            <a:solidFill>
              <a:srgbClr val="1F7267"/>
            </a:solidFill>
            <a:prstDash val="solid"/>
          </a:ln>
        </p:spPr>
      </p:sp>
      <p:sp>
        <p:nvSpPr>
          <p:cNvPr id="58" name="Text 56"/>
          <p:cNvSpPr/>
          <p:nvPr/>
        </p:nvSpPr>
        <p:spPr>
          <a:xfrm>
            <a:off x="960120" y="2157984"/>
            <a:ext cx="822960" cy="219456"/>
          </a:xfrm>
          <a:prstGeom prst="rect">
            <a:avLst/>
          </a:prstGeom>
          <a:noFill/>
          <a:ln/>
        </p:spPr>
        <p:txBody>
          <a:bodyPr wrap="square" rtlCol="0" anchor="ctr"/>
          <a:lstStyle/>
          <a:p>
            <a:pPr algn="ctr" indent="0" marL="0">
              <a:buNone/>
            </a:pPr>
            <a:r>
              <a:rPr lang="en-US" sz="1100" b="1" dirty="0">
                <a:solidFill>
                  <a:srgbClr val="1F7267"/>
                </a:solidFill>
                <a:latin typeface="Meiryo" pitchFamily="34" charset="0"/>
                <a:ea typeface="Meiryo" pitchFamily="34" charset="-122"/>
                <a:cs typeface="Meiryo" pitchFamily="34" charset="-120"/>
              </a:rPr>
              <a:t>第1週</a:t>
            </a:r>
            <a:endParaRPr lang="en-US" sz="1100" dirty="0"/>
          </a:p>
        </p:txBody>
      </p:sp>
      <p:sp>
        <p:nvSpPr>
          <p:cNvPr id="59" name="Shape 57"/>
          <p:cNvSpPr/>
          <p:nvPr/>
        </p:nvSpPr>
        <p:spPr>
          <a:xfrm>
            <a:off x="429768" y="3273552"/>
            <a:ext cx="1828800" cy="2148840"/>
          </a:xfrm>
          <a:prstGeom prst="roundRect">
            <a:avLst/>
          </a:prstGeom>
          <a:solidFill>
            <a:srgbClr val="ECF8F5"/>
          </a:solidFill>
          <a:ln w="12700">
            <a:solidFill>
              <a:srgbClr val="D8EFE9"/>
            </a:solidFill>
            <a:prstDash val="solid"/>
          </a:ln>
        </p:spPr>
      </p:sp>
      <p:sp>
        <p:nvSpPr>
          <p:cNvPr id="60" name="Text 58"/>
          <p:cNvSpPr/>
          <p:nvPr/>
        </p:nvSpPr>
        <p:spPr>
          <a:xfrm>
            <a:off x="640080" y="3520440"/>
            <a:ext cx="1417320" cy="201168"/>
          </a:xfrm>
          <a:prstGeom prst="rect">
            <a:avLst/>
          </a:prstGeom>
          <a:noFill/>
          <a:ln/>
        </p:spPr>
        <p:txBody>
          <a:bodyPr wrap="square" rtlCol="0" anchor="ctr"/>
          <a:lstStyle/>
          <a:p>
            <a:pPr algn="ctr" indent="0" marL="0">
              <a:buNone/>
            </a:pPr>
            <a:r>
              <a:rPr lang="en-US" sz="1100" b="1" dirty="0">
                <a:solidFill>
                  <a:srgbClr val="1F7267"/>
                </a:solidFill>
                <a:latin typeface="Meiryo" pitchFamily="34" charset="0"/>
                <a:ea typeface="Meiryo" pitchFamily="34" charset="-122"/>
                <a:cs typeface="Meiryo" pitchFamily="34" charset="-120"/>
              </a:rPr>
              <a:t>案件対策</a:t>
            </a:r>
            <a:endParaRPr lang="en-US" sz="1100" dirty="0"/>
          </a:p>
        </p:txBody>
      </p:sp>
      <p:sp>
        <p:nvSpPr>
          <p:cNvPr id="61" name="Text 59"/>
          <p:cNvSpPr/>
          <p:nvPr/>
        </p:nvSpPr>
        <p:spPr>
          <a:xfrm>
            <a:off x="557784" y="3822192"/>
            <a:ext cx="1572768" cy="1371600"/>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大型案件2件の決裁前レビュー完了</a:t>
            </a:r>
            <a:endParaRPr lang="en-US" sz="1100" dirty="0"/>
          </a:p>
        </p:txBody>
      </p:sp>
      <p:sp>
        <p:nvSpPr>
          <p:cNvPr id="62" name="Shape 60"/>
          <p:cNvSpPr/>
          <p:nvPr/>
        </p:nvSpPr>
        <p:spPr>
          <a:xfrm>
            <a:off x="3703320" y="2633472"/>
            <a:ext cx="512064" cy="512064"/>
          </a:xfrm>
          <a:prstGeom prst="ellipse">
            <a:avLst/>
          </a:prstGeom>
          <a:solidFill>
            <a:srgbClr val="1F7267"/>
          </a:solidFill>
          <a:ln w="12700">
            <a:solidFill>
              <a:srgbClr val="1F7267"/>
            </a:solidFill>
            <a:prstDash val="solid"/>
          </a:ln>
        </p:spPr>
      </p:sp>
      <p:sp>
        <p:nvSpPr>
          <p:cNvPr id="63" name="Text 61"/>
          <p:cNvSpPr/>
          <p:nvPr/>
        </p:nvSpPr>
        <p:spPr>
          <a:xfrm>
            <a:off x="3611880" y="2157984"/>
            <a:ext cx="822960" cy="219456"/>
          </a:xfrm>
          <a:prstGeom prst="rect">
            <a:avLst/>
          </a:prstGeom>
          <a:noFill/>
          <a:ln/>
        </p:spPr>
        <p:txBody>
          <a:bodyPr wrap="square" rtlCol="0" anchor="ctr"/>
          <a:lstStyle/>
          <a:p>
            <a:pPr algn="ctr" indent="0" marL="0">
              <a:buNone/>
            </a:pPr>
            <a:r>
              <a:rPr lang="en-US" sz="1100" b="1" dirty="0">
                <a:solidFill>
                  <a:srgbClr val="1F7267"/>
                </a:solidFill>
                <a:latin typeface="Meiryo" pitchFamily="34" charset="0"/>
                <a:ea typeface="Meiryo" pitchFamily="34" charset="-122"/>
                <a:cs typeface="Meiryo" pitchFamily="34" charset="-120"/>
              </a:rPr>
              <a:t>第2週</a:t>
            </a:r>
            <a:endParaRPr lang="en-US" sz="1100" dirty="0"/>
          </a:p>
        </p:txBody>
      </p:sp>
      <p:sp>
        <p:nvSpPr>
          <p:cNvPr id="64" name="Shape 62"/>
          <p:cNvSpPr/>
          <p:nvPr/>
        </p:nvSpPr>
        <p:spPr>
          <a:xfrm>
            <a:off x="3081528" y="3273552"/>
            <a:ext cx="1828800" cy="2148840"/>
          </a:xfrm>
          <a:prstGeom prst="roundRect">
            <a:avLst/>
          </a:prstGeom>
          <a:solidFill>
            <a:srgbClr val="D8EFE9"/>
          </a:solidFill>
          <a:ln w="12700">
            <a:solidFill>
              <a:srgbClr val="D8EFE9"/>
            </a:solidFill>
            <a:prstDash val="solid"/>
          </a:ln>
        </p:spPr>
      </p:sp>
      <p:sp>
        <p:nvSpPr>
          <p:cNvPr id="65" name="Text 63"/>
          <p:cNvSpPr/>
          <p:nvPr/>
        </p:nvSpPr>
        <p:spPr>
          <a:xfrm>
            <a:off x="3291840" y="3520440"/>
            <a:ext cx="1417320" cy="201168"/>
          </a:xfrm>
          <a:prstGeom prst="rect">
            <a:avLst/>
          </a:prstGeom>
          <a:noFill/>
          <a:ln/>
        </p:spPr>
        <p:txBody>
          <a:bodyPr wrap="square" rtlCol="0" anchor="ctr"/>
          <a:lstStyle/>
          <a:p>
            <a:pPr algn="ctr" indent="0" marL="0">
              <a:buNone/>
            </a:pPr>
            <a:r>
              <a:rPr lang="en-US" sz="1100" b="1" dirty="0">
                <a:solidFill>
                  <a:srgbClr val="1F7267"/>
                </a:solidFill>
                <a:latin typeface="Meiryo" pitchFamily="34" charset="0"/>
                <a:ea typeface="Meiryo" pitchFamily="34" charset="-122"/>
                <a:cs typeface="Meiryo" pitchFamily="34" charset="-120"/>
              </a:rPr>
              <a:t>収益改善</a:t>
            </a:r>
            <a:endParaRPr lang="en-US" sz="1100" dirty="0"/>
          </a:p>
        </p:txBody>
      </p:sp>
      <p:sp>
        <p:nvSpPr>
          <p:cNvPr id="66" name="Text 64"/>
          <p:cNvSpPr/>
          <p:nvPr/>
        </p:nvSpPr>
        <p:spPr>
          <a:xfrm>
            <a:off x="3209544" y="3822192"/>
            <a:ext cx="1572768" cy="1371600"/>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高粗利提案比率を引き上げ</a:t>
            </a:r>
            <a:endParaRPr lang="en-US" sz="1100" dirty="0"/>
          </a:p>
        </p:txBody>
      </p:sp>
      <p:sp>
        <p:nvSpPr>
          <p:cNvPr id="67" name="Shape 65"/>
          <p:cNvSpPr/>
          <p:nvPr/>
        </p:nvSpPr>
        <p:spPr>
          <a:xfrm>
            <a:off x="6355080" y="2633472"/>
            <a:ext cx="512064" cy="512064"/>
          </a:xfrm>
          <a:prstGeom prst="ellipse">
            <a:avLst/>
          </a:prstGeom>
          <a:solidFill>
            <a:srgbClr val="1F7267"/>
          </a:solidFill>
          <a:ln w="12700">
            <a:solidFill>
              <a:srgbClr val="1F7267"/>
            </a:solidFill>
            <a:prstDash val="solid"/>
          </a:ln>
        </p:spPr>
      </p:sp>
      <p:sp>
        <p:nvSpPr>
          <p:cNvPr id="68" name="Text 66"/>
          <p:cNvSpPr/>
          <p:nvPr/>
        </p:nvSpPr>
        <p:spPr>
          <a:xfrm>
            <a:off x="6263640" y="2157984"/>
            <a:ext cx="822960" cy="219456"/>
          </a:xfrm>
          <a:prstGeom prst="rect">
            <a:avLst/>
          </a:prstGeom>
          <a:noFill/>
          <a:ln/>
        </p:spPr>
        <p:txBody>
          <a:bodyPr wrap="square" rtlCol="0" anchor="ctr"/>
          <a:lstStyle/>
          <a:p>
            <a:pPr algn="ctr" indent="0" marL="0">
              <a:buNone/>
            </a:pPr>
            <a:r>
              <a:rPr lang="en-US" sz="1100" b="1" dirty="0">
                <a:solidFill>
                  <a:srgbClr val="1F7267"/>
                </a:solidFill>
                <a:latin typeface="Meiryo" pitchFamily="34" charset="0"/>
                <a:ea typeface="Meiryo" pitchFamily="34" charset="-122"/>
                <a:cs typeface="Meiryo" pitchFamily="34" charset="-120"/>
              </a:rPr>
              <a:t>第3週</a:t>
            </a:r>
            <a:endParaRPr lang="en-US" sz="1100" dirty="0"/>
          </a:p>
        </p:txBody>
      </p:sp>
      <p:sp>
        <p:nvSpPr>
          <p:cNvPr id="69" name="Shape 67"/>
          <p:cNvSpPr/>
          <p:nvPr/>
        </p:nvSpPr>
        <p:spPr>
          <a:xfrm>
            <a:off x="5733288" y="3273552"/>
            <a:ext cx="1828800" cy="2148840"/>
          </a:xfrm>
          <a:prstGeom prst="roundRect">
            <a:avLst/>
          </a:prstGeom>
          <a:solidFill>
            <a:srgbClr val="ECF8F5"/>
          </a:solidFill>
          <a:ln w="12700">
            <a:solidFill>
              <a:srgbClr val="D8EFE9"/>
            </a:solidFill>
            <a:prstDash val="solid"/>
          </a:ln>
        </p:spPr>
      </p:sp>
      <p:sp>
        <p:nvSpPr>
          <p:cNvPr id="70" name="Text 68"/>
          <p:cNvSpPr/>
          <p:nvPr/>
        </p:nvSpPr>
        <p:spPr>
          <a:xfrm>
            <a:off x="5943600" y="3520440"/>
            <a:ext cx="1417320" cy="201168"/>
          </a:xfrm>
          <a:prstGeom prst="rect">
            <a:avLst/>
          </a:prstGeom>
          <a:noFill/>
          <a:ln/>
        </p:spPr>
        <p:txBody>
          <a:bodyPr wrap="square" rtlCol="0" anchor="ctr"/>
          <a:lstStyle/>
          <a:p>
            <a:pPr algn="ctr" indent="0" marL="0">
              <a:buNone/>
            </a:pPr>
            <a:r>
              <a:rPr lang="en-US" sz="1100" b="1" dirty="0">
                <a:solidFill>
                  <a:srgbClr val="1F7267"/>
                </a:solidFill>
                <a:latin typeface="Meiryo" pitchFamily="34" charset="0"/>
                <a:ea typeface="Meiryo" pitchFamily="34" charset="-122"/>
                <a:cs typeface="Meiryo" pitchFamily="34" charset="-120"/>
              </a:rPr>
              <a:t>運用改善</a:t>
            </a:r>
            <a:endParaRPr lang="en-US" sz="1100" dirty="0"/>
          </a:p>
        </p:txBody>
      </p:sp>
      <p:sp>
        <p:nvSpPr>
          <p:cNvPr id="71" name="Text 69"/>
          <p:cNvSpPr/>
          <p:nvPr/>
        </p:nvSpPr>
        <p:spPr>
          <a:xfrm>
            <a:off x="5861304" y="3822192"/>
            <a:ext cx="1572768" cy="1371600"/>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計上遅延案件の解消</a:t>
            </a:r>
            <a:endParaRPr lang="en-US" sz="1100" dirty="0"/>
          </a:p>
        </p:txBody>
      </p:sp>
      <p:sp>
        <p:nvSpPr>
          <p:cNvPr id="72" name="Shape 70"/>
          <p:cNvSpPr/>
          <p:nvPr/>
        </p:nvSpPr>
        <p:spPr>
          <a:xfrm>
            <a:off x="9006840" y="2633472"/>
            <a:ext cx="512064" cy="512064"/>
          </a:xfrm>
          <a:prstGeom prst="ellipse">
            <a:avLst/>
          </a:prstGeom>
          <a:solidFill>
            <a:srgbClr val="1F7267"/>
          </a:solidFill>
          <a:ln w="12700">
            <a:solidFill>
              <a:srgbClr val="1F7267"/>
            </a:solidFill>
            <a:prstDash val="solid"/>
          </a:ln>
        </p:spPr>
      </p:sp>
      <p:sp>
        <p:nvSpPr>
          <p:cNvPr id="73" name="Text 71"/>
          <p:cNvSpPr/>
          <p:nvPr/>
        </p:nvSpPr>
        <p:spPr>
          <a:xfrm>
            <a:off x="8915400" y="2157984"/>
            <a:ext cx="822960" cy="219456"/>
          </a:xfrm>
          <a:prstGeom prst="rect">
            <a:avLst/>
          </a:prstGeom>
          <a:noFill/>
          <a:ln/>
        </p:spPr>
        <p:txBody>
          <a:bodyPr wrap="square" rtlCol="0" anchor="ctr"/>
          <a:lstStyle/>
          <a:p>
            <a:pPr algn="ctr" indent="0" marL="0">
              <a:buNone/>
            </a:pPr>
            <a:r>
              <a:rPr lang="en-US" sz="1100" b="1" dirty="0">
                <a:solidFill>
                  <a:srgbClr val="1F7267"/>
                </a:solidFill>
                <a:latin typeface="Meiryo" pitchFamily="34" charset="0"/>
                <a:ea typeface="Meiryo" pitchFamily="34" charset="-122"/>
                <a:cs typeface="Meiryo" pitchFamily="34" charset="-120"/>
              </a:rPr>
              <a:t>第4週</a:t>
            </a:r>
            <a:endParaRPr lang="en-US" sz="1100" dirty="0"/>
          </a:p>
        </p:txBody>
      </p:sp>
      <p:sp>
        <p:nvSpPr>
          <p:cNvPr id="74" name="Shape 72"/>
          <p:cNvSpPr/>
          <p:nvPr/>
        </p:nvSpPr>
        <p:spPr>
          <a:xfrm>
            <a:off x="8385048" y="3273552"/>
            <a:ext cx="1828800" cy="2148840"/>
          </a:xfrm>
          <a:prstGeom prst="roundRect">
            <a:avLst/>
          </a:prstGeom>
          <a:solidFill>
            <a:srgbClr val="D8EFE9"/>
          </a:solidFill>
          <a:ln w="12700">
            <a:solidFill>
              <a:srgbClr val="D8EFE9"/>
            </a:solidFill>
            <a:prstDash val="solid"/>
          </a:ln>
        </p:spPr>
      </p:sp>
      <p:sp>
        <p:nvSpPr>
          <p:cNvPr id="75" name="Text 73"/>
          <p:cNvSpPr/>
          <p:nvPr/>
        </p:nvSpPr>
        <p:spPr>
          <a:xfrm>
            <a:off x="8595360" y="3520440"/>
            <a:ext cx="1417320" cy="201168"/>
          </a:xfrm>
          <a:prstGeom prst="rect">
            <a:avLst/>
          </a:prstGeom>
          <a:noFill/>
          <a:ln/>
        </p:spPr>
        <p:txBody>
          <a:bodyPr wrap="square" rtlCol="0" anchor="ctr"/>
          <a:lstStyle/>
          <a:p>
            <a:pPr algn="ctr" indent="0" marL="0">
              <a:buNone/>
            </a:pPr>
            <a:r>
              <a:rPr lang="en-US" sz="1100" b="1" dirty="0">
                <a:solidFill>
                  <a:srgbClr val="1F7267"/>
                </a:solidFill>
                <a:latin typeface="Meiryo" pitchFamily="34" charset="0"/>
                <a:ea typeface="Meiryo" pitchFamily="34" charset="-122"/>
                <a:cs typeface="Meiryo" pitchFamily="34" charset="-120"/>
              </a:rPr>
              <a:t>評価</a:t>
            </a:r>
            <a:endParaRPr lang="en-US" sz="1100" dirty="0"/>
          </a:p>
        </p:txBody>
      </p:sp>
      <p:sp>
        <p:nvSpPr>
          <p:cNvPr id="76" name="Text 74"/>
          <p:cNvSpPr/>
          <p:nvPr/>
        </p:nvSpPr>
        <p:spPr>
          <a:xfrm>
            <a:off x="8513064" y="3822192"/>
            <a:ext cx="1572768" cy="1371600"/>
          </a:xfrm>
          <a:prstGeom prst="rect">
            <a:avLst/>
          </a:prstGeom>
          <a:noFill/>
          <a:ln/>
        </p:spPr>
        <p:txBody>
          <a:bodyPr wrap="square" rtlCol="0" anchor="ctr"/>
          <a:lstStyle/>
          <a:p>
            <a:pPr algn="ctr" indent="0" marL="0">
              <a:buNone/>
            </a:pPr>
            <a:r>
              <a:rPr lang="en-US" sz="1100" dirty="0">
                <a:solidFill>
                  <a:srgbClr val="1F4D47"/>
                </a:solidFill>
                <a:latin typeface="Meiryo" pitchFamily="34" charset="0"/>
                <a:ea typeface="Meiryo" pitchFamily="34" charset="-122"/>
                <a:cs typeface="Meiryo" pitchFamily="34" charset="-120"/>
              </a:rPr>
              <a:t>予実差異の再評価と翌月計画更新</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Stria Deck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月次経営会議レポート（予実差異・打ち手）</dc:title>
  <dc:subject>日本企業向け商用プレゼンテーションテンプレート</dc:subject>
  <dc:creator>Stria Deck</dc:creator>
  <cp:lastModifiedBy>Stria Deck</cp:lastModifiedBy>
  <cp:revision>1</cp:revision>
  <dcterms:created xsi:type="dcterms:W3CDTF">2026-02-15T16:08:29Z</dcterms:created>
  <dcterms:modified xsi:type="dcterms:W3CDTF">2026-02-15T16:08:29Z</dcterms:modified>
</cp:coreProperties>
</file>