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20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2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DDF1E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30日定着率</c:v>
                  </c:pt>
                  <c:pt idx="1">
                    <c:v>90日定着率</c:v>
                  </c:pt>
                  <c:pt idx="2">
                    <c:v>業務習熟度</c:v>
                  </c:pt>
                  <c:pt idx="3">
                    <c:v>上長満足度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82</c:v>
                </c:pt>
                <c:pt idx="1">
                  <c:v>74</c:v>
                </c:pt>
                <c:pt idx="2">
                  <c:v>61</c:v>
                </c:pt>
                <c:pt idx="3">
                  <c:v>68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2E826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30日定着率</c:v>
                  </c:pt>
                  <c:pt idx="1">
                    <c:v>90日定着率</c:v>
                  </c:pt>
                  <c:pt idx="2">
                    <c:v>業務習熟度</c:v>
                  </c:pt>
                  <c:pt idx="3">
                    <c:v>上長満足度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92</c:v>
                </c:pt>
                <c:pt idx="1">
                  <c:v>88</c:v>
                </c:pt>
                <c:pt idx="2">
                  <c:v>82</c:v>
                </c:pt>
                <c:pt idx="3">
                  <c:v>85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0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5B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6583680" cy="6583680"/>
          </a:xfrm>
          <a:prstGeom prst="ellipse">
            <a:avLst/>
          </a:prstGeom>
          <a:solidFill>
            <a:srgbClr val="2E8268">
              <a:alpha val="38000"/>
            </a:srgbClr>
          </a:solidFill>
          <a:ln w="12700">
            <a:solidFill>
              <a:srgbClr val="2E826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052560" y="731520"/>
            <a:ext cx="4572000" cy="4572000"/>
          </a:xfrm>
          <a:prstGeom prst="ellipse">
            <a:avLst/>
          </a:prstGeom>
          <a:solidFill>
            <a:srgbClr val="7BC9A6">
              <a:alpha val="30000"/>
            </a:srgbClr>
          </a:solidFill>
          <a:ln w="12700">
            <a:solidFill>
              <a:srgbClr val="7BC9A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Hiragino Kaku Gothic ProN" pitchFamily="34" charset="0"/>
                <a:ea typeface="Hiragino Kaku Gothic ProN" pitchFamily="34" charset="-122"/>
                <a:cs typeface="Hiragino Kaku Gothic ProN" pitchFamily="34" charset="-120"/>
              </a:rPr>
              <a:t>新入社員オンボーディング研修テンプレート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入社初日から90日までの育成計画と定着指標を一体化した研修構成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人材育成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EEF9F4">
              <a:alpha val="90000"/>
            </a:srgbClr>
          </a:solidFill>
          <a:ln w="12700">
            <a:solidFill>
              <a:srgbClr val="EEF9F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7BC9A6"/>
          </a:solidFill>
          <a:ln w="12700">
            <a:solidFill>
              <a:srgbClr val="7BC9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運営改善サイクル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5B4A"/>
                </a:solidFill>
                <a:latin typeface="Hiragino Kaku Gothic ProN" pitchFamily="34" charset="0"/>
                <a:ea typeface="Hiragino Kaku Gothic ProN" pitchFamily="34" charset="-122"/>
                <a:cs typeface="Hiragino Kaku Gothic ProN" pitchFamily="34" charset="-120"/>
              </a:rPr>
              <a:t>運営改善サイクル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2E826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2E8268"/>
          </a:solidFill>
          <a:ln w="12700">
            <a:solidFill>
              <a:srgbClr val="2E82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毎週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モニタリング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受講進捗と課題を収集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2E8268"/>
          </a:solidFill>
          <a:ln w="12700">
            <a:solidFill>
              <a:srgbClr val="2E826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毎月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教材・運用ルールを更新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2E8268"/>
          </a:solidFill>
          <a:ln w="12700">
            <a:solidFill>
              <a:srgbClr val="2E826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定着率と習熟度を再評価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2E8268"/>
          </a:solidFill>
          <a:ln w="12700">
            <a:solidFill>
              <a:srgbClr val="2E826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半期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再設計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職種別カリキュラムを改定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EEF9F4">
              <a:alpha val="90000"/>
            </a:srgbClr>
          </a:solidFill>
          <a:ln w="12700">
            <a:solidFill>
              <a:srgbClr val="EEF9F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7BC9A6"/>
          </a:solidFill>
          <a:ln w="12700">
            <a:solidFill>
              <a:srgbClr val="7BC9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運営リスク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5B4A"/>
                </a:solidFill>
                <a:latin typeface="Hiragino Kaku Gothic ProN" pitchFamily="34" charset="0"/>
                <a:ea typeface="Hiragino Kaku Gothic ProN" pitchFamily="34" charset="-122"/>
                <a:cs typeface="Hiragino Kaku Gothic ProN" pitchFamily="34" charset="-120"/>
              </a:rPr>
              <a:t>運営リスク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メンター稼働不足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支援品質低下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担当工数を事前確保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評価基準の曖昧さ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習熟判定のばらつき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共通ルーブリックを適用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配属後のフォロー不足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早期離職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90日後まで定例1on1を継続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EEF9F4">
              <a:alpha val="90000"/>
            </a:srgbClr>
          </a:solidFill>
          <a:ln w="12700">
            <a:solidFill>
              <a:srgbClr val="EEF9F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7BC9A6"/>
          </a:solidFill>
          <a:ln w="12700">
            <a:solidFill>
              <a:srgbClr val="7BC9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研修運営の想定質問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5B4A"/>
                </a:solidFill>
                <a:latin typeface="Hiragino Kaku Gothic ProN" pitchFamily="34" charset="0"/>
                <a:ea typeface="Hiragino Kaku Gothic ProN" pitchFamily="34" charset="-122"/>
                <a:cs typeface="Hiragino Kaku Gothic ProN" pitchFamily="34" charset="-120"/>
              </a:rPr>
              <a:t>研修運営の想定質問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研修期間は長すぎないか？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30日で基礎、90日で自走化を目標に段階設計しています。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職種差への対応は？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共通基礎 + 職種別モジュールで対応します。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効果はどう測る？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定着率・習熟度・上長満足度で毎月追跡します。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現場負荷は増えないか？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メンター工数を明示し、業務計画に事前織り込みます。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EEF9F4">
              <a:alpha val="90000"/>
            </a:srgbClr>
          </a:solidFill>
          <a:ln w="12700">
            <a:solidFill>
              <a:srgbClr val="EEF9F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7BC9A6"/>
          </a:solidFill>
          <a:ln w="12700">
            <a:solidFill>
              <a:srgbClr val="7BC9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実行アクション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5B4A"/>
                </a:solidFill>
                <a:latin typeface="Hiragino Kaku Gothic ProN" pitchFamily="34" charset="0"/>
                <a:ea typeface="Hiragino Kaku Gothic ProN" pitchFamily="34" charset="-122"/>
                <a:cs typeface="Hiragino Kaku Gothic ProN" pitchFamily="34" charset="-120"/>
              </a:rPr>
              <a:t>実行アクション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DDF1E8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90日育成計画を承認する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職種別モジュール責任者を任命する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DDF1E8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月次改善会の開催枠を固定する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四半期レビュー指標を確定する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EEF9F4">
              <a:alpha val="90000"/>
            </a:srgbClr>
          </a:solidFill>
          <a:ln w="12700">
            <a:solidFill>
              <a:srgbClr val="EEF9F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7BC9A6"/>
          </a:solidFill>
          <a:ln w="12700">
            <a:solidFill>
              <a:srgbClr val="7BC9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研修設計の全体像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5B4A"/>
                </a:solidFill>
                <a:latin typeface="Hiragino Kaku Gothic ProN" pitchFamily="34" charset="0"/>
                <a:ea typeface="Hiragino Kaku Gothic ProN" pitchFamily="34" charset="-122"/>
                <a:cs typeface="Hiragino Kaku Gothic ProN" pitchFamily="34" charset="-120"/>
              </a:rPr>
              <a:t>研修設計の全体像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87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2E8268"/>
          </a:solidFill>
          <a:ln w="12700">
            <a:solidFill>
              <a:srgbClr val="2E82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育成方針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2E8268"/>
          </a:solidFill>
          <a:ln w="12700">
            <a:solidFill>
              <a:srgbClr val="2E82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初日〜90日計画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2E8268"/>
          </a:solidFill>
          <a:ln w="12700">
            <a:solidFill>
              <a:srgbClr val="2E826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職種別カリキュラム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2E8268"/>
          </a:solidFill>
          <a:ln w="12700">
            <a:solidFill>
              <a:srgbClr val="2E826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定着指標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2E8268"/>
          </a:solidFill>
          <a:ln w="12700">
            <a:solidFill>
              <a:srgbClr val="2E826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運営体制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2E8268"/>
          </a:solidFill>
          <a:ln w="12700">
            <a:solidFill>
              <a:srgbClr val="2E826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改善サイクル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EEF9F4">
              <a:alpha val="90000"/>
            </a:srgbClr>
          </a:solidFill>
          <a:ln w="12700">
            <a:solidFill>
              <a:srgbClr val="EEF9F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7BC9A6"/>
          </a:solidFill>
          <a:ln w="12700">
            <a:solidFill>
              <a:srgbClr val="7BC9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育成方針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5B4A"/>
                </a:solidFill>
                <a:latin typeface="Hiragino Kaku Gothic ProN" pitchFamily="34" charset="0"/>
                <a:ea typeface="Hiragino Kaku Gothic ProN" pitchFamily="34" charset="-122"/>
                <a:cs typeface="Hiragino Kaku Gothic ProN" pitchFamily="34" charset="-120"/>
              </a:rPr>
              <a:t>育成方針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83080"/>
            <a:ext cx="3566160" cy="4434840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1783080"/>
            <a:ext cx="3566160" cy="530352"/>
          </a:xfrm>
          <a:prstGeom prst="rect">
            <a:avLst/>
          </a:prstGeom>
          <a:solidFill>
            <a:srgbClr val="2E8268"/>
          </a:solidFill>
          <a:ln w="12700">
            <a:solidFill>
              <a:srgbClr val="2E82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早期戦力化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8755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業務理解と実践を短期間で接続する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0" y="1783080"/>
            <a:ext cx="3566160" cy="4434840"/>
          </a:xfrm>
          <a:prstGeom prst="round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1783080"/>
            <a:ext cx="3566160" cy="530352"/>
          </a:xfrm>
          <a:prstGeom prst="rect">
            <a:avLst/>
          </a:prstGeom>
          <a:solidFill>
            <a:srgbClr val="2E8268"/>
          </a:solidFill>
          <a:ln w="12700">
            <a:solidFill>
              <a:srgbClr val="2E82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心理的安全性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2803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質問・相談しやすい受入環境を設計する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412480" y="1783080"/>
            <a:ext cx="3566160" cy="4434840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412480" y="1783080"/>
            <a:ext cx="3566160" cy="530352"/>
          </a:xfrm>
          <a:prstGeom prst="rect">
            <a:avLst/>
          </a:prstGeom>
          <a:solidFill>
            <a:srgbClr val="2E8268"/>
          </a:solidFill>
          <a:ln w="12700">
            <a:solidFill>
              <a:srgbClr val="2E826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59536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定着重視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66851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配属後の継続支援までを育成範囲に含める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EEF9F4">
              <a:alpha val="90000"/>
            </a:srgbClr>
          </a:solidFill>
          <a:ln w="12700">
            <a:solidFill>
              <a:srgbClr val="EEF9F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7BC9A6"/>
          </a:solidFill>
          <a:ln w="12700">
            <a:solidFill>
              <a:srgbClr val="7BC9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入社前後の課題整理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5B4A"/>
                </a:solidFill>
                <a:latin typeface="Hiragino Kaku Gothic ProN" pitchFamily="34" charset="0"/>
                <a:ea typeface="Hiragino Kaku Gothic ProN" pitchFamily="34" charset="-122"/>
                <a:cs typeface="Hiragino Kaku Gothic ProN" pitchFamily="34" charset="-120"/>
              </a:rPr>
              <a:t>入社前後の課題整理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入社前に起こりやすい課題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受入側の準備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・業務理解不足による不安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・所属チームの期待値が不明確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・評価基準の認識ズレ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・初日配布資料と説明担当の固定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・30日目標の事前共有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・メンター伴走ルールの設定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EEF9F4">
              <a:alpha val="90000"/>
            </a:srgbClr>
          </a:solidFill>
          <a:ln w="12700">
            <a:solidFill>
              <a:srgbClr val="EEF9F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7BC9A6"/>
          </a:solidFill>
          <a:ln w="12700">
            <a:solidFill>
              <a:srgbClr val="7BC9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初日〜30日の研修計画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5B4A"/>
                </a:solidFill>
                <a:latin typeface="Hiragino Kaku Gothic ProN" pitchFamily="34" charset="0"/>
                <a:ea typeface="Hiragino Kaku Gothic ProN" pitchFamily="34" charset="-122"/>
                <a:cs typeface="Hiragino Kaku Gothic ProN" pitchFamily="34" charset="-120"/>
              </a:rPr>
              <a:t>初日〜30日の研修計画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1645920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期間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377440" y="1691640"/>
            <a:ext cx="2560320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468880" y="1874520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目的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937760" y="1691640"/>
            <a:ext cx="3657600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0" y="187452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実施内容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595360" y="1691640"/>
            <a:ext cx="3657600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686800" y="187452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評価方法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初日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377440" y="2258568"/>
            <a:ext cx="25603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468880" y="2395728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不安解消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937760" y="2258568"/>
            <a:ext cx="3657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0" y="2395728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会社理解・制度説明・チーム紹介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595360" y="2258568"/>
            <a:ext cx="3657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686800" y="2395728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理解度チェック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1645920" cy="694944"/>
          </a:xfrm>
          <a:prstGeom prst="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1週目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377440" y="2953512"/>
            <a:ext cx="2560320" cy="694944"/>
          </a:xfrm>
          <a:prstGeom prst="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468880" y="3090672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基礎習得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937760" y="2953512"/>
            <a:ext cx="3657600" cy="694944"/>
          </a:xfrm>
          <a:prstGeom prst="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029200" y="3090672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業務フロー・ツール研修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8595360" y="2953512"/>
            <a:ext cx="3657600" cy="694944"/>
          </a:xfrm>
          <a:prstGeom prst="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686800" y="3090672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演習課題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2〜3週目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377440" y="3648456"/>
            <a:ext cx="25603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468880" y="3785616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実務接続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937760" y="3648456"/>
            <a:ext cx="3657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029200" y="3785616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OJTとレビュー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8595360" y="3648456"/>
            <a:ext cx="3657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686800" y="3785616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日次フィードバック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731520" y="4343400"/>
            <a:ext cx="1645920" cy="694944"/>
          </a:xfrm>
          <a:prstGeom prst="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22960" y="4480560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4週目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2377440" y="4343400"/>
            <a:ext cx="2560320" cy="694944"/>
          </a:xfrm>
          <a:prstGeom prst="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468880" y="4480560"/>
            <a:ext cx="23774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自走準備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4937760" y="4343400"/>
            <a:ext cx="3657600" cy="694944"/>
          </a:xfrm>
          <a:prstGeom prst="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029200" y="4480560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小規模業務を単独実施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8595360" y="4343400"/>
            <a:ext cx="3657600" cy="694944"/>
          </a:xfrm>
          <a:prstGeom prst="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686800" y="4480560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30日評価面談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EEF9F4">
              <a:alpha val="90000"/>
            </a:srgbClr>
          </a:solidFill>
          <a:ln w="12700">
            <a:solidFill>
              <a:srgbClr val="EEF9F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7BC9A6"/>
          </a:solidFill>
          <a:ln w="12700">
            <a:solidFill>
              <a:srgbClr val="7BC9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31日〜90日の定着計画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5B4A"/>
                </a:solidFill>
                <a:latin typeface="Hiragino Kaku Gothic ProN" pitchFamily="34" charset="0"/>
                <a:ea typeface="Hiragino Kaku Gothic ProN" pitchFamily="34" charset="-122"/>
                <a:cs typeface="Hiragino Kaku Gothic ProN" pitchFamily="34" charset="-120"/>
              </a:rPr>
              <a:t>31日〜90日の定着計画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1645920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期間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377440" y="1691640"/>
            <a:ext cx="2743200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46888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120640" y="1691640"/>
            <a:ext cx="3840480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212080" y="18745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支援策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961120" y="1691640"/>
            <a:ext cx="3291840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52560" y="1874520"/>
            <a:ext cx="3108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判定基準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31-60日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37744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46888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担当範囲拡大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120640" y="2258568"/>
            <a:ext cx="38404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212080" y="2395728"/>
            <a:ext cx="3657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週次1on1・実務レビュー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961120" y="2258568"/>
            <a:ext cx="32918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052560" y="2395728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担当業務の完遂率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1645920" cy="694944"/>
          </a:xfrm>
          <a:prstGeom prst="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61-90日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377440" y="2953512"/>
            <a:ext cx="2743200" cy="694944"/>
          </a:xfrm>
          <a:prstGeom prst="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46888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独力遂行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120640" y="2953512"/>
            <a:ext cx="3840480" cy="694944"/>
          </a:xfrm>
          <a:prstGeom prst="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212080" y="3090672"/>
            <a:ext cx="3657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課題解決演習・相互レビュー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8961120" y="2953512"/>
            <a:ext cx="3291840" cy="694944"/>
          </a:xfrm>
          <a:prstGeom prst="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052560" y="3090672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品質基準達成率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90日面談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37744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46888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定着確認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120640" y="3648456"/>
            <a:ext cx="38404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212080" y="3785616"/>
            <a:ext cx="3657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本人/上長/メンターの三者面談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8961120" y="3648456"/>
            <a:ext cx="32918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9052560" y="3785616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継続課題と次目標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EEF9F4">
              <a:alpha val="90000"/>
            </a:srgbClr>
          </a:solidFill>
          <a:ln w="12700">
            <a:solidFill>
              <a:srgbClr val="EEF9F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7BC9A6"/>
          </a:solidFill>
          <a:ln w="12700">
            <a:solidFill>
              <a:srgbClr val="7BC9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オンボーディング成果指標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5B4A"/>
                </a:solidFill>
                <a:latin typeface="Hiragino Kaku Gothic ProN" pitchFamily="34" charset="0"/>
                <a:ea typeface="Hiragino Kaku Gothic ProN" pitchFamily="34" charset="-122"/>
                <a:cs typeface="Hiragino Kaku Gothic ProN" pitchFamily="34" charset="-120"/>
              </a:rPr>
              <a:t>オンボーディング成果指標</a:t>
            </a:r>
            <a:endParaRPr lang="en-US" sz="24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・習熟度は共通ルーブリックで評価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・定着率は雇用形態別にモニタリング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・満足度は上長アンケートで計測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EEF9F4">
              <a:alpha val="90000"/>
            </a:srgbClr>
          </a:solidFill>
          <a:ln w="12700">
            <a:solidFill>
              <a:srgbClr val="EEF9F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7BC9A6"/>
          </a:solidFill>
          <a:ln w="12700">
            <a:solidFill>
              <a:srgbClr val="7BC9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育成施策優先度（効果 × 実装容易性）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5B4A"/>
                </a:solidFill>
                <a:latin typeface="Hiragino Kaku Gothic ProN" pitchFamily="34" charset="0"/>
                <a:ea typeface="Hiragino Kaku Gothic ProN" pitchFamily="34" charset="-122"/>
                <a:cs typeface="Hiragino Kaku Gothic ProN" pitchFamily="34" charset="-120"/>
              </a:rPr>
              <a:t>育成施策優先度（効果 × 実装容易性）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2E826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2E826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A87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定着効果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A87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実装容易性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最優先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・メンター制度固定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・30日目標の標準化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計画導入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・職種別演習拡充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・学習管理基盤導入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補助施策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・資料表現改善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後回し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・低頻度研修の先行拡張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EEF9F4">
              <a:alpha val="90000"/>
            </a:srgbClr>
          </a:solidFill>
          <a:ln w="12700">
            <a:solidFill>
              <a:srgbClr val="EEF9F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F5B4A"/>
          </a:solidFill>
          <a:ln w="12700">
            <a:solidFill>
              <a:srgbClr val="1F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7BC9A6"/>
          </a:solidFill>
          <a:ln w="12700">
            <a:solidFill>
              <a:srgbClr val="7BC9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運営体制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5B4A"/>
                </a:solidFill>
                <a:latin typeface="Hiragino Kaku Gothic ProN" pitchFamily="34" charset="0"/>
                <a:ea typeface="Hiragino Kaku Gothic ProN" pitchFamily="34" charset="-122"/>
                <a:cs typeface="Hiragino Kaku Gothic ProN" pitchFamily="34" charset="-120"/>
              </a:rPr>
              <a:t>運営体制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人事責任者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育成方針と評価制度の統括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研修運営担当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研修実施と進捗管理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EEF9F4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現場上長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業務目標設定と評価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DDF1E8"/>
          </a:solidFill>
          <a:ln w="12700">
            <a:solidFill>
              <a:srgbClr val="DDF1E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5B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メンター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E826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E5F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日常伴走と課題解消支援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新入社員オンボーディング研修テンプレート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