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7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CE5E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サービス水準遵守率</c:v>
                  </c:pt>
                  <c:pt idx="1">
                    <c:v>一次応答時間</c:v>
                  </c:pt>
                  <c:pt idx="2">
                    <c:v>重大障害再発率</c:v>
                  </c:pt>
                  <c:pt idx="3">
                    <c:v>是正完了率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97</c:v>
                </c:pt>
                <c:pt idx="1">
                  <c:v>100</c:v>
                </c:pt>
                <c:pt idx="2">
                  <c:v>7</c:v>
                </c:pt>
                <c:pt idx="3">
                  <c:v>81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4E6A8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サービス水準遵守率</c:v>
                  </c:pt>
                  <c:pt idx="1">
                    <c:v>一次応答時間</c:v>
                  </c:pt>
                  <c:pt idx="2">
                    <c:v>重大障害再発率</c:v>
                  </c:pt>
                  <c:pt idx="3">
                    <c:v>是正完了率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99</c:v>
                </c:pt>
                <c:pt idx="1">
                  <c:v>62</c:v>
                </c:pt>
                <c:pt idx="2">
                  <c:v>2</c:v>
                </c:pt>
                <c:pt idx="3">
                  <c:v>95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E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40880" y="274320"/>
            <a:ext cx="4709160" cy="5440680"/>
          </a:xfrm>
          <a:prstGeom prst="roundRect">
            <a:avLst/>
          </a:prstGeom>
          <a:solidFill>
            <a:srgbClr val="4E6A85">
              <a:alpha val="16000"/>
            </a:srgbClr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26680" y="960120"/>
            <a:ext cx="3383280" cy="4069080"/>
          </a:xfrm>
          <a:prstGeom prst="roundRect">
            <a:avLst/>
          </a:prstGeom>
          <a:solidFill>
            <a:srgbClr val="9BAEC0">
              <a:alpha val="14000"/>
            </a:srgbClr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会社紹介 エンタープライズ向け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大手企業の審査観点に合わせ、信頼情報を順序立てて提示する構成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大手向け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準拠規格・監査対応マップ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準拠規格・監査対応マップ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210312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1874520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規格/要件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834640" y="1691640"/>
            <a:ext cx="164592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対応状況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480560" y="1691640"/>
            <a:ext cx="411480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0" y="1874520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証跡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595360" y="1691640"/>
            <a:ext cx="274320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更新責任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2258568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2395728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個人情報保護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83464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運用済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480560" y="2258568"/>
            <a:ext cx="4114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0" y="2395728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アクセス記録・委託契約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859536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68680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法務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2953512"/>
            <a:ext cx="21031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3090672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情報セキュリティ管理運用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834640" y="2953512"/>
            <a:ext cx="16459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92608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運用済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480560" y="2953512"/>
            <a:ext cx="411480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0" y="3090672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年次監査報告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595360" y="2953512"/>
            <a:ext cx="274320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68680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セキュリティ責任者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3648456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785616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脆弱性対応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83464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92608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運用済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480560" y="3648456"/>
            <a:ext cx="4114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572000" y="3785616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月次パッチ報告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859536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68680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情報システム運用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4343400"/>
            <a:ext cx="21031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4480560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事業継続計画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2834640" y="4343400"/>
            <a:ext cx="16459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92608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一部運用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480560" y="4343400"/>
            <a:ext cx="411480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572000" y="4480560"/>
            <a:ext cx="3931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復旧訓練記録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595360" y="4343400"/>
            <a:ext cx="274320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68680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運用責任者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インシデント初動タイムライン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インシデント初動タイムライン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4E6A8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発生直後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検知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検知から15分以内に一次判定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30分後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連絡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関係者へ影響範囲を初報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120分後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封じ込め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暫定対処で被害拡大を停止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24時間後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報告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原因と再発防止案を共有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審査で頻出する質問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審査で頻出する質問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障害時の責任分界は？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契約と運用手順に責任境界を明記し、初動窓口を固定します。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監査証跡はどこまで提出できる？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監査ログ、手順書、訓練記録まで提出可能です。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体制変更時の品質は維持できる？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役割引継ぎ手順と二重承認で品質を担保します。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継続改善の仕組みは？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四半期レビューで是正進捗と改善計画を更新します。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次ステップ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次ステップ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要件確認ワークショップを実施する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検証導入範囲と評価基準を合意する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責任分界とサービス水準案を確定する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本契約に向けた審査日程を設定する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エンタープライズ向け説明順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エンタープライズ向け説明順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1697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要求事項への適合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実績と運用品質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ガバナンス体制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セキュリティ・監査対応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障害対応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次ステップ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要求事項と当社の対応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要求事項と当社の対応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顧客側の必須要件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当社が提示する内容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・安定運用と責任分界の明確性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・障害時の迅速な初動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・監査・法務対応の証跡整備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・サービス水準と運用ガバナンスを標準提供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・初動手順と連絡体制を明文化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・監査証跡と更新責任を定義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業界別トラックレコード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業界別トラックレコード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164592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業界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377440" y="1691640"/>
            <a:ext cx="301752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68880" y="1874520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支援テーマ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394960" y="1691640"/>
            <a:ext cx="301752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0" y="1874520"/>
            <a:ext cx="2834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412480" y="1691640"/>
            <a:ext cx="292608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0392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継続年数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製造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377440" y="2258568"/>
            <a:ext cx="30175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468880" y="2395728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営業改革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394960" y="2258568"/>
            <a:ext cx="30175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0" y="2395728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受注率 +11ポイント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841248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0392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3年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2953512"/>
            <a:ext cx="16459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金融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377440" y="2953512"/>
            <a:ext cx="30175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468880" y="3090672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提案品質改善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394960" y="2953512"/>
            <a:ext cx="30175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86400" y="3090672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差し戻し -34%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8412480" y="2953512"/>
            <a:ext cx="292608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50392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2年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377440" y="3648456"/>
            <a:ext cx="30175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468880" y="3785616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顧客支援強化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394960" y="3648456"/>
            <a:ext cx="30175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486400" y="3785616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更新率 +9ポイント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841248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50392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4年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4343400"/>
            <a:ext cx="16459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流通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2377440" y="4343400"/>
            <a:ext cx="30175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2468880" y="4480560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業務標準化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5394960" y="4343400"/>
            <a:ext cx="301752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486400" y="4480560"/>
            <a:ext cx="28346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工数 -26%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412480" y="4343400"/>
            <a:ext cx="2926080" cy="694944"/>
          </a:xfrm>
          <a:prstGeom prst="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50392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2年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信頼基盤の層構造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信頼基盤の層構造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1697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大手企業向けに監査・運用・改善を層で提示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1158088" y="1874520"/>
            <a:ext cx="9875520" cy="786384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340968" y="2011680"/>
            <a:ext cx="2011680" cy="512064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450696" y="2176272"/>
            <a:ext cx="17556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監査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535528" y="2121408"/>
            <a:ext cx="7223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監査ログ保存、変更履歴管理、証跡提出手順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706728" y="2898648"/>
            <a:ext cx="8778240" cy="786384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89608" y="3035808"/>
            <a:ext cx="2011680" cy="512064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999336" y="3200400"/>
            <a:ext cx="17556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084168" y="3145536"/>
            <a:ext cx="6126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サービス水準監視、定例レビュー、エスカレーション運用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55368" y="3922776"/>
            <a:ext cx="7680960" cy="786384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438248" y="4059936"/>
            <a:ext cx="2011680" cy="512064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47976" y="4224528"/>
            <a:ext cx="17556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セキュリティ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632808" y="4169664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アクセス制御、脆弱性対応、委託先管理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804008" y="4946904"/>
            <a:ext cx="6583680" cy="786384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986888" y="5084064"/>
            <a:ext cx="2011680" cy="512064"/>
          </a:xfrm>
          <a:prstGeom prst="round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096616" y="5248656"/>
            <a:ext cx="17556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181448" y="5193792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四半期改善計画、是正措置の追跡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運用品質指標（現状 / 目標）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運用品質指標（現状 / 目標）</a:t>
            </a:r>
            <a:endParaRPr lang="en-US" sz="24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Shape 7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・一次応答時間は分単位で管理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・障害再発率は重大度別に分解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・是正完了率は期限内完了で算出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デリバリー・ガバナンス体制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デリバリー・ガバナンス体制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統括責任者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契約成果の達成責任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運用責任者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サービス水準遵守と品質管理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セキュリティ責任者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監査対応と是正管理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窓口担当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日次連絡・課題調整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オンボーディング計画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オンボーディング計画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4E6A8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第1段階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キックオフ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要件・責任分界の最終確認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第2段階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運用・監視・連絡手順の確定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第3段階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0F4F8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試験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障害想定訓練と手順検証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第4段階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CE5EE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E6A8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本番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運用開始と週次レビュー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5488" y="896112"/>
            <a:ext cx="11247120" cy="5440680"/>
          </a:xfrm>
          <a:prstGeom prst="roundRect">
            <a:avLst/>
          </a:prstGeom>
          <a:solidFill>
            <a:srgbClr val="FFFFFF">
              <a:alpha val="0"/>
            </a:srgbClr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E6A85"/>
          </a:solidFill>
          <a:ln w="12700">
            <a:solidFill>
              <a:srgbClr val="4E6A8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1B2E45"/>
          </a:solidFill>
          <a:ln w="12700">
            <a:solidFill>
              <a:srgbClr val="1B2E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9BAEC0"/>
          </a:solidFill>
          <a:ln w="12700">
            <a:solidFill>
              <a:srgbClr val="9BAE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× コントロール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E45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リスク × コントロール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5E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4E6A8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4E6A8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1697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リスク低減効果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1697E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実装難易度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即時導入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・権限棚卸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・監査ログ統合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計画導入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・自動是正連携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・統合監視基盤高度化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限定導入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・周辺システムの個別最適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E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再評価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B5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・効果が薄い大型投資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会社紹介 エンタープライズ向け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