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2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FE7F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応募数</c:v>
                  </c:pt>
                  <c:pt idx="1">
                    <c:v>面接通過率</c:v>
                  </c:pt>
                  <c:pt idx="2">
                    <c:v>内定承諾率</c:v>
                  </c:pt>
                  <c:pt idx="3">
                    <c:v>90日定着率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36</c:v>
                </c:pt>
                <c:pt idx="2">
                  <c:v>58</c:v>
                </c:pt>
                <c:pt idx="3">
                  <c:v>81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33527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応募数</c:v>
                  </c:pt>
                  <c:pt idx="1">
                    <c:v>面接通過率</c:v>
                  </c:pt>
                  <c:pt idx="2">
                    <c:v>内定承諾率</c:v>
                  </c:pt>
                  <c:pt idx="3">
                    <c:v>90日定着率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132</c:v>
                </c:pt>
                <c:pt idx="1">
                  <c:v>42</c:v>
                </c:pt>
                <c:pt idx="2">
                  <c:v>68</c:v>
                </c:pt>
                <c:pt idx="3">
                  <c:v>90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31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0" y="274320"/>
            <a:ext cx="4709160" cy="5440680"/>
          </a:xfrm>
          <a:prstGeom prst="roundRect">
            <a:avLst/>
          </a:prstGeom>
          <a:solidFill>
            <a:srgbClr val="33527F">
              <a:alpha val="16000"/>
            </a:srgbClr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26680" y="960120"/>
            <a:ext cx="3383280" cy="4069080"/>
          </a:xfrm>
          <a:prstGeom prst="roundRect">
            <a:avLst/>
          </a:prstGeom>
          <a:solidFill>
            <a:srgbClr val="8CB4E8">
              <a:alpha val="14000"/>
            </a:srgbClr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中途採用説明会デッキ（職種別訴求）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候補者が重視する論点順で、会社理解から応募意思決定まで導く説明会構成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採用広報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求める人材像と提供機会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求める人材像と提供機会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求める人材像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提供できる機会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・課題起点で行動できる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・部門横断で協働できる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・変化を前向きに楽しめる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・意思決定に近い実務経験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・成長市場での事業拡大経験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・役割拡張によるキャリア成長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説明会で多い質問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説明会で多い質問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入社後どのくらいで独り立ちできますか？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30日で基礎習得、90日で主要業務を自走できる設計です。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評価はどのように行われますか？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役割期待に基づく目標設定と四半期レビューで評価します。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リモート環境での支援はありますか？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定例1on1とチーム運営ルールでオンボーディングを支援します。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応募前に確認すべき資料は？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職種別の期待役割資料と選考フロー資料をご確認ください。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採用広報リスク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採用広報リスク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訴求内容の一貫性不足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候補者離脱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説明会台本と資料を統一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現場登壇者のばらつき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体験品質差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登壇者向けガイドを整備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選考遅延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承諾率低下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面接枠と意思決定期限を事前固定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次アクション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次アクション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説明会開催日程を確定する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職種別登壇者をアサインする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候補者向け配布資料を更新する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説明会後フォロー動線を設定する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説明会アジェンダ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説明会アジェンダ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9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会社と事業の現在地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職種別ミッション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働き方と成長機会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選考プロセス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よくある質問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応募案内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候補者に伝える価値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候補者に伝える価値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事業の社会的意義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業界課題を解く明確なテーマがある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裁量と責任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役割に応じた意思決定機会を提供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成長支援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学習支援とキャリア形成を制度化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職種別ミッション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職種別ミッション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82880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560320" y="1691640"/>
            <a:ext cx="274320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5176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期待役割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03520" y="1691640"/>
            <a:ext cx="365760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9496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主要課題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961120" y="1691640"/>
            <a:ext cx="3959352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52560" y="1874520"/>
            <a:ext cx="37764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最初の90日目標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56032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65176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新規顧客開拓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30352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9496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提案再現性の向上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961120" y="2258568"/>
            <a:ext cx="39593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052560" y="2395728"/>
            <a:ext cx="37764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重点業界での商談化率改善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8288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カスタマーサクセス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560320" y="2953512"/>
            <a:ext cx="27432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5176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継続率向上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303520" y="2953512"/>
            <a:ext cx="36576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9496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導入初期の定着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961120" y="2953512"/>
            <a:ext cx="3959352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52560" y="3090672"/>
            <a:ext cx="37764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オンボ完了率の改善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プロダクト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56032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65176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価値提供速度向上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0352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優先順位の明確化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961120" y="3648456"/>
            <a:ext cx="39593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052560" y="3785616"/>
            <a:ext cx="37764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主要機能の改善実装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8288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コーポレート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560320" y="4343400"/>
            <a:ext cx="27432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65176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成長基盤整備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303520" y="4343400"/>
            <a:ext cx="365760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39496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運用標準化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961120" y="4343400"/>
            <a:ext cx="3959352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052560" y="4480560"/>
            <a:ext cx="37764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業務プロセスの可視化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会社ストーリー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会社ストーリー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9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企業ストーリーを用途横断で一貫化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1143000" y="2880360"/>
            <a:ext cx="9784080" cy="0"/>
          </a:xfrm>
          <a:prstGeom prst="line">
            <a:avLst/>
          </a:prstGeom>
          <a:noFill/>
          <a:ln w="12700">
            <a:solidFill>
              <a:srgbClr val="33527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2633472"/>
            <a:ext cx="512064" cy="512064"/>
          </a:xfrm>
          <a:prstGeom prst="ellipse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原点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3255264"/>
            <a:ext cx="1865376" cy="2157984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業界課題への問題意識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創業背景と初期顧客の声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11880" y="2633472"/>
            <a:ext cx="512064" cy="512064"/>
          </a:xfrm>
          <a:prstGeom prst="ellipse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2044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挑戦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971800" y="3255264"/>
            <a:ext cx="1865376" cy="2157984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1810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解決策の検証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11810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提供価値の改善実績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263640" y="2633472"/>
            <a:ext cx="512064" cy="512064"/>
          </a:xfrm>
          <a:prstGeom prst="ellipse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623560" y="3255264"/>
            <a:ext cx="1865376" cy="2157984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6986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組織と事業の成長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76986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顧客数・導入成果の拡大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915400" y="2633472"/>
            <a:ext cx="512064" cy="512064"/>
          </a:xfrm>
          <a:prstGeom prst="ellipse">
            <a:avLst/>
          </a:prstGeom>
          <a:solidFill>
            <a:srgbClr val="33527F"/>
          </a:solidFill>
          <a:ln w="12700">
            <a:solidFill>
              <a:srgbClr val="33527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823960" y="2130552"/>
            <a:ext cx="78638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次の成長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8275320" y="3255264"/>
            <a:ext cx="1865376" cy="2157984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421624" y="351129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新市場への展開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421624" y="4315968"/>
            <a:ext cx="15727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採用強化と投資計画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採用・組織指標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採用・組織指標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・面接通過率は職種別でモニタリング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・承諾率はオファー条件と連動評価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・定着率は90日時点で計測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応募から入社までの体験設計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応募から入社までの体験設計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29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候補者視点の体験品質をフェーズ別に設計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2011680" cy="512064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83664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フェーズ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0" y="1737360"/>
            <a:ext cx="3474720" cy="512064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816352" y="1883664"/>
            <a:ext cx="33284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候補者ニーズ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1737360"/>
            <a:ext cx="5486400" cy="512064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91072" y="1883664"/>
            <a:ext cx="53400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企業側アクション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2249424"/>
            <a:ext cx="20116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239572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説明会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0" y="2249424"/>
            <a:ext cx="34747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239572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事業理解と働くイメージを得たい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2249424"/>
            <a:ext cx="5486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09360" y="239572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現場登壇で実務と成長機会を具体提示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31520" y="3346704"/>
            <a:ext cx="201168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349300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一次面接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0" y="3346704"/>
            <a:ext cx="347472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834640" y="349300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役割期待を明確にしたい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3346704"/>
            <a:ext cx="548640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09360" y="349300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90日目標と評価基準を共有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731520" y="4443984"/>
            <a:ext cx="20116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459028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最終面接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0" y="4443984"/>
            <a:ext cx="34747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34640" y="459028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意思決定者との価値観確認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4443984"/>
            <a:ext cx="5486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09360" y="459028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ミッション・裁量・責任範囲を確認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31520" y="5541264"/>
            <a:ext cx="201168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568756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オファー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743200" y="5541264"/>
            <a:ext cx="347472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834640" y="568756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入社後の成長像を知りたい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217920" y="5541264"/>
            <a:ext cx="5486400" cy="1097280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568756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オンボ計画と支援制度を提示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採用運営体制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採用運営体制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採用戦略と意思決定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人事担当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候補者対応と進行管理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FF3FA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職種評価と受入準備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D31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メンター候補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527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入社後オンボーディング支援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EFF3FA">
              <a:alpha val="88000"/>
            </a:srgbClr>
          </a:solidFill>
          <a:ln w="12700">
            <a:solidFill>
              <a:srgbClr val="EFF3F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CB4E8"/>
          </a:solidFill>
          <a:ln w="12700">
            <a:solidFill>
              <a:srgbClr val="8CB4E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制度・働き方の説明項目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315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制度・働き方の説明項目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01168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項目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1691640"/>
            <a:ext cx="283464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3464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概要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577840" y="1691640"/>
            <a:ext cx="3840480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8745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候補者への伝え方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9418320" y="1691640"/>
            <a:ext cx="3502152" cy="566928"/>
          </a:xfrm>
          <a:prstGeom prst="rect">
            <a:avLst/>
          </a:prstGeom>
          <a:solidFill>
            <a:srgbClr val="1D3150"/>
          </a:solidFill>
          <a:ln w="12700">
            <a:solidFill>
              <a:srgbClr val="1D31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0" y="1874520"/>
            <a:ext cx="33192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補足資料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評価制度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83464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役割等級と評価サイクル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77840" y="2258568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2395728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期待行動と評価基準を具体化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418320" y="2258568"/>
            <a:ext cx="35021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509760" y="2395728"/>
            <a:ext cx="33192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評価ガイド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01168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働き方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743200" y="2953512"/>
            <a:ext cx="283464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83464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ハイブリッド勤務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77840" y="2953512"/>
            <a:ext cx="384048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3090672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出社目的とコミュニケーション設計を説明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9418320" y="2953512"/>
            <a:ext cx="3502152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509760" y="3090672"/>
            <a:ext cx="33192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勤務ポリシー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成長支援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74320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83464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学習支援制度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577840" y="3648456"/>
            <a:ext cx="3840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69280" y="3785616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キャリア形成に使える制度を提示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9418320" y="3648456"/>
            <a:ext cx="35021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509760" y="3785616"/>
            <a:ext cx="33192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制度一覧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01168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福利厚生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743200" y="4343400"/>
            <a:ext cx="283464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834640" y="4480560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基本制度 + 独自施策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577840" y="4343400"/>
            <a:ext cx="3840480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69280" y="4480560"/>
            <a:ext cx="3657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生活面の安心材料として明示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9418320" y="4343400"/>
            <a:ext cx="3502152" cy="694944"/>
          </a:xfrm>
          <a:prstGeom prst="rect">
            <a:avLst/>
          </a:prstGeom>
          <a:solidFill>
            <a:srgbClr val="DFE7F4"/>
          </a:solidFill>
          <a:ln w="12700">
            <a:solidFill>
              <a:srgbClr val="DFE7F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509760" y="4480560"/>
            <a:ext cx="33192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1496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福利厚生資料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中途採用説明会デッキ（職種別訴求）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