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charts/chart14.xml" ContentType="application/vnd.openxmlformats-officedocument.drawingml.chart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notesMasterIdLst>
    <p:notesMasterId r:id="rId14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notesMaster" Target="notesMasters/notesMaster1.xml"/><Relationship Id="rId15" Type="http://schemas.openxmlformats.org/officeDocument/2006/relationships/presProps" Target="presProps.xml"/><Relationship Id="rId16" Type="http://schemas.openxmlformats.org/officeDocument/2006/relationships/viewProps" Target="viewProps.xml"/><Relationship Id="rId17" Type="http://schemas.openxmlformats.org/officeDocument/2006/relationships/theme" Target="theme/theme1.xml"/><Relationship Id="rId18" Type="http://schemas.openxmlformats.org/officeDocument/2006/relationships/tableStyles" Target="tableStyles.xml"/></Relationships>
</file>

<file path=ppt/charts/_rels/chart14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14.xlsx"/></Relationships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現状</c:v>
                </c:pt>
              </c:strCache>
            </c:strRef>
          </c:tx>
          <c:spPr>
            <a:solidFill>
              <a:srgbClr val="E5DCF4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Sheet1!$A$2:$A$5</c:f>
              <c:multiLvlStrCache>
                <c:ptCount val="4"/>
                <c:lvl>
                  <c:pt idx="0">
                    <c:v>選考通過率</c:v>
                  </c:pt>
                  <c:pt idx="1">
                    <c:v>内定承諾率</c:v>
                  </c:pt>
                  <c:pt idx="2">
                    <c:v>採用リード日数</c:v>
                  </c:pt>
                  <c:pt idx="3">
                    <c:v>90日定着率</c:v>
                  </c:pt>
                </c:lvl>
              </c:multiLvlStrCache>
            </c:multiLvl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24</c:v>
                </c:pt>
                <c:pt idx="1">
                  <c:v>61</c:v>
                </c:pt>
                <c:pt idx="2">
                  <c:v>42</c:v>
                </c:pt>
                <c:pt idx="3">
                  <c:v>83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目標</c:v>
                </c:pt>
              </c:strCache>
            </c:strRef>
          </c:tx>
          <c:spPr>
            <a:solidFill>
              <a:srgbClr val="70509A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Sheet1!$A$2:$A$5</c:f>
              <c:multiLvlStrCache>
                <c:ptCount val="4"/>
                <c:lvl>
                  <c:pt idx="0">
                    <c:v>選考通過率</c:v>
                  </c:pt>
                  <c:pt idx="1">
                    <c:v>内定承諾率</c:v>
                  </c:pt>
                  <c:pt idx="2">
                    <c:v>採用リード日数</c:v>
                  </c:pt>
                  <c:pt idx="3">
                    <c:v>90日定着率</c:v>
                  </c:pt>
                </c:lvl>
              </c:multiLvlStrCache>
            </c:multiLvl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31</c:v>
                </c:pt>
                <c:pt idx="1">
                  <c:v>74</c:v>
                </c:pt>
                <c:pt idx="2">
                  <c:v>28</c:v>
                </c:pt>
                <c:pt idx="3">
                  <c:v>92</c:v>
                </c:pt>
              </c:numCache>
            </c:numRef>
          </c:val>
        </c:ser>
        <c:dLbls>
          <c:numFmt formatCode="#,##0" sourceLinked="0"/>
          <c:txPr>
            <a:bodyPr/>
            <a:lstStyle/>
            <a:p>
              <a:pPr>
                <a:defRPr b="0" i="0" strike="noStrike" sz="1200" u="none">
                  <a:solidFill>
                    <a:srgbClr val="000000"/>
                  </a:solidFill>
                  <a:latin typeface="Arial"/>
                </a:defRPr>
              </a:pPr>
            </a:p>
          </c:txPr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gapWidth val="150"/>
        <c:overlap val="0"/>
        <c:axId val="2094734554"/>
        <c:axId val="2094734552"/>
        <c:axId val="2094734556"/>
      </c:bar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000000"/>
                </a:solidFill>
                <a:latin typeface="Meiryo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  <c:max val="120"/>
          <c:min val="0"/>
        </c:scaling>
        <c:delete val="0"/>
        <c:axPos val="l"/>
        <c:majorGridlines>
          <c:spPr>
            <a:ln w="12700" cap="flat">
              <a:solidFill>
                <a:srgbClr val="888888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000000"/>
                </a:solidFill>
                <a:latin typeface="Meiryo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</c:legend>
    <c:plotVisOnly val="1"/>
    <c:dispBlanksAs val="span"/>
  </c:chart>
  <c:spPr>
    <a:noFill/>
    <a:ln>
      <a:noFill/>
    </a:ln>
    <a:effectLst/>
  </c:sp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chart" Target="/ppt/charts/chart14.xm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462C6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6858000" y="-1371600"/>
            <a:ext cx="6583680" cy="6583680"/>
          </a:xfrm>
          <a:prstGeom prst="ellipse">
            <a:avLst/>
          </a:prstGeom>
          <a:solidFill>
            <a:srgbClr val="70509A">
              <a:alpha val="38000"/>
            </a:srgbClr>
          </a:solidFill>
          <a:ln w="12700">
            <a:solidFill>
              <a:srgbClr val="70509A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9052560" y="731520"/>
            <a:ext cx="4572000" cy="4572000"/>
          </a:xfrm>
          <a:prstGeom prst="ellipse">
            <a:avLst/>
          </a:prstGeom>
          <a:solidFill>
            <a:srgbClr val="9A79C5">
              <a:alpha val="30000"/>
            </a:srgbClr>
          </a:solidFill>
          <a:ln w="12700">
            <a:solidFill>
              <a:srgbClr val="9A79C5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731520" y="1554480"/>
            <a:ext cx="7955280" cy="12344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400" b="1" dirty="0">
                <a:solidFill>
                  <a:srgbClr val="FFFFFF"/>
                </a:solidFill>
                <a:latin typeface="Palatino Linotype" pitchFamily="34" charset="0"/>
                <a:ea typeface="Palatino Linotype" pitchFamily="34" charset="-122"/>
                <a:cs typeface="Palatino Linotype" pitchFamily="34" charset="-120"/>
              </a:rPr>
              <a:t>採用ピッチ資料 テンプレート</a:t>
            </a:r>
            <a:endParaRPr lang="en-US" sz="3400" dirty="0"/>
          </a:p>
        </p:txBody>
      </p:sp>
      <p:sp>
        <p:nvSpPr>
          <p:cNvPr id="5" name="Text 3"/>
          <p:cNvSpPr/>
          <p:nvPr/>
        </p:nvSpPr>
        <p:spPr>
          <a:xfrm>
            <a:off x="749808" y="2971800"/>
            <a:ext cx="7680960" cy="10972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600" dirty="0">
                <a:solidFill>
                  <a:srgbClr val="E6F4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候補者の不安を先回りし、入社判断に必要な情報を順序立てて伝える採用構成</a:t>
            </a:r>
            <a:endParaRPr lang="en-US" sz="1600" dirty="0"/>
          </a:p>
        </p:txBody>
      </p:sp>
      <p:sp>
        <p:nvSpPr>
          <p:cNvPr id="6" name="Shape 4"/>
          <p:cNvSpPr/>
          <p:nvPr/>
        </p:nvSpPr>
        <p:spPr>
          <a:xfrm>
            <a:off x="749808" y="4343400"/>
            <a:ext cx="2468880" cy="512064"/>
          </a:xfrm>
          <a:prstGeom prst="roundRect">
            <a:avLst/>
          </a:prstGeom>
          <a:solidFill>
            <a:srgbClr val="FFFFFF">
              <a:alpha val="12000"/>
            </a:srgbClr>
          </a:solidFill>
          <a:ln w="12700">
            <a:solidFill>
              <a:srgbClr val="DCEEFF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932688" y="4498848"/>
            <a:ext cx="205740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採用案内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749808" y="6080760"/>
            <a:ext cx="758952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D7EAF8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ストリアデック / 商用テンプレート</a:t>
            </a:r>
            <a:endParaRPr lang="en-US" sz="1000" dirty="0"/>
          </a:p>
        </p:txBody>
      </p:sp>
      <p:sp>
        <p:nvSpPr>
          <p:cNvPr id="9" name="Text 7"/>
          <p:cNvSpPr/>
          <p:nvPr/>
        </p:nvSpPr>
        <p:spPr>
          <a:xfrm>
            <a:off x="11484864" y="6080760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D7EAF8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1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9144000" y="4206240"/>
            <a:ext cx="3474720" cy="3474720"/>
          </a:xfrm>
          <a:prstGeom prst="ellipse">
            <a:avLst/>
          </a:prstGeom>
          <a:solidFill>
            <a:srgbClr val="F5F1FB">
              <a:alpha val="88000"/>
            </a:srgbClr>
          </a:solidFill>
          <a:ln w="12700">
            <a:solidFill>
              <a:srgbClr val="F5F1FB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91695" cy="566928"/>
          </a:xfrm>
          <a:prstGeom prst="rect">
            <a:avLst/>
          </a:prstGeom>
          <a:solidFill>
            <a:srgbClr val="462C63"/>
          </a:solidFill>
          <a:ln w="12700">
            <a:solidFill>
              <a:srgbClr val="462C63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0" y="0"/>
            <a:ext cx="146304" cy="566928"/>
          </a:xfrm>
          <a:prstGeom prst="rect">
            <a:avLst/>
          </a:prstGeom>
          <a:solidFill>
            <a:srgbClr val="9A79C5"/>
          </a:solidFill>
          <a:ln w="12700">
            <a:solidFill>
              <a:srgbClr val="9A79C5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384048" y="155448"/>
            <a:ext cx="804672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候補者の不安と回答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11109960" y="155448"/>
            <a:ext cx="68580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10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731520" y="868680"/>
            <a:ext cx="1042416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462C63"/>
                </a:solidFill>
                <a:latin typeface="Palatino Linotype" pitchFamily="34" charset="0"/>
                <a:ea typeface="Palatino Linotype" pitchFamily="34" charset="-122"/>
                <a:cs typeface="Palatino Linotype" pitchFamily="34" charset="-120"/>
              </a:rPr>
              <a:t>候補者の不安と回答</a:t>
            </a:r>
            <a:endParaRPr lang="en-US" sz="2400" dirty="0"/>
          </a:p>
        </p:txBody>
      </p:sp>
      <p:sp>
        <p:nvSpPr>
          <p:cNvPr id="8" name="Shape 6"/>
          <p:cNvSpPr/>
          <p:nvPr/>
        </p:nvSpPr>
        <p:spPr>
          <a:xfrm>
            <a:off x="731520" y="1737360"/>
            <a:ext cx="5440680" cy="4526280"/>
          </a:xfrm>
          <a:prstGeom prst="roundRect">
            <a:avLst/>
          </a:prstGeom>
          <a:solidFill>
            <a:srgbClr val="F5F1FB"/>
          </a:solidFill>
          <a:ln w="12700">
            <a:solidFill>
              <a:srgbClr val="E5DCF4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6016752" y="1737360"/>
            <a:ext cx="5440680" cy="4526280"/>
          </a:xfrm>
          <a:prstGeom prst="roundRect">
            <a:avLst/>
          </a:prstGeom>
          <a:solidFill>
            <a:srgbClr val="E5DCF4"/>
          </a:solidFill>
          <a:ln w="12700">
            <a:solidFill>
              <a:srgbClr val="E5DCF4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987552" y="1965960"/>
            <a:ext cx="47548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462C63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候補者が不安に感じる点</a:t>
            </a:r>
            <a:endParaRPr lang="en-US" sz="1600" dirty="0"/>
          </a:p>
        </p:txBody>
      </p:sp>
      <p:sp>
        <p:nvSpPr>
          <p:cNvPr id="11" name="Text 9"/>
          <p:cNvSpPr/>
          <p:nvPr/>
        </p:nvSpPr>
        <p:spPr>
          <a:xfrm>
            <a:off x="6272784" y="1965960"/>
            <a:ext cx="47548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462C63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示すべきエビデンス</a:t>
            </a:r>
            <a:endParaRPr lang="en-US" sz="1600" dirty="0"/>
          </a:p>
        </p:txBody>
      </p:sp>
      <p:sp>
        <p:nvSpPr>
          <p:cNvPr id="12" name="Text 10"/>
          <p:cNvSpPr/>
          <p:nvPr/>
        </p:nvSpPr>
        <p:spPr>
          <a:xfrm>
            <a:off x="987552" y="2468880"/>
            <a:ext cx="4800600" cy="74980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300" dirty="0">
                <a:solidFill>
                  <a:srgbClr val="4D3A65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・役割定義が曖昧ではないか</a:t>
            </a:r>
            <a:endParaRPr lang="en-US" sz="1300" dirty="0"/>
          </a:p>
        </p:txBody>
      </p:sp>
      <p:sp>
        <p:nvSpPr>
          <p:cNvPr id="13" name="Text 11"/>
          <p:cNvSpPr/>
          <p:nvPr/>
        </p:nvSpPr>
        <p:spPr>
          <a:xfrm>
            <a:off x="987552" y="3429000"/>
            <a:ext cx="4800600" cy="74980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300" dirty="0">
                <a:solidFill>
                  <a:srgbClr val="4D3A65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・評価が属人的ではないか</a:t>
            </a:r>
            <a:endParaRPr lang="en-US" sz="1300" dirty="0"/>
          </a:p>
        </p:txBody>
      </p:sp>
      <p:sp>
        <p:nvSpPr>
          <p:cNvPr id="14" name="Text 12"/>
          <p:cNvSpPr/>
          <p:nvPr/>
        </p:nvSpPr>
        <p:spPr>
          <a:xfrm>
            <a:off x="987552" y="4389120"/>
            <a:ext cx="4800600" cy="74980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300" dirty="0">
                <a:solidFill>
                  <a:srgbClr val="4D3A65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・成長機会が限定されないか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6272784" y="2468880"/>
            <a:ext cx="4800600" cy="74980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300" dirty="0">
                <a:solidFill>
                  <a:srgbClr val="4D3A65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・90日目標と評価項目を明文化</a:t>
            </a:r>
            <a:endParaRPr lang="en-US" sz="1300" dirty="0"/>
          </a:p>
        </p:txBody>
      </p:sp>
      <p:sp>
        <p:nvSpPr>
          <p:cNvPr id="16" name="Text 14"/>
          <p:cNvSpPr/>
          <p:nvPr/>
        </p:nvSpPr>
        <p:spPr>
          <a:xfrm>
            <a:off x="6272784" y="3429000"/>
            <a:ext cx="4800600" cy="74980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300" dirty="0">
                <a:solidFill>
                  <a:srgbClr val="4D3A65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・評価プロセスと例を事前共有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6272784" y="4389120"/>
            <a:ext cx="4800600" cy="74980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300" dirty="0">
                <a:solidFill>
                  <a:srgbClr val="4D3A65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・キャリア事例と育成支援制度を提示</a:t>
            </a:r>
            <a:endParaRPr lang="en-US" sz="13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9144000" y="4206240"/>
            <a:ext cx="3474720" cy="3474720"/>
          </a:xfrm>
          <a:prstGeom prst="ellipse">
            <a:avLst/>
          </a:prstGeom>
          <a:solidFill>
            <a:srgbClr val="F5F1FB">
              <a:alpha val="88000"/>
            </a:srgbClr>
          </a:solidFill>
          <a:ln w="12700">
            <a:solidFill>
              <a:srgbClr val="F5F1FB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91695" cy="566928"/>
          </a:xfrm>
          <a:prstGeom prst="rect">
            <a:avLst/>
          </a:prstGeom>
          <a:solidFill>
            <a:srgbClr val="462C63"/>
          </a:solidFill>
          <a:ln w="12700">
            <a:solidFill>
              <a:srgbClr val="462C63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0" y="0"/>
            <a:ext cx="146304" cy="566928"/>
          </a:xfrm>
          <a:prstGeom prst="rect">
            <a:avLst/>
          </a:prstGeom>
          <a:solidFill>
            <a:srgbClr val="9A79C5"/>
          </a:solidFill>
          <a:ln w="12700">
            <a:solidFill>
              <a:srgbClr val="9A79C5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384048" y="155448"/>
            <a:ext cx="804672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候補者想定質問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11109960" y="155448"/>
            <a:ext cx="68580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11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731520" y="868680"/>
            <a:ext cx="1042416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462C63"/>
                </a:solidFill>
                <a:latin typeface="Palatino Linotype" pitchFamily="34" charset="0"/>
                <a:ea typeface="Palatino Linotype" pitchFamily="34" charset="-122"/>
                <a:cs typeface="Palatino Linotype" pitchFamily="34" charset="-120"/>
              </a:rPr>
              <a:t>候補者想定質問</a:t>
            </a:r>
            <a:endParaRPr lang="en-US" sz="2400" dirty="0"/>
          </a:p>
        </p:txBody>
      </p:sp>
      <p:sp>
        <p:nvSpPr>
          <p:cNvPr id="8" name="Shape 6"/>
          <p:cNvSpPr/>
          <p:nvPr/>
        </p:nvSpPr>
        <p:spPr>
          <a:xfrm>
            <a:off x="731520" y="1691640"/>
            <a:ext cx="5212080" cy="1874520"/>
          </a:xfrm>
          <a:prstGeom prst="roundRect">
            <a:avLst/>
          </a:prstGeom>
          <a:solidFill>
            <a:srgbClr val="F5F1FB"/>
          </a:solidFill>
          <a:ln w="12700">
            <a:solidFill>
              <a:srgbClr val="E5DCF4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950976" y="1911096"/>
            <a:ext cx="475488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462C63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質問: 入社後のオンボーディングは？</a:t>
            </a:r>
            <a:endParaRPr lang="en-US" sz="1100" dirty="0"/>
          </a:p>
        </p:txBody>
      </p:sp>
      <p:sp>
        <p:nvSpPr>
          <p:cNvPr id="10" name="Text 8"/>
          <p:cNvSpPr/>
          <p:nvPr/>
        </p:nvSpPr>
        <p:spPr>
          <a:xfrm>
            <a:off x="950976" y="2441448"/>
            <a:ext cx="475488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4D3A65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回答: 30/60/90日計画で期待成果と支援内容を明示します。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6217920" y="1691640"/>
            <a:ext cx="5212080" cy="1874520"/>
          </a:xfrm>
          <a:prstGeom prst="roundRect">
            <a:avLst/>
          </a:prstGeom>
          <a:solidFill>
            <a:srgbClr val="E5DCF4"/>
          </a:solidFill>
          <a:ln w="12700">
            <a:solidFill>
              <a:srgbClr val="E5DCF4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6437376" y="1911096"/>
            <a:ext cx="475488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462C63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質問: 評価の透明性は？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6437376" y="2441448"/>
            <a:ext cx="475488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4D3A65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回答: 評価基準・判定者・フィードバック頻度を公開しています。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731520" y="3840480"/>
            <a:ext cx="5212080" cy="1874520"/>
          </a:xfrm>
          <a:prstGeom prst="roundRect">
            <a:avLst/>
          </a:prstGeom>
          <a:solidFill>
            <a:srgbClr val="F5F1FB"/>
          </a:solidFill>
          <a:ln w="12700">
            <a:solidFill>
              <a:srgbClr val="E5DCF4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950976" y="4059936"/>
            <a:ext cx="475488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462C63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質問: 働き方の柔軟性は？</a:t>
            </a:r>
            <a:endParaRPr lang="en-US" sz="1100" dirty="0"/>
          </a:p>
        </p:txBody>
      </p:sp>
      <p:sp>
        <p:nvSpPr>
          <p:cNvPr id="16" name="Text 14"/>
          <p:cNvSpPr/>
          <p:nvPr/>
        </p:nvSpPr>
        <p:spPr>
          <a:xfrm>
            <a:off x="950976" y="4590288"/>
            <a:ext cx="475488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4D3A65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回答: 成果責任を前提に最適な働き方を選択できます。</a:t>
            </a:r>
            <a:endParaRPr lang="en-US" sz="1100" dirty="0"/>
          </a:p>
        </p:txBody>
      </p:sp>
      <p:sp>
        <p:nvSpPr>
          <p:cNvPr id="17" name="Shape 15"/>
          <p:cNvSpPr/>
          <p:nvPr/>
        </p:nvSpPr>
        <p:spPr>
          <a:xfrm>
            <a:off x="6217920" y="3840480"/>
            <a:ext cx="5212080" cy="1874520"/>
          </a:xfrm>
          <a:prstGeom prst="roundRect">
            <a:avLst/>
          </a:prstGeom>
          <a:solidFill>
            <a:srgbClr val="E5DCF4"/>
          </a:solidFill>
          <a:ln w="12700">
            <a:solidFill>
              <a:srgbClr val="E5DCF4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6437376" y="4059936"/>
            <a:ext cx="475488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462C63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質問: 入社前に現場メンバーと話せる？</a:t>
            </a:r>
            <a:endParaRPr lang="en-US" sz="1100" dirty="0"/>
          </a:p>
        </p:txBody>
      </p:sp>
      <p:sp>
        <p:nvSpPr>
          <p:cNvPr id="19" name="Text 17"/>
          <p:cNvSpPr/>
          <p:nvPr/>
        </p:nvSpPr>
        <p:spPr>
          <a:xfrm>
            <a:off x="6437376" y="4590288"/>
            <a:ext cx="475488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4D3A65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回答: オファー前にカジュアル面談を設定可能です。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9144000" y="4206240"/>
            <a:ext cx="3474720" cy="3474720"/>
          </a:xfrm>
          <a:prstGeom prst="ellipse">
            <a:avLst/>
          </a:prstGeom>
          <a:solidFill>
            <a:srgbClr val="F5F1FB">
              <a:alpha val="88000"/>
            </a:srgbClr>
          </a:solidFill>
          <a:ln w="12700">
            <a:solidFill>
              <a:srgbClr val="F5F1FB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91695" cy="566928"/>
          </a:xfrm>
          <a:prstGeom prst="rect">
            <a:avLst/>
          </a:prstGeom>
          <a:solidFill>
            <a:srgbClr val="462C63"/>
          </a:solidFill>
          <a:ln w="12700">
            <a:solidFill>
              <a:srgbClr val="462C63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0" y="0"/>
            <a:ext cx="146304" cy="566928"/>
          </a:xfrm>
          <a:prstGeom prst="rect">
            <a:avLst/>
          </a:prstGeom>
          <a:solidFill>
            <a:srgbClr val="9A79C5"/>
          </a:solidFill>
          <a:ln w="12700">
            <a:solidFill>
              <a:srgbClr val="9A79C5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384048" y="155448"/>
            <a:ext cx="804672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採用アクション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11109960" y="155448"/>
            <a:ext cx="68580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12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731520" y="868680"/>
            <a:ext cx="1042416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462C63"/>
                </a:solidFill>
                <a:latin typeface="Palatino Linotype" pitchFamily="34" charset="0"/>
                <a:ea typeface="Palatino Linotype" pitchFamily="34" charset="-122"/>
                <a:cs typeface="Palatino Linotype" pitchFamily="34" charset="-120"/>
              </a:rPr>
              <a:t>採用アクション</a:t>
            </a:r>
            <a:endParaRPr lang="en-US" sz="2400" dirty="0"/>
          </a:p>
        </p:txBody>
      </p:sp>
      <p:sp>
        <p:nvSpPr>
          <p:cNvPr id="8" name="Shape 6"/>
          <p:cNvSpPr/>
          <p:nvPr/>
        </p:nvSpPr>
        <p:spPr>
          <a:xfrm>
            <a:off x="731520" y="1600200"/>
            <a:ext cx="10972800" cy="4709160"/>
          </a:xfrm>
          <a:prstGeom prst="roundRect">
            <a:avLst/>
          </a:prstGeom>
          <a:solidFill>
            <a:srgbClr val="F5F1FB"/>
          </a:solidFill>
          <a:ln w="12700">
            <a:solidFill>
              <a:srgbClr val="E5DCF4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1097280" y="2103120"/>
            <a:ext cx="9875520" cy="621792"/>
          </a:xfrm>
          <a:prstGeom prst="roundRect">
            <a:avLst/>
          </a:prstGeom>
          <a:solidFill>
            <a:srgbClr val="E5DCF4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1325880" y="2295144"/>
            <a:ext cx="402336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70509A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01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1901952" y="2286000"/>
            <a:ext cx="877824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4D3A65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候補者向け90日計画を提示する</a:t>
            </a:r>
            <a:endParaRPr lang="en-US" sz="1300" dirty="0"/>
          </a:p>
        </p:txBody>
      </p:sp>
      <p:sp>
        <p:nvSpPr>
          <p:cNvPr id="12" name="Shape 10"/>
          <p:cNvSpPr/>
          <p:nvPr/>
        </p:nvSpPr>
        <p:spPr>
          <a:xfrm>
            <a:off x="1097280" y="3017520"/>
            <a:ext cx="9875520" cy="621792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1325880" y="3209544"/>
            <a:ext cx="402336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70509A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02</a:t>
            </a:r>
            <a:endParaRPr lang="en-US" sz="1000" dirty="0"/>
          </a:p>
        </p:txBody>
      </p:sp>
      <p:sp>
        <p:nvSpPr>
          <p:cNvPr id="14" name="Text 12"/>
          <p:cNvSpPr/>
          <p:nvPr/>
        </p:nvSpPr>
        <p:spPr>
          <a:xfrm>
            <a:off x="1901952" y="3200400"/>
            <a:ext cx="877824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4D3A65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評価基準の説明資料を送付する</a:t>
            </a:r>
            <a:endParaRPr lang="en-US" sz="1300" dirty="0"/>
          </a:p>
        </p:txBody>
      </p:sp>
      <p:sp>
        <p:nvSpPr>
          <p:cNvPr id="15" name="Shape 13"/>
          <p:cNvSpPr/>
          <p:nvPr/>
        </p:nvSpPr>
        <p:spPr>
          <a:xfrm>
            <a:off x="1097280" y="3931920"/>
            <a:ext cx="9875520" cy="621792"/>
          </a:xfrm>
          <a:prstGeom prst="roundRect">
            <a:avLst/>
          </a:prstGeom>
          <a:solidFill>
            <a:srgbClr val="E5DCF4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1325880" y="4123944"/>
            <a:ext cx="402336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70509A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03</a:t>
            </a:r>
            <a:endParaRPr lang="en-US" sz="1000" dirty="0"/>
          </a:p>
        </p:txBody>
      </p:sp>
      <p:sp>
        <p:nvSpPr>
          <p:cNvPr id="17" name="Text 15"/>
          <p:cNvSpPr/>
          <p:nvPr/>
        </p:nvSpPr>
        <p:spPr>
          <a:xfrm>
            <a:off x="1901952" y="4114800"/>
            <a:ext cx="877824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4D3A65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現場面談の日程を確定する</a:t>
            </a:r>
            <a:endParaRPr lang="en-US" sz="1300" dirty="0"/>
          </a:p>
        </p:txBody>
      </p:sp>
      <p:sp>
        <p:nvSpPr>
          <p:cNvPr id="18" name="Shape 16"/>
          <p:cNvSpPr/>
          <p:nvPr/>
        </p:nvSpPr>
        <p:spPr>
          <a:xfrm>
            <a:off x="1097280" y="4846320"/>
            <a:ext cx="9875520" cy="621792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1325880" y="5038344"/>
            <a:ext cx="402336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70509A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04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1901952" y="5029200"/>
            <a:ext cx="877824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4D3A65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意思決定期限と連絡方法を合意する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1097280" y="5852160"/>
            <a:ext cx="62179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70509A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備考: 【担当】 / 【期限】 / 【承認者】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9144000" y="4206240"/>
            <a:ext cx="3474720" cy="3474720"/>
          </a:xfrm>
          <a:prstGeom prst="ellipse">
            <a:avLst/>
          </a:prstGeom>
          <a:solidFill>
            <a:srgbClr val="F5F1FB">
              <a:alpha val="88000"/>
            </a:srgbClr>
          </a:solidFill>
          <a:ln w="12700">
            <a:solidFill>
              <a:srgbClr val="F5F1FB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91695" cy="566928"/>
          </a:xfrm>
          <a:prstGeom prst="rect">
            <a:avLst/>
          </a:prstGeom>
          <a:solidFill>
            <a:srgbClr val="462C63"/>
          </a:solidFill>
          <a:ln w="12700">
            <a:solidFill>
              <a:srgbClr val="462C63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0" y="0"/>
            <a:ext cx="146304" cy="566928"/>
          </a:xfrm>
          <a:prstGeom prst="rect">
            <a:avLst/>
          </a:prstGeom>
          <a:solidFill>
            <a:srgbClr val="9A79C5"/>
          </a:solidFill>
          <a:ln w="12700">
            <a:solidFill>
              <a:srgbClr val="9A79C5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384048" y="155448"/>
            <a:ext cx="804672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採用ピッチの流れ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11109960" y="155448"/>
            <a:ext cx="68580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2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731520" y="868680"/>
            <a:ext cx="1042416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462C63"/>
                </a:solidFill>
                <a:latin typeface="Palatino Linotype" pitchFamily="34" charset="0"/>
                <a:ea typeface="Palatino Linotype" pitchFamily="34" charset="-122"/>
                <a:cs typeface="Palatino Linotype" pitchFamily="34" charset="-120"/>
              </a:rPr>
              <a:t>採用ピッチの流れ</a:t>
            </a:r>
            <a:endParaRPr lang="en-US" sz="2400" dirty="0"/>
          </a:p>
        </p:txBody>
      </p:sp>
      <p:sp>
        <p:nvSpPr>
          <p:cNvPr id="8" name="Text 6"/>
          <p:cNvSpPr/>
          <p:nvPr/>
        </p:nvSpPr>
        <p:spPr>
          <a:xfrm>
            <a:off x="749808" y="1316736"/>
            <a:ext cx="102412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705A8A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案件に合わせて並び替え可能</a:t>
            </a:r>
            <a:endParaRPr lang="en-US" sz="1200" dirty="0"/>
          </a:p>
        </p:txBody>
      </p:sp>
      <p:sp>
        <p:nvSpPr>
          <p:cNvPr id="9" name="Shape 7"/>
          <p:cNvSpPr/>
          <p:nvPr/>
        </p:nvSpPr>
        <p:spPr>
          <a:xfrm>
            <a:off x="822960" y="1783080"/>
            <a:ext cx="512064" cy="384048"/>
          </a:xfrm>
          <a:prstGeom prst="roundRect">
            <a:avLst/>
          </a:prstGeom>
          <a:solidFill>
            <a:srgbClr val="70509A"/>
          </a:solidFill>
          <a:ln w="12700">
            <a:solidFill>
              <a:srgbClr val="70509A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987552" y="1874520"/>
            <a:ext cx="1828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1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1508760" y="1783080"/>
            <a:ext cx="5303520" cy="384048"/>
          </a:xfrm>
          <a:prstGeom prst="roundRect">
            <a:avLst/>
          </a:prstGeom>
          <a:solidFill>
            <a:srgbClr val="F5F1FB"/>
          </a:solidFill>
          <a:ln w="12700">
            <a:solidFill>
              <a:srgbClr val="E5DCF4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1783080" y="1874520"/>
            <a:ext cx="47548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4D3A65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なぜ今参加すべきか</a:t>
            </a:r>
            <a:endParaRPr lang="en-US" sz="1300" dirty="0"/>
          </a:p>
        </p:txBody>
      </p:sp>
      <p:sp>
        <p:nvSpPr>
          <p:cNvPr id="13" name="Shape 11"/>
          <p:cNvSpPr/>
          <p:nvPr/>
        </p:nvSpPr>
        <p:spPr>
          <a:xfrm>
            <a:off x="822960" y="2441448"/>
            <a:ext cx="512064" cy="384048"/>
          </a:xfrm>
          <a:prstGeom prst="roundRect">
            <a:avLst/>
          </a:prstGeom>
          <a:solidFill>
            <a:srgbClr val="70509A"/>
          </a:solidFill>
          <a:ln w="12700">
            <a:solidFill>
              <a:srgbClr val="70509A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87552" y="2532888"/>
            <a:ext cx="1828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2</a:t>
            </a:r>
            <a:endParaRPr lang="en-US" sz="1100" dirty="0"/>
          </a:p>
        </p:txBody>
      </p:sp>
      <p:sp>
        <p:nvSpPr>
          <p:cNvPr id="15" name="Shape 13"/>
          <p:cNvSpPr/>
          <p:nvPr/>
        </p:nvSpPr>
        <p:spPr>
          <a:xfrm>
            <a:off x="1508760" y="2441448"/>
            <a:ext cx="5303520" cy="384048"/>
          </a:xfrm>
          <a:prstGeom prst="roundRect">
            <a:avLst/>
          </a:prstGeom>
          <a:solidFill>
            <a:srgbClr val="E5DCF4"/>
          </a:solidFill>
          <a:ln w="12700">
            <a:solidFill>
              <a:srgbClr val="E5DCF4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1783080" y="2532888"/>
            <a:ext cx="47548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4D3A65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役割と評価</a:t>
            </a:r>
            <a:endParaRPr lang="en-US" sz="1300" dirty="0"/>
          </a:p>
        </p:txBody>
      </p:sp>
      <p:sp>
        <p:nvSpPr>
          <p:cNvPr id="17" name="Shape 15"/>
          <p:cNvSpPr/>
          <p:nvPr/>
        </p:nvSpPr>
        <p:spPr>
          <a:xfrm>
            <a:off x="822960" y="3099816"/>
            <a:ext cx="512064" cy="384048"/>
          </a:xfrm>
          <a:prstGeom prst="roundRect">
            <a:avLst/>
          </a:prstGeom>
          <a:solidFill>
            <a:srgbClr val="70509A"/>
          </a:solidFill>
          <a:ln w="12700">
            <a:solidFill>
              <a:srgbClr val="70509A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987552" y="3191256"/>
            <a:ext cx="1828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3</a:t>
            </a:r>
            <a:endParaRPr lang="en-US" sz="1100" dirty="0"/>
          </a:p>
        </p:txBody>
      </p:sp>
      <p:sp>
        <p:nvSpPr>
          <p:cNvPr id="19" name="Shape 17"/>
          <p:cNvSpPr/>
          <p:nvPr/>
        </p:nvSpPr>
        <p:spPr>
          <a:xfrm>
            <a:off x="1508760" y="3099816"/>
            <a:ext cx="5303520" cy="384048"/>
          </a:xfrm>
          <a:prstGeom prst="roundRect">
            <a:avLst/>
          </a:prstGeom>
          <a:solidFill>
            <a:srgbClr val="F5F1FB"/>
          </a:solidFill>
          <a:ln w="12700">
            <a:solidFill>
              <a:srgbClr val="E5DCF4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1783080" y="3191256"/>
            <a:ext cx="47548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4D3A65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キャリア成長</a:t>
            </a:r>
            <a:endParaRPr lang="en-US" sz="1300" dirty="0"/>
          </a:p>
        </p:txBody>
      </p:sp>
      <p:sp>
        <p:nvSpPr>
          <p:cNvPr id="21" name="Shape 19"/>
          <p:cNvSpPr/>
          <p:nvPr/>
        </p:nvSpPr>
        <p:spPr>
          <a:xfrm>
            <a:off x="822960" y="3758184"/>
            <a:ext cx="512064" cy="384048"/>
          </a:xfrm>
          <a:prstGeom prst="roundRect">
            <a:avLst/>
          </a:prstGeom>
          <a:solidFill>
            <a:srgbClr val="70509A"/>
          </a:solidFill>
          <a:ln w="12700">
            <a:solidFill>
              <a:srgbClr val="70509A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987552" y="3849624"/>
            <a:ext cx="1828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4</a:t>
            </a:r>
            <a:endParaRPr lang="en-US" sz="1100" dirty="0"/>
          </a:p>
        </p:txBody>
      </p:sp>
      <p:sp>
        <p:nvSpPr>
          <p:cNvPr id="23" name="Shape 21"/>
          <p:cNvSpPr/>
          <p:nvPr/>
        </p:nvSpPr>
        <p:spPr>
          <a:xfrm>
            <a:off x="1508760" y="3758184"/>
            <a:ext cx="5303520" cy="384048"/>
          </a:xfrm>
          <a:prstGeom prst="roundRect">
            <a:avLst/>
          </a:prstGeom>
          <a:solidFill>
            <a:srgbClr val="E5DCF4"/>
          </a:solidFill>
          <a:ln w="12700">
            <a:solidFill>
              <a:srgbClr val="E5DCF4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1783080" y="3849624"/>
            <a:ext cx="47548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4D3A65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選考体験</a:t>
            </a:r>
            <a:endParaRPr lang="en-US" sz="1300" dirty="0"/>
          </a:p>
        </p:txBody>
      </p:sp>
      <p:sp>
        <p:nvSpPr>
          <p:cNvPr id="25" name="Shape 23"/>
          <p:cNvSpPr/>
          <p:nvPr/>
        </p:nvSpPr>
        <p:spPr>
          <a:xfrm>
            <a:off x="822960" y="4416552"/>
            <a:ext cx="512064" cy="384048"/>
          </a:xfrm>
          <a:prstGeom prst="roundRect">
            <a:avLst/>
          </a:prstGeom>
          <a:solidFill>
            <a:srgbClr val="70509A"/>
          </a:solidFill>
          <a:ln w="12700">
            <a:solidFill>
              <a:srgbClr val="70509A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987552" y="4507992"/>
            <a:ext cx="1828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5</a:t>
            </a:r>
            <a:endParaRPr lang="en-US" sz="1100" dirty="0"/>
          </a:p>
        </p:txBody>
      </p:sp>
      <p:sp>
        <p:nvSpPr>
          <p:cNvPr id="27" name="Shape 25"/>
          <p:cNvSpPr/>
          <p:nvPr/>
        </p:nvSpPr>
        <p:spPr>
          <a:xfrm>
            <a:off x="1508760" y="4416552"/>
            <a:ext cx="5303520" cy="384048"/>
          </a:xfrm>
          <a:prstGeom prst="roundRect">
            <a:avLst/>
          </a:prstGeom>
          <a:solidFill>
            <a:srgbClr val="F5F1FB"/>
          </a:solidFill>
          <a:ln w="12700">
            <a:solidFill>
              <a:srgbClr val="E5DCF4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1783080" y="4507992"/>
            <a:ext cx="47548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4D3A65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よくある不安への回答</a:t>
            </a:r>
            <a:endParaRPr lang="en-US" sz="1300" dirty="0"/>
          </a:p>
        </p:txBody>
      </p:sp>
      <p:sp>
        <p:nvSpPr>
          <p:cNvPr id="29" name="Shape 27"/>
          <p:cNvSpPr/>
          <p:nvPr/>
        </p:nvSpPr>
        <p:spPr>
          <a:xfrm>
            <a:off x="822960" y="5074920"/>
            <a:ext cx="512064" cy="384048"/>
          </a:xfrm>
          <a:prstGeom prst="roundRect">
            <a:avLst/>
          </a:prstGeom>
          <a:solidFill>
            <a:srgbClr val="70509A"/>
          </a:solidFill>
          <a:ln w="12700">
            <a:solidFill>
              <a:srgbClr val="70509A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987552" y="5166360"/>
            <a:ext cx="1828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6</a:t>
            </a:r>
            <a:endParaRPr lang="en-US" sz="1100" dirty="0"/>
          </a:p>
        </p:txBody>
      </p:sp>
      <p:sp>
        <p:nvSpPr>
          <p:cNvPr id="31" name="Shape 29"/>
          <p:cNvSpPr/>
          <p:nvPr/>
        </p:nvSpPr>
        <p:spPr>
          <a:xfrm>
            <a:off x="1508760" y="5074920"/>
            <a:ext cx="5303520" cy="384048"/>
          </a:xfrm>
          <a:prstGeom prst="roundRect">
            <a:avLst/>
          </a:prstGeom>
          <a:solidFill>
            <a:srgbClr val="E5DCF4"/>
          </a:solidFill>
          <a:ln w="12700">
            <a:solidFill>
              <a:srgbClr val="E5DCF4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1783080" y="5166360"/>
            <a:ext cx="47548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4D3A65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次アクション</a:t>
            </a:r>
            <a:endParaRPr lang="en-US" sz="1300" dirty="0"/>
          </a:p>
        </p:txBody>
      </p:sp>
      <p:sp>
        <p:nvSpPr>
          <p:cNvPr id="33" name="Shape 31"/>
          <p:cNvSpPr/>
          <p:nvPr/>
        </p:nvSpPr>
        <p:spPr>
          <a:xfrm>
            <a:off x="7132320" y="1783080"/>
            <a:ext cx="4480560" cy="4389120"/>
          </a:xfrm>
          <a:prstGeom prst="roundRect">
            <a:avLst/>
          </a:prstGeom>
          <a:solidFill>
            <a:srgbClr val="F5F1FB"/>
          </a:solidFill>
          <a:ln w="12700">
            <a:solidFill>
              <a:srgbClr val="E5DCF4"/>
            </a:solidFill>
            <a:prstDash val="solid"/>
          </a:ln>
        </p:spPr>
      </p:sp>
      <p:sp>
        <p:nvSpPr>
          <p:cNvPr id="34" name="Text 32"/>
          <p:cNvSpPr/>
          <p:nvPr/>
        </p:nvSpPr>
        <p:spPr>
          <a:xfrm>
            <a:off x="7388352" y="2011680"/>
            <a:ext cx="37490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462C63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活用ポイント</a:t>
            </a:r>
            <a:endParaRPr lang="en-US" sz="1500" dirty="0"/>
          </a:p>
        </p:txBody>
      </p:sp>
      <p:sp>
        <p:nvSpPr>
          <p:cNvPr id="35" name="Text 33"/>
          <p:cNvSpPr/>
          <p:nvPr/>
        </p:nvSpPr>
        <p:spPr>
          <a:xfrm>
            <a:off x="7388352" y="2468880"/>
            <a:ext cx="3840480" cy="22860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4D3A65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・結論スライドを先頭に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4D3A65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・数字は最新値へ更新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4D3A65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・末尾に次アクションを固定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4D3A65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・役割と期限を明示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9144000" y="4206240"/>
            <a:ext cx="3474720" cy="3474720"/>
          </a:xfrm>
          <a:prstGeom prst="ellipse">
            <a:avLst/>
          </a:prstGeom>
          <a:solidFill>
            <a:srgbClr val="F5F1FB">
              <a:alpha val="88000"/>
            </a:srgbClr>
          </a:solidFill>
          <a:ln w="12700">
            <a:solidFill>
              <a:srgbClr val="F5F1FB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91695" cy="566928"/>
          </a:xfrm>
          <a:prstGeom prst="rect">
            <a:avLst/>
          </a:prstGeom>
          <a:solidFill>
            <a:srgbClr val="462C63"/>
          </a:solidFill>
          <a:ln w="12700">
            <a:solidFill>
              <a:srgbClr val="462C63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0" y="0"/>
            <a:ext cx="146304" cy="566928"/>
          </a:xfrm>
          <a:prstGeom prst="rect">
            <a:avLst/>
          </a:prstGeom>
          <a:solidFill>
            <a:srgbClr val="9A79C5"/>
          </a:solidFill>
          <a:ln w="12700">
            <a:solidFill>
              <a:srgbClr val="9A79C5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384048" y="155448"/>
            <a:ext cx="804672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今参加すべき理由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11109960" y="155448"/>
            <a:ext cx="68580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3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731520" y="868680"/>
            <a:ext cx="1042416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462C63"/>
                </a:solidFill>
                <a:latin typeface="Palatino Linotype" pitchFamily="34" charset="0"/>
                <a:ea typeface="Palatino Linotype" pitchFamily="34" charset="-122"/>
                <a:cs typeface="Palatino Linotype" pitchFamily="34" charset="-120"/>
              </a:rPr>
              <a:t>今参加すべき理由</a:t>
            </a:r>
            <a:endParaRPr lang="en-US" sz="2400" dirty="0"/>
          </a:p>
        </p:txBody>
      </p:sp>
      <p:sp>
        <p:nvSpPr>
          <p:cNvPr id="8" name="Shape 6"/>
          <p:cNvSpPr/>
          <p:nvPr/>
        </p:nvSpPr>
        <p:spPr>
          <a:xfrm>
            <a:off x="731520" y="1783080"/>
            <a:ext cx="3566160" cy="4434840"/>
          </a:xfrm>
          <a:prstGeom prst="roundRect">
            <a:avLst/>
          </a:prstGeom>
          <a:solidFill>
            <a:srgbClr val="F5F1FB"/>
          </a:solidFill>
          <a:ln w="12700">
            <a:solidFill>
              <a:srgbClr val="E5DCF4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731520" y="1783080"/>
            <a:ext cx="3566160" cy="530352"/>
          </a:xfrm>
          <a:prstGeom prst="rect">
            <a:avLst/>
          </a:prstGeom>
          <a:solidFill>
            <a:srgbClr val="70509A"/>
          </a:solidFill>
          <a:ln w="12700">
            <a:solidFill>
              <a:srgbClr val="70509A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914400" y="1938528"/>
            <a:ext cx="320040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事業フェーズ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987552" y="2651760"/>
            <a:ext cx="3017520" cy="3200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4D3A65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仕組み化フェーズで裁量と影響範囲が大きい</a:t>
            </a:r>
            <a:endParaRPr lang="en-US" sz="1400" dirty="0"/>
          </a:p>
        </p:txBody>
      </p:sp>
      <p:sp>
        <p:nvSpPr>
          <p:cNvPr id="12" name="Shape 10"/>
          <p:cNvSpPr/>
          <p:nvPr/>
        </p:nvSpPr>
        <p:spPr>
          <a:xfrm>
            <a:off x="4572000" y="1783080"/>
            <a:ext cx="3566160" cy="4434840"/>
          </a:xfrm>
          <a:prstGeom prst="roundRect">
            <a:avLst/>
          </a:prstGeom>
          <a:solidFill>
            <a:srgbClr val="E5DCF4"/>
          </a:solidFill>
          <a:ln w="12700">
            <a:solidFill>
              <a:srgbClr val="E5DCF4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4572000" y="1783080"/>
            <a:ext cx="3566160" cy="530352"/>
          </a:xfrm>
          <a:prstGeom prst="rect">
            <a:avLst/>
          </a:prstGeom>
          <a:solidFill>
            <a:srgbClr val="70509A"/>
          </a:solidFill>
          <a:ln w="12700">
            <a:solidFill>
              <a:srgbClr val="70509A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4754880" y="1938528"/>
            <a:ext cx="320040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成長機会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4828032" y="2651760"/>
            <a:ext cx="3017520" cy="3200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4D3A65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役割横断で挑戦し、スキルを拡張できる</a:t>
            </a:r>
            <a:endParaRPr lang="en-US" sz="1400" dirty="0"/>
          </a:p>
        </p:txBody>
      </p:sp>
      <p:sp>
        <p:nvSpPr>
          <p:cNvPr id="16" name="Shape 14"/>
          <p:cNvSpPr/>
          <p:nvPr/>
        </p:nvSpPr>
        <p:spPr>
          <a:xfrm>
            <a:off x="8412480" y="1783080"/>
            <a:ext cx="3566160" cy="4434840"/>
          </a:xfrm>
          <a:prstGeom prst="roundRect">
            <a:avLst/>
          </a:prstGeom>
          <a:solidFill>
            <a:srgbClr val="F5F1FB"/>
          </a:solidFill>
          <a:ln w="12700">
            <a:solidFill>
              <a:srgbClr val="E5DCF4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8412480" y="1783080"/>
            <a:ext cx="3566160" cy="530352"/>
          </a:xfrm>
          <a:prstGeom prst="rect">
            <a:avLst/>
          </a:prstGeom>
          <a:solidFill>
            <a:srgbClr val="70509A"/>
          </a:solidFill>
          <a:ln w="12700">
            <a:solidFill>
              <a:srgbClr val="70509A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8595360" y="1938528"/>
            <a:ext cx="320040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意思決定速度</a:t>
            </a:r>
            <a:endParaRPr lang="en-US" sz="1200" dirty="0"/>
          </a:p>
        </p:txBody>
      </p:sp>
      <p:sp>
        <p:nvSpPr>
          <p:cNvPr id="19" name="Text 17"/>
          <p:cNvSpPr/>
          <p:nvPr/>
        </p:nvSpPr>
        <p:spPr>
          <a:xfrm>
            <a:off x="8668512" y="2651760"/>
            <a:ext cx="3017520" cy="3200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4D3A65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仮説検証を短サイクルで実行できる文化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9144000" y="4206240"/>
            <a:ext cx="3474720" cy="3474720"/>
          </a:xfrm>
          <a:prstGeom prst="ellipse">
            <a:avLst/>
          </a:prstGeom>
          <a:solidFill>
            <a:srgbClr val="F5F1FB">
              <a:alpha val="88000"/>
            </a:srgbClr>
          </a:solidFill>
          <a:ln w="12700">
            <a:solidFill>
              <a:srgbClr val="F5F1FB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91695" cy="566928"/>
          </a:xfrm>
          <a:prstGeom prst="rect">
            <a:avLst/>
          </a:prstGeom>
          <a:solidFill>
            <a:srgbClr val="462C63"/>
          </a:solidFill>
          <a:ln w="12700">
            <a:solidFill>
              <a:srgbClr val="462C63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0" y="0"/>
            <a:ext cx="146304" cy="566928"/>
          </a:xfrm>
          <a:prstGeom prst="rect">
            <a:avLst/>
          </a:prstGeom>
          <a:solidFill>
            <a:srgbClr val="9A79C5"/>
          </a:solidFill>
          <a:ln w="12700">
            <a:solidFill>
              <a:srgbClr val="9A79C5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384048" y="155448"/>
            <a:ext cx="804672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役割期待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11109960" y="155448"/>
            <a:ext cx="68580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4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731520" y="868680"/>
            <a:ext cx="1042416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462C63"/>
                </a:solidFill>
                <a:latin typeface="Palatino Linotype" pitchFamily="34" charset="0"/>
                <a:ea typeface="Palatino Linotype" pitchFamily="34" charset="-122"/>
                <a:cs typeface="Palatino Linotype" pitchFamily="34" charset="-120"/>
              </a:rPr>
              <a:t>役割期待</a:t>
            </a:r>
            <a:endParaRPr lang="en-US" sz="2400" dirty="0"/>
          </a:p>
        </p:txBody>
      </p:sp>
      <p:sp>
        <p:nvSpPr>
          <p:cNvPr id="8" name="Shape 6"/>
          <p:cNvSpPr/>
          <p:nvPr/>
        </p:nvSpPr>
        <p:spPr>
          <a:xfrm>
            <a:off x="731520" y="1691640"/>
            <a:ext cx="2103120" cy="566928"/>
          </a:xfrm>
          <a:prstGeom prst="rect">
            <a:avLst/>
          </a:prstGeom>
          <a:solidFill>
            <a:srgbClr val="462C63"/>
          </a:solidFill>
          <a:ln w="12700">
            <a:solidFill>
              <a:srgbClr val="462C63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822960" y="1874520"/>
            <a:ext cx="192024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役割</a:t>
            </a:r>
            <a:endParaRPr lang="en-US" sz="1200" dirty="0"/>
          </a:p>
        </p:txBody>
      </p:sp>
      <p:sp>
        <p:nvSpPr>
          <p:cNvPr id="10" name="Shape 8"/>
          <p:cNvSpPr/>
          <p:nvPr/>
        </p:nvSpPr>
        <p:spPr>
          <a:xfrm>
            <a:off x="2834640" y="1691640"/>
            <a:ext cx="2743200" cy="566928"/>
          </a:xfrm>
          <a:prstGeom prst="rect">
            <a:avLst/>
          </a:prstGeom>
          <a:solidFill>
            <a:srgbClr val="462C63"/>
          </a:solidFill>
          <a:ln w="12700">
            <a:solidFill>
              <a:srgbClr val="462C63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2926080" y="1874520"/>
            <a:ext cx="25603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期待成果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5577840" y="1691640"/>
            <a:ext cx="2468880" cy="566928"/>
          </a:xfrm>
          <a:prstGeom prst="rect">
            <a:avLst/>
          </a:prstGeom>
          <a:solidFill>
            <a:srgbClr val="462C63"/>
          </a:solidFill>
          <a:ln w="12700">
            <a:solidFill>
              <a:srgbClr val="462C63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5669280" y="1874520"/>
            <a:ext cx="22860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90日目標</a:t>
            </a:r>
            <a:endParaRPr lang="en-US" sz="1200" dirty="0"/>
          </a:p>
        </p:txBody>
      </p:sp>
      <p:sp>
        <p:nvSpPr>
          <p:cNvPr id="14" name="Shape 12"/>
          <p:cNvSpPr/>
          <p:nvPr/>
        </p:nvSpPr>
        <p:spPr>
          <a:xfrm>
            <a:off x="8046720" y="1691640"/>
            <a:ext cx="3291840" cy="566928"/>
          </a:xfrm>
          <a:prstGeom prst="rect">
            <a:avLst/>
          </a:prstGeom>
          <a:solidFill>
            <a:srgbClr val="462C63"/>
          </a:solidFill>
          <a:ln w="12700">
            <a:solidFill>
              <a:srgbClr val="462C63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8138160" y="1874520"/>
            <a:ext cx="310896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評価観点</a:t>
            </a:r>
            <a:endParaRPr lang="en-US" sz="1200" dirty="0"/>
          </a:p>
        </p:txBody>
      </p:sp>
      <p:sp>
        <p:nvSpPr>
          <p:cNvPr id="16" name="Shape 14"/>
          <p:cNvSpPr/>
          <p:nvPr/>
        </p:nvSpPr>
        <p:spPr>
          <a:xfrm>
            <a:off x="731520" y="2258568"/>
            <a:ext cx="2103120" cy="694944"/>
          </a:xfrm>
          <a:prstGeom prst="rect">
            <a:avLst/>
          </a:prstGeom>
          <a:solidFill>
            <a:srgbClr val="FFFFFF"/>
          </a:solidFill>
          <a:ln w="12700">
            <a:solidFill>
              <a:srgbClr val="E5DCF4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822960" y="2395728"/>
            <a:ext cx="192024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4D3A65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事業開発</a:t>
            </a:r>
            <a:endParaRPr lang="en-US" sz="1100" dirty="0"/>
          </a:p>
        </p:txBody>
      </p:sp>
      <p:sp>
        <p:nvSpPr>
          <p:cNvPr id="18" name="Shape 16"/>
          <p:cNvSpPr/>
          <p:nvPr/>
        </p:nvSpPr>
        <p:spPr>
          <a:xfrm>
            <a:off x="2834640" y="2258568"/>
            <a:ext cx="2743200" cy="694944"/>
          </a:xfrm>
          <a:prstGeom prst="rect">
            <a:avLst/>
          </a:prstGeom>
          <a:solidFill>
            <a:srgbClr val="FFFFFF"/>
          </a:solidFill>
          <a:ln w="12700">
            <a:solidFill>
              <a:srgbClr val="E5DCF4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2926080" y="2395728"/>
            <a:ext cx="256032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4D3A65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新規機会創出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5577840" y="2258568"/>
            <a:ext cx="2468880" cy="694944"/>
          </a:xfrm>
          <a:prstGeom prst="rect">
            <a:avLst/>
          </a:prstGeom>
          <a:solidFill>
            <a:srgbClr val="FFFFFF"/>
          </a:solidFill>
          <a:ln w="12700">
            <a:solidFill>
              <a:srgbClr val="E5DCF4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5669280" y="2395728"/>
            <a:ext cx="228600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4D3A65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重点業界で提案化率向上</a:t>
            </a:r>
            <a:endParaRPr lang="en-US" sz="1100" dirty="0"/>
          </a:p>
        </p:txBody>
      </p:sp>
      <p:sp>
        <p:nvSpPr>
          <p:cNvPr id="22" name="Shape 20"/>
          <p:cNvSpPr/>
          <p:nvPr/>
        </p:nvSpPr>
        <p:spPr>
          <a:xfrm>
            <a:off x="8046720" y="2258568"/>
            <a:ext cx="3291840" cy="694944"/>
          </a:xfrm>
          <a:prstGeom prst="rect">
            <a:avLst/>
          </a:prstGeom>
          <a:solidFill>
            <a:srgbClr val="FFFFFF"/>
          </a:solidFill>
          <a:ln w="12700">
            <a:solidFill>
              <a:srgbClr val="E5DCF4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8138160" y="2395728"/>
            <a:ext cx="310896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4D3A65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成果 + 再現性</a:t>
            </a:r>
            <a:endParaRPr lang="en-US" sz="1100" dirty="0"/>
          </a:p>
        </p:txBody>
      </p:sp>
      <p:sp>
        <p:nvSpPr>
          <p:cNvPr id="24" name="Shape 22"/>
          <p:cNvSpPr/>
          <p:nvPr/>
        </p:nvSpPr>
        <p:spPr>
          <a:xfrm>
            <a:off x="731520" y="2953512"/>
            <a:ext cx="2103120" cy="694944"/>
          </a:xfrm>
          <a:prstGeom prst="rect">
            <a:avLst/>
          </a:prstGeom>
          <a:solidFill>
            <a:srgbClr val="E5DCF4"/>
          </a:solidFill>
          <a:ln w="12700">
            <a:solidFill>
              <a:srgbClr val="E5DCF4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822960" y="3090672"/>
            <a:ext cx="192024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4D3A65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顧客支援</a:t>
            </a:r>
            <a:endParaRPr lang="en-US" sz="1100" dirty="0"/>
          </a:p>
        </p:txBody>
      </p:sp>
      <p:sp>
        <p:nvSpPr>
          <p:cNvPr id="26" name="Shape 24"/>
          <p:cNvSpPr/>
          <p:nvPr/>
        </p:nvSpPr>
        <p:spPr>
          <a:xfrm>
            <a:off x="2834640" y="2953512"/>
            <a:ext cx="2743200" cy="694944"/>
          </a:xfrm>
          <a:prstGeom prst="rect">
            <a:avLst/>
          </a:prstGeom>
          <a:solidFill>
            <a:srgbClr val="E5DCF4"/>
          </a:solidFill>
          <a:ln w="12700">
            <a:solidFill>
              <a:srgbClr val="E5DCF4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2926080" y="3090672"/>
            <a:ext cx="256032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4D3A65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継続率改善</a:t>
            </a:r>
            <a:endParaRPr lang="en-US" sz="1100" dirty="0"/>
          </a:p>
        </p:txBody>
      </p:sp>
      <p:sp>
        <p:nvSpPr>
          <p:cNvPr id="28" name="Shape 26"/>
          <p:cNvSpPr/>
          <p:nvPr/>
        </p:nvSpPr>
        <p:spPr>
          <a:xfrm>
            <a:off x="5577840" y="2953512"/>
            <a:ext cx="2468880" cy="694944"/>
          </a:xfrm>
          <a:prstGeom prst="rect">
            <a:avLst/>
          </a:prstGeom>
          <a:solidFill>
            <a:srgbClr val="E5DCF4"/>
          </a:solidFill>
          <a:ln w="12700">
            <a:solidFill>
              <a:srgbClr val="E5DCF4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5669280" y="3090672"/>
            <a:ext cx="228600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4D3A65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オンボ完了率を安定化</a:t>
            </a:r>
            <a:endParaRPr lang="en-US" sz="1100" dirty="0"/>
          </a:p>
        </p:txBody>
      </p:sp>
      <p:sp>
        <p:nvSpPr>
          <p:cNvPr id="30" name="Shape 28"/>
          <p:cNvSpPr/>
          <p:nvPr/>
        </p:nvSpPr>
        <p:spPr>
          <a:xfrm>
            <a:off x="8046720" y="2953512"/>
            <a:ext cx="3291840" cy="694944"/>
          </a:xfrm>
          <a:prstGeom prst="rect">
            <a:avLst/>
          </a:prstGeom>
          <a:solidFill>
            <a:srgbClr val="E5DCF4"/>
          </a:solidFill>
          <a:ln w="12700">
            <a:solidFill>
              <a:srgbClr val="E5DCF4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8138160" y="3090672"/>
            <a:ext cx="310896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4D3A65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顧客成果 + 協働</a:t>
            </a:r>
            <a:endParaRPr lang="en-US" sz="1100" dirty="0"/>
          </a:p>
        </p:txBody>
      </p:sp>
      <p:sp>
        <p:nvSpPr>
          <p:cNvPr id="32" name="Shape 30"/>
          <p:cNvSpPr/>
          <p:nvPr/>
        </p:nvSpPr>
        <p:spPr>
          <a:xfrm>
            <a:off x="731520" y="3648456"/>
            <a:ext cx="2103120" cy="694944"/>
          </a:xfrm>
          <a:prstGeom prst="rect">
            <a:avLst/>
          </a:prstGeom>
          <a:solidFill>
            <a:srgbClr val="FFFFFF"/>
          </a:solidFill>
          <a:ln w="12700">
            <a:solidFill>
              <a:srgbClr val="E5DCF4"/>
            </a:solidFill>
            <a:prstDash val="solid"/>
          </a:ln>
        </p:spPr>
      </p:sp>
      <p:sp>
        <p:nvSpPr>
          <p:cNvPr id="33" name="Text 31"/>
          <p:cNvSpPr/>
          <p:nvPr/>
        </p:nvSpPr>
        <p:spPr>
          <a:xfrm>
            <a:off x="822960" y="3785616"/>
            <a:ext cx="192024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4D3A65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製品開発</a:t>
            </a:r>
            <a:endParaRPr lang="en-US" sz="1100" dirty="0"/>
          </a:p>
        </p:txBody>
      </p:sp>
      <p:sp>
        <p:nvSpPr>
          <p:cNvPr id="34" name="Shape 32"/>
          <p:cNvSpPr/>
          <p:nvPr/>
        </p:nvSpPr>
        <p:spPr>
          <a:xfrm>
            <a:off x="2834640" y="3648456"/>
            <a:ext cx="2743200" cy="694944"/>
          </a:xfrm>
          <a:prstGeom prst="rect">
            <a:avLst/>
          </a:prstGeom>
          <a:solidFill>
            <a:srgbClr val="FFFFFF"/>
          </a:solidFill>
          <a:ln w="12700">
            <a:solidFill>
              <a:srgbClr val="E5DCF4"/>
            </a:solidFill>
            <a:prstDash val="solid"/>
          </a:ln>
        </p:spPr>
      </p:sp>
      <p:sp>
        <p:nvSpPr>
          <p:cNvPr id="35" name="Text 33"/>
          <p:cNvSpPr/>
          <p:nvPr/>
        </p:nvSpPr>
        <p:spPr>
          <a:xfrm>
            <a:off x="2926080" y="3785616"/>
            <a:ext cx="256032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4D3A65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価値提供速度</a:t>
            </a:r>
            <a:endParaRPr lang="en-US" sz="1100" dirty="0"/>
          </a:p>
        </p:txBody>
      </p:sp>
      <p:sp>
        <p:nvSpPr>
          <p:cNvPr id="36" name="Shape 34"/>
          <p:cNvSpPr/>
          <p:nvPr/>
        </p:nvSpPr>
        <p:spPr>
          <a:xfrm>
            <a:off x="5577840" y="3648456"/>
            <a:ext cx="2468880" cy="694944"/>
          </a:xfrm>
          <a:prstGeom prst="rect">
            <a:avLst/>
          </a:prstGeom>
          <a:solidFill>
            <a:srgbClr val="FFFFFF"/>
          </a:solidFill>
          <a:ln w="12700">
            <a:solidFill>
              <a:srgbClr val="E5DCF4"/>
            </a:solidFill>
            <a:prstDash val="solid"/>
          </a:ln>
        </p:spPr>
      </p:sp>
      <p:sp>
        <p:nvSpPr>
          <p:cNvPr id="37" name="Text 35"/>
          <p:cNvSpPr/>
          <p:nvPr/>
        </p:nvSpPr>
        <p:spPr>
          <a:xfrm>
            <a:off x="5669280" y="3785616"/>
            <a:ext cx="228600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4D3A65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主要機能の改善を実装</a:t>
            </a:r>
            <a:endParaRPr lang="en-US" sz="1100" dirty="0"/>
          </a:p>
        </p:txBody>
      </p:sp>
      <p:sp>
        <p:nvSpPr>
          <p:cNvPr id="38" name="Shape 36"/>
          <p:cNvSpPr/>
          <p:nvPr/>
        </p:nvSpPr>
        <p:spPr>
          <a:xfrm>
            <a:off x="8046720" y="3648456"/>
            <a:ext cx="3291840" cy="694944"/>
          </a:xfrm>
          <a:prstGeom prst="rect">
            <a:avLst/>
          </a:prstGeom>
          <a:solidFill>
            <a:srgbClr val="FFFFFF"/>
          </a:solidFill>
          <a:ln w="12700">
            <a:solidFill>
              <a:srgbClr val="E5DCF4"/>
            </a:solidFill>
            <a:prstDash val="solid"/>
          </a:ln>
        </p:spPr>
      </p:sp>
      <p:sp>
        <p:nvSpPr>
          <p:cNvPr id="39" name="Text 37"/>
          <p:cNvSpPr/>
          <p:nvPr/>
        </p:nvSpPr>
        <p:spPr>
          <a:xfrm>
            <a:off x="8138160" y="3785616"/>
            <a:ext cx="310896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4D3A65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品質 + 学習速度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9144000" y="4206240"/>
            <a:ext cx="3474720" cy="3474720"/>
          </a:xfrm>
          <a:prstGeom prst="ellipse">
            <a:avLst/>
          </a:prstGeom>
          <a:solidFill>
            <a:srgbClr val="F5F1FB">
              <a:alpha val="88000"/>
            </a:srgbClr>
          </a:solidFill>
          <a:ln w="12700">
            <a:solidFill>
              <a:srgbClr val="F5F1FB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91695" cy="566928"/>
          </a:xfrm>
          <a:prstGeom prst="rect">
            <a:avLst/>
          </a:prstGeom>
          <a:solidFill>
            <a:srgbClr val="462C63"/>
          </a:solidFill>
          <a:ln w="12700">
            <a:solidFill>
              <a:srgbClr val="462C63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0" y="0"/>
            <a:ext cx="146304" cy="566928"/>
          </a:xfrm>
          <a:prstGeom prst="rect">
            <a:avLst/>
          </a:prstGeom>
          <a:solidFill>
            <a:srgbClr val="9A79C5"/>
          </a:solidFill>
          <a:ln w="12700">
            <a:solidFill>
              <a:srgbClr val="9A79C5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384048" y="155448"/>
            <a:ext cx="804672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キャリアラダー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11109960" y="155448"/>
            <a:ext cx="68580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5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731520" y="868680"/>
            <a:ext cx="1042416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462C63"/>
                </a:solidFill>
                <a:latin typeface="Palatino Linotype" pitchFamily="34" charset="0"/>
                <a:ea typeface="Palatino Linotype" pitchFamily="34" charset="-122"/>
                <a:cs typeface="Palatino Linotype" pitchFamily="34" charset="-120"/>
              </a:rPr>
              <a:t>キャリアラダー</a:t>
            </a:r>
            <a:endParaRPr lang="en-US" sz="2400" dirty="0"/>
          </a:p>
        </p:txBody>
      </p:sp>
      <p:sp>
        <p:nvSpPr>
          <p:cNvPr id="8" name="Shape 6"/>
          <p:cNvSpPr/>
          <p:nvPr/>
        </p:nvSpPr>
        <p:spPr>
          <a:xfrm>
            <a:off x="731520" y="1691640"/>
            <a:ext cx="1554480" cy="566928"/>
          </a:xfrm>
          <a:prstGeom prst="rect">
            <a:avLst/>
          </a:prstGeom>
          <a:solidFill>
            <a:srgbClr val="462C63"/>
          </a:solidFill>
          <a:ln w="12700">
            <a:solidFill>
              <a:srgbClr val="462C63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822960" y="1874520"/>
            <a:ext cx="13716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レベル</a:t>
            </a:r>
            <a:endParaRPr lang="en-US" sz="1200" dirty="0"/>
          </a:p>
        </p:txBody>
      </p:sp>
      <p:sp>
        <p:nvSpPr>
          <p:cNvPr id="10" name="Shape 8"/>
          <p:cNvSpPr/>
          <p:nvPr/>
        </p:nvSpPr>
        <p:spPr>
          <a:xfrm>
            <a:off x="2286000" y="1691640"/>
            <a:ext cx="2926080" cy="566928"/>
          </a:xfrm>
          <a:prstGeom prst="rect">
            <a:avLst/>
          </a:prstGeom>
          <a:solidFill>
            <a:srgbClr val="462C63"/>
          </a:solidFill>
          <a:ln w="12700">
            <a:solidFill>
              <a:srgbClr val="462C63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2377440" y="1874520"/>
            <a:ext cx="27432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期待役割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5212080" y="1691640"/>
            <a:ext cx="2926080" cy="566928"/>
          </a:xfrm>
          <a:prstGeom prst="rect">
            <a:avLst/>
          </a:prstGeom>
          <a:solidFill>
            <a:srgbClr val="462C63"/>
          </a:solidFill>
          <a:ln w="12700">
            <a:solidFill>
              <a:srgbClr val="462C63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5303520" y="1874520"/>
            <a:ext cx="27432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評価基準</a:t>
            </a:r>
            <a:endParaRPr lang="en-US" sz="1200" dirty="0"/>
          </a:p>
        </p:txBody>
      </p:sp>
      <p:sp>
        <p:nvSpPr>
          <p:cNvPr id="14" name="Shape 12"/>
          <p:cNvSpPr/>
          <p:nvPr/>
        </p:nvSpPr>
        <p:spPr>
          <a:xfrm>
            <a:off x="8138160" y="1691640"/>
            <a:ext cx="3200400" cy="566928"/>
          </a:xfrm>
          <a:prstGeom prst="rect">
            <a:avLst/>
          </a:prstGeom>
          <a:solidFill>
            <a:srgbClr val="462C63"/>
          </a:solidFill>
          <a:ln w="12700">
            <a:solidFill>
              <a:srgbClr val="462C63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8229600" y="1874520"/>
            <a:ext cx="30175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次への条件</a:t>
            </a:r>
            <a:endParaRPr lang="en-US" sz="1200" dirty="0"/>
          </a:p>
        </p:txBody>
      </p:sp>
      <p:sp>
        <p:nvSpPr>
          <p:cNvPr id="16" name="Shape 14"/>
          <p:cNvSpPr/>
          <p:nvPr/>
        </p:nvSpPr>
        <p:spPr>
          <a:xfrm>
            <a:off x="731520" y="2258568"/>
            <a:ext cx="1554480" cy="694944"/>
          </a:xfrm>
          <a:prstGeom prst="rect">
            <a:avLst/>
          </a:prstGeom>
          <a:solidFill>
            <a:srgbClr val="FFFFFF"/>
          </a:solidFill>
          <a:ln w="12700">
            <a:solidFill>
              <a:srgbClr val="E5DCF4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822960" y="2395728"/>
            <a:ext cx="137160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4D3A65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等級1</a:t>
            </a:r>
            <a:endParaRPr lang="en-US" sz="1100" dirty="0"/>
          </a:p>
        </p:txBody>
      </p:sp>
      <p:sp>
        <p:nvSpPr>
          <p:cNvPr id="18" name="Shape 16"/>
          <p:cNvSpPr/>
          <p:nvPr/>
        </p:nvSpPr>
        <p:spPr>
          <a:xfrm>
            <a:off x="2286000" y="2258568"/>
            <a:ext cx="2926080" cy="694944"/>
          </a:xfrm>
          <a:prstGeom prst="rect">
            <a:avLst/>
          </a:prstGeom>
          <a:solidFill>
            <a:srgbClr val="FFFFFF"/>
          </a:solidFill>
          <a:ln w="12700">
            <a:solidFill>
              <a:srgbClr val="E5DCF4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2377440" y="2395728"/>
            <a:ext cx="274320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4D3A65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実行の自走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5212080" y="2258568"/>
            <a:ext cx="2926080" cy="694944"/>
          </a:xfrm>
          <a:prstGeom prst="rect">
            <a:avLst/>
          </a:prstGeom>
          <a:solidFill>
            <a:srgbClr val="FFFFFF"/>
          </a:solidFill>
          <a:ln w="12700">
            <a:solidFill>
              <a:srgbClr val="E5DCF4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5303520" y="2395728"/>
            <a:ext cx="274320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4D3A65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担当領域の成果達成</a:t>
            </a:r>
            <a:endParaRPr lang="en-US" sz="1100" dirty="0"/>
          </a:p>
        </p:txBody>
      </p:sp>
      <p:sp>
        <p:nvSpPr>
          <p:cNvPr id="22" name="Shape 20"/>
          <p:cNvSpPr/>
          <p:nvPr/>
        </p:nvSpPr>
        <p:spPr>
          <a:xfrm>
            <a:off x="8138160" y="2258568"/>
            <a:ext cx="3200400" cy="694944"/>
          </a:xfrm>
          <a:prstGeom prst="rect">
            <a:avLst/>
          </a:prstGeom>
          <a:solidFill>
            <a:srgbClr val="FFFFFF"/>
          </a:solidFill>
          <a:ln w="12700">
            <a:solidFill>
              <a:srgbClr val="E5DCF4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8229600" y="2395728"/>
            <a:ext cx="301752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4D3A65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再現性ある成果</a:t>
            </a:r>
            <a:endParaRPr lang="en-US" sz="1100" dirty="0"/>
          </a:p>
        </p:txBody>
      </p:sp>
      <p:sp>
        <p:nvSpPr>
          <p:cNvPr id="24" name="Shape 22"/>
          <p:cNvSpPr/>
          <p:nvPr/>
        </p:nvSpPr>
        <p:spPr>
          <a:xfrm>
            <a:off x="731520" y="2953512"/>
            <a:ext cx="1554480" cy="694944"/>
          </a:xfrm>
          <a:prstGeom prst="rect">
            <a:avLst/>
          </a:prstGeom>
          <a:solidFill>
            <a:srgbClr val="E5DCF4"/>
          </a:solidFill>
          <a:ln w="12700">
            <a:solidFill>
              <a:srgbClr val="E5DCF4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822960" y="3090672"/>
            <a:ext cx="137160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4D3A65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等級2</a:t>
            </a:r>
            <a:endParaRPr lang="en-US" sz="1100" dirty="0"/>
          </a:p>
        </p:txBody>
      </p:sp>
      <p:sp>
        <p:nvSpPr>
          <p:cNvPr id="26" name="Shape 24"/>
          <p:cNvSpPr/>
          <p:nvPr/>
        </p:nvSpPr>
        <p:spPr>
          <a:xfrm>
            <a:off x="2286000" y="2953512"/>
            <a:ext cx="2926080" cy="694944"/>
          </a:xfrm>
          <a:prstGeom prst="rect">
            <a:avLst/>
          </a:prstGeom>
          <a:solidFill>
            <a:srgbClr val="E5DCF4"/>
          </a:solidFill>
          <a:ln w="12700">
            <a:solidFill>
              <a:srgbClr val="E5DCF4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2377440" y="3090672"/>
            <a:ext cx="274320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4D3A65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改善の主導</a:t>
            </a:r>
            <a:endParaRPr lang="en-US" sz="1100" dirty="0"/>
          </a:p>
        </p:txBody>
      </p:sp>
      <p:sp>
        <p:nvSpPr>
          <p:cNvPr id="28" name="Shape 26"/>
          <p:cNvSpPr/>
          <p:nvPr/>
        </p:nvSpPr>
        <p:spPr>
          <a:xfrm>
            <a:off x="5212080" y="2953512"/>
            <a:ext cx="2926080" cy="694944"/>
          </a:xfrm>
          <a:prstGeom prst="rect">
            <a:avLst/>
          </a:prstGeom>
          <a:solidFill>
            <a:srgbClr val="E5DCF4"/>
          </a:solidFill>
          <a:ln w="12700">
            <a:solidFill>
              <a:srgbClr val="E5DCF4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5303520" y="3090672"/>
            <a:ext cx="274320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4D3A65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横断課題の解決</a:t>
            </a:r>
            <a:endParaRPr lang="en-US" sz="1100" dirty="0"/>
          </a:p>
        </p:txBody>
      </p:sp>
      <p:sp>
        <p:nvSpPr>
          <p:cNvPr id="30" name="Shape 28"/>
          <p:cNvSpPr/>
          <p:nvPr/>
        </p:nvSpPr>
        <p:spPr>
          <a:xfrm>
            <a:off x="8138160" y="2953512"/>
            <a:ext cx="3200400" cy="694944"/>
          </a:xfrm>
          <a:prstGeom prst="rect">
            <a:avLst/>
          </a:prstGeom>
          <a:solidFill>
            <a:srgbClr val="E5DCF4"/>
          </a:solidFill>
          <a:ln w="12700">
            <a:solidFill>
              <a:srgbClr val="E5DCF4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8229600" y="3090672"/>
            <a:ext cx="301752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4D3A65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周囲へ展開できる</a:t>
            </a:r>
            <a:endParaRPr lang="en-US" sz="1100" dirty="0"/>
          </a:p>
        </p:txBody>
      </p:sp>
      <p:sp>
        <p:nvSpPr>
          <p:cNvPr id="32" name="Shape 30"/>
          <p:cNvSpPr/>
          <p:nvPr/>
        </p:nvSpPr>
        <p:spPr>
          <a:xfrm>
            <a:off x="731520" y="3648456"/>
            <a:ext cx="1554480" cy="694944"/>
          </a:xfrm>
          <a:prstGeom prst="rect">
            <a:avLst/>
          </a:prstGeom>
          <a:solidFill>
            <a:srgbClr val="FFFFFF"/>
          </a:solidFill>
          <a:ln w="12700">
            <a:solidFill>
              <a:srgbClr val="E5DCF4"/>
            </a:solidFill>
            <a:prstDash val="solid"/>
          </a:ln>
        </p:spPr>
      </p:sp>
      <p:sp>
        <p:nvSpPr>
          <p:cNvPr id="33" name="Text 31"/>
          <p:cNvSpPr/>
          <p:nvPr/>
        </p:nvSpPr>
        <p:spPr>
          <a:xfrm>
            <a:off x="822960" y="3785616"/>
            <a:ext cx="137160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4D3A65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等級3</a:t>
            </a:r>
            <a:endParaRPr lang="en-US" sz="1100" dirty="0"/>
          </a:p>
        </p:txBody>
      </p:sp>
      <p:sp>
        <p:nvSpPr>
          <p:cNvPr id="34" name="Shape 32"/>
          <p:cNvSpPr/>
          <p:nvPr/>
        </p:nvSpPr>
        <p:spPr>
          <a:xfrm>
            <a:off x="2286000" y="3648456"/>
            <a:ext cx="2926080" cy="694944"/>
          </a:xfrm>
          <a:prstGeom prst="rect">
            <a:avLst/>
          </a:prstGeom>
          <a:solidFill>
            <a:srgbClr val="FFFFFF"/>
          </a:solidFill>
          <a:ln w="12700">
            <a:solidFill>
              <a:srgbClr val="E5DCF4"/>
            </a:solidFill>
            <a:prstDash val="solid"/>
          </a:ln>
        </p:spPr>
      </p:sp>
      <p:sp>
        <p:nvSpPr>
          <p:cNvPr id="35" name="Text 33"/>
          <p:cNvSpPr/>
          <p:nvPr/>
        </p:nvSpPr>
        <p:spPr>
          <a:xfrm>
            <a:off x="2377440" y="3785616"/>
            <a:ext cx="274320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4D3A65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戦略の設計</a:t>
            </a:r>
            <a:endParaRPr lang="en-US" sz="1100" dirty="0"/>
          </a:p>
        </p:txBody>
      </p:sp>
      <p:sp>
        <p:nvSpPr>
          <p:cNvPr id="36" name="Shape 34"/>
          <p:cNvSpPr/>
          <p:nvPr/>
        </p:nvSpPr>
        <p:spPr>
          <a:xfrm>
            <a:off x="5212080" y="3648456"/>
            <a:ext cx="2926080" cy="694944"/>
          </a:xfrm>
          <a:prstGeom prst="rect">
            <a:avLst/>
          </a:prstGeom>
          <a:solidFill>
            <a:srgbClr val="FFFFFF"/>
          </a:solidFill>
          <a:ln w="12700">
            <a:solidFill>
              <a:srgbClr val="E5DCF4"/>
            </a:solidFill>
            <a:prstDash val="solid"/>
          </a:ln>
        </p:spPr>
      </p:sp>
      <p:sp>
        <p:nvSpPr>
          <p:cNvPr id="37" name="Text 35"/>
          <p:cNvSpPr/>
          <p:nvPr/>
        </p:nvSpPr>
        <p:spPr>
          <a:xfrm>
            <a:off x="5303520" y="3785616"/>
            <a:ext cx="274320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4D3A65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組織成果への寄与</a:t>
            </a:r>
            <a:endParaRPr lang="en-US" sz="1100" dirty="0"/>
          </a:p>
        </p:txBody>
      </p:sp>
      <p:sp>
        <p:nvSpPr>
          <p:cNvPr id="38" name="Shape 36"/>
          <p:cNvSpPr/>
          <p:nvPr/>
        </p:nvSpPr>
        <p:spPr>
          <a:xfrm>
            <a:off x="8138160" y="3648456"/>
            <a:ext cx="3200400" cy="694944"/>
          </a:xfrm>
          <a:prstGeom prst="rect">
            <a:avLst/>
          </a:prstGeom>
          <a:solidFill>
            <a:srgbClr val="FFFFFF"/>
          </a:solidFill>
          <a:ln w="12700">
            <a:solidFill>
              <a:srgbClr val="E5DCF4"/>
            </a:solidFill>
            <a:prstDash val="solid"/>
          </a:ln>
        </p:spPr>
      </p:sp>
      <p:sp>
        <p:nvSpPr>
          <p:cNvPr id="39" name="Text 37"/>
          <p:cNvSpPr/>
          <p:nvPr/>
        </p:nvSpPr>
        <p:spPr>
          <a:xfrm>
            <a:off x="8229600" y="3785616"/>
            <a:ext cx="301752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4D3A65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事業インパクト創出</a:t>
            </a:r>
            <a:endParaRPr lang="en-US" sz="1100" dirty="0"/>
          </a:p>
        </p:txBody>
      </p:sp>
      <p:sp>
        <p:nvSpPr>
          <p:cNvPr id="40" name="Shape 38"/>
          <p:cNvSpPr/>
          <p:nvPr/>
        </p:nvSpPr>
        <p:spPr>
          <a:xfrm>
            <a:off x="731520" y="4343400"/>
            <a:ext cx="1554480" cy="694944"/>
          </a:xfrm>
          <a:prstGeom prst="rect">
            <a:avLst/>
          </a:prstGeom>
          <a:solidFill>
            <a:srgbClr val="E5DCF4"/>
          </a:solidFill>
          <a:ln w="12700">
            <a:solidFill>
              <a:srgbClr val="E5DCF4"/>
            </a:solidFill>
            <a:prstDash val="solid"/>
          </a:ln>
        </p:spPr>
      </p:sp>
      <p:sp>
        <p:nvSpPr>
          <p:cNvPr id="41" name="Text 39"/>
          <p:cNvSpPr/>
          <p:nvPr/>
        </p:nvSpPr>
        <p:spPr>
          <a:xfrm>
            <a:off x="822960" y="4480560"/>
            <a:ext cx="137160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4D3A65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等級4</a:t>
            </a:r>
            <a:endParaRPr lang="en-US" sz="1100" dirty="0"/>
          </a:p>
        </p:txBody>
      </p:sp>
      <p:sp>
        <p:nvSpPr>
          <p:cNvPr id="42" name="Shape 40"/>
          <p:cNvSpPr/>
          <p:nvPr/>
        </p:nvSpPr>
        <p:spPr>
          <a:xfrm>
            <a:off x="2286000" y="4343400"/>
            <a:ext cx="2926080" cy="694944"/>
          </a:xfrm>
          <a:prstGeom prst="rect">
            <a:avLst/>
          </a:prstGeom>
          <a:solidFill>
            <a:srgbClr val="E5DCF4"/>
          </a:solidFill>
          <a:ln w="12700">
            <a:solidFill>
              <a:srgbClr val="E5DCF4"/>
            </a:solidFill>
            <a:prstDash val="solid"/>
          </a:ln>
        </p:spPr>
      </p:sp>
      <p:sp>
        <p:nvSpPr>
          <p:cNvPr id="43" name="Text 41"/>
          <p:cNvSpPr/>
          <p:nvPr/>
        </p:nvSpPr>
        <p:spPr>
          <a:xfrm>
            <a:off x="2377440" y="4480560"/>
            <a:ext cx="274320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4D3A65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組織牽引</a:t>
            </a:r>
            <a:endParaRPr lang="en-US" sz="1100" dirty="0"/>
          </a:p>
        </p:txBody>
      </p:sp>
      <p:sp>
        <p:nvSpPr>
          <p:cNvPr id="44" name="Shape 42"/>
          <p:cNvSpPr/>
          <p:nvPr/>
        </p:nvSpPr>
        <p:spPr>
          <a:xfrm>
            <a:off x="5212080" y="4343400"/>
            <a:ext cx="2926080" cy="694944"/>
          </a:xfrm>
          <a:prstGeom prst="rect">
            <a:avLst/>
          </a:prstGeom>
          <a:solidFill>
            <a:srgbClr val="E5DCF4"/>
          </a:solidFill>
          <a:ln w="12700">
            <a:solidFill>
              <a:srgbClr val="E5DCF4"/>
            </a:solidFill>
            <a:prstDash val="solid"/>
          </a:ln>
        </p:spPr>
      </p:sp>
      <p:sp>
        <p:nvSpPr>
          <p:cNvPr id="45" name="Text 43"/>
          <p:cNvSpPr/>
          <p:nvPr/>
        </p:nvSpPr>
        <p:spPr>
          <a:xfrm>
            <a:off x="5303520" y="4480560"/>
            <a:ext cx="274320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4D3A65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人材育成と再現性構築</a:t>
            </a:r>
            <a:endParaRPr lang="en-US" sz="1100" dirty="0"/>
          </a:p>
        </p:txBody>
      </p:sp>
      <p:sp>
        <p:nvSpPr>
          <p:cNvPr id="46" name="Shape 44"/>
          <p:cNvSpPr/>
          <p:nvPr/>
        </p:nvSpPr>
        <p:spPr>
          <a:xfrm>
            <a:off x="8138160" y="4343400"/>
            <a:ext cx="3200400" cy="694944"/>
          </a:xfrm>
          <a:prstGeom prst="rect">
            <a:avLst/>
          </a:prstGeom>
          <a:solidFill>
            <a:srgbClr val="E5DCF4"/>
          </a:solidFill>
          <a:ln w="12700">
            <a:solidFill>
              <a:srgbClr val="E5DCF4"/>
            </a:solidFill>
            <a:prstDash val="solid"/>
          </a:ln>
        </p:spPr>
      </p:sp>
      <p:sp>
        <p:nvSpPr>
          <p:cNvPr id="47" name="Text 45"/>
          <p:cNvSpPr/>
          <p:nvPr/>
        </p:nvSpPr>
        <p:spPr>
          <a:xfrm>
            <a:off x="8229600" y="4480560"/>
            <a:ext cx="301752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4D3A65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次世代リーダー創出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9144000" y="4206240"/>
            <a:ext cx="3474720" cy="3474720"/>
          </a:xfrm>
          <a:prstGeom prst="ellipse">
            <a:avLst/>
          </a:prstGeom>
          <a:solidFill>
            <a:srgbClr val="F5F1FB">
              <a:alpha val="88000"/>
            </a:srgbClr>
          </a:solidFill>
          <a:ln w="12700">
            <a:solidFill>
              <a:srgbClr val="F5F1FB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91695" cy="566928"/>
          </a:xfrm>
          <a:prstGeom prst="rect">
            <a:avLst/>
          </a:prstGeom>
          <a:solidFill>
            <a:srgbClr val="462C63"/>
          </a:solidFill>
          <a:ln w="12700">
            <a:solidFill>
              <a:srgbClr val="462C63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0" y="0"/>
            <a:ext cx="146304" cy="566928"/>
          </a:xfrm>
          <a:prstGeom prst="rect">
            <a:avLst/>
          </a:prstGeom>
          <a:solidFill>
            <a:srgbClr val="9A79C5"/>
          </a:solidFill>
          <a:ln w="12700">
            <a:solidFill>
              <a:srgbClr val="9A79C5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384048" y="155448"/>
            <a:ext cx="804672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報酬・評価ポリシー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11109960" y="155448"/>
            <a:ext cx="68580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6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731520" y="868680"/>
            <a:ext cx="1042416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462C63"/>
                </a:solidFill>
                <a:latin typeface="Palatino Linotype" pitchFamily="34" charset="0"/>
                <a:ea typeface="Palatino Linotype" pitchFamily="34" charset="-122"/>
                <a:cs typeface="Palatino Linotype" pitchFamily="34" charset="-120"/>
              </a:rPr>
              <a:t>報酬・評価ポリシー</a:t>
            </a:r>
            <a:endParaRPr lang="en-US" sz="2400" dirty="0"/>
          </a:p>
        </p:txBody>
      </p:sp>
      <p:sp>
        <p:nvSpPr>
          <p:cNvPr id="8" name="Shape 6"/>
          <p:cNvSpPr/>
          <p:nvPr/>
        </p:nvSpPr>
        <p:spPr>
          <a:xfrm>
            <a:off x="731520" y="1691640"/>
            <a:ext cx="2194560" cy="566928"/>
          </a:xfrm>
          <a:prstGeom prst="rect">
            <a:avLst/>
          </a:prstGeom>
          <a:solidFill>
            <a:srgbClr val="462C63"/>
          </a:solidFill>
          <a:ln w="12700">
            <a:solidFill>
              <a:srgbClr val="462C63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822960" y="1874520"/>
            <a:ext cx="201168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観点</a:t>
            </a:r>
            <a:endParaRPr lang="en-US" sz="1200" dirty="0"/>
          </a:p>
        </p:txBody>
      </p:sp>
      <p:sp>
        <p:nvSpPr>
          <p:cNvPr id="10" name="Shape 8"/>
          <p:cNvSpPr/>
          <p:nvPr/>
        </p:nvSpPr>
        <p:spPr>
          <a:xfrm>
            <a:off x="2926080" y="1691640"/>
            <a:ext cx="2743200" cy="566928"/>
          </a:xfrm>
          <a:prstGeom prst="rect">
            <a:avLst/>
          </a:prstGeom>
          <a:solidFill>
            <a:srgbClr val="462C63"/>
          </a:solidFill>
          <a:ln w="12700">
            <a:solidFill>
              <a:srgbClr val="462C63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3017520" y="1874520"/>
            <a:ext cx="25603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方針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5669280" y="1691640"/>
            <a:ext cx="5669280" cy="566928"/>
          </a:xfrm>
          <a:prstGeom prst="rect">
            <a:avLst/>
          </a:prstGeom>
          <a:solidFill>
            <a:srgbClr val="462C63"/>
          </a:solidFill>
          <a:ln w="12700">
            <a:solidFill>
              <a:srgbClr val="462C63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5760720" y="1874520"/>
            <a:ext cx="54864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開示タイミング</a:t>
            </a:r>
            <a:endParaRPr lang="en-US" sz="1200" dirty="0"/>
          </a:p>
        </p:txBody>
      </p:sp>
      <p:sp>
        <p:nvSpPr>
          <p:cNvPr id="14" name="Shape 12"/>
          <p:cNvSpPr/>
          <p:nvPr/>
        </p:nvSpPr>
        <p:spPr>
          <a:xfrm>
            <a:off x="731520" y="2258568"/>
            <a:ext cx="2194560" cy="694944"/>
          </a:xfrm>
          <a:prstGeom prst="rect">
            <a:avLst/>
          </a:prstGeom>
          <a:solidFill>
            <a:srgbClr val="FFFFFF"/>
          </a:solidFill>
          <a:ln w="12700">
            <a:solidFill>
              <a:srgbClr val="E5DCF4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822960" y="2395728"/>
            <a:ext cx="201168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4D3A65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報酬</a:t>
            </a: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2926080" y="2258568"/>
            <a:ext cx="2743200" cy="694944"/>
          </a:xfrm>
          <a:prstGeom prst="rect">
            <a:avLst/>
          </a:prstGeom>
          <a:solidFill>
            <a:srgbClr val="FFFFFF"/>
          </a:solidFill>
          <a:ln w="12700">
            <a:solidFill>
              <a:srgbClr val="E5DCF4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3017520" y="2395728"/>
            <a:ext cx="256032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4D3A65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役割・成果・市場水準の3軸で決定</a:t>
            </a:r>
            <a:endParaRPr lang="en-US" sz="1100" dirty="0"/>
          </a:p>
        </p:txBody>
      </p:sp>
      <p:sp>
        <p:nvSpPr>
          <p:cNvPr id="18" name="Shape 16"/>
          <p:cNvSpPr/>
          <p:nvPr/>
        </p:nvSpPr>
        <p:spPr>
          <a:xfrm>
            <a:off x="5669280" y="2258568"/>
            <a:ext cx="5669280" cy="694944"/>
          </a:xfrm>
          <a:prstGeom prst="rect">
            <a:avLst/>
          </a:prstGeom>
          <a:solidFill>
            <a:srgbClr val="FFFFFF"/>
          </a:solidFill>
          <a:ln w="12700">
            <a:solidFill>
              <a:srgbClr val="E5DCF4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5760720" y="2395728"/>
            <a:ext cx="548640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4D3A65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オファー時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731520" y="2953512"/>
            <a:ext cx="2194560" cy="694944"/>
          </a:xfrm>
          <a:prstGeom prst="rect">
            <a:avLst/>
          </a:prstGeom>
          <a:solidFill>
            <a:srgbClr val="E5DCF4"/>
          </a:solidFill>
          <a:ln w="12700">
            <a:solidFill>
              <a:srgbClr val="E5DCF4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822960" y="3090672"/>
            <a:ext cx="201168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4D3A65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評価</a:t>
            </a:r>
            <a:endParaRPr lang="en-US" sz="1100" dirty="0"/>
          </a:p>
        </p:txBody>
      </p:sp>
      <p:sp>
        <p:nvSpPr>
          <p:cNvPr id="22" name="Shape 20"/>
          <p:cNvSpPr/>
          <p:nvPr/>
        </p:nvSpPr>
        <p:spPr>
          <a:xfrm>
            <a:off x="2926080" y="2953512"/>
            <a:ext cx="2743200" cy="694944"/>
          </a:xfrm>
          <a:prstGeom prst="rect">
            <a:avLst/>
          </a:prstGeom>
          <a:solidFill>
            <a:srgbClr val="E5DCF4"/>
          </a:solidFill>
          <a:ln w="12700">
            <a:solidFill>
              <a:srgbClr val="E5DCF4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3017520" y="3090672"/>
            <a:ext cx="256032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4D3A65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半期評価 + 四半期チェックイン</a:t>
            </a:r>
            <a:endParaRPr lang="en-US" sz="1100" dirty="0"/>
          </a:p>
        </p:txBody>
      </p:sp>
      <p:sp>
        <p:nvSpPr>
          <p:cNvPr id="24" name="Shape 22"/>
          <p:cNvSpPr/>
          <p:nvPr/>
        </p:nvSpPr>
        <p:spPr>
          <a:xfrm>
            <a:off x="5669280" y="2953512"/>
            <a:ext cx="5669280" cy="694944"/>
          </a:xfrm>
          <a:prstGeom prst="rect">
            <a:avLst/>
          </a:prstGeom>
          <a:solidFill>
            <a:srgbClr val="E5DCF4"/>
          </a:solidFill>
          <a:ln w="12700">
            <a:solidFill>
              <a:srgbClr val="E5DCF4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5760720" y="3090672"/>
            <a:ext cx="548640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4D3A65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入社前説明</a:t>
            </a:r>
            <a:endParaRPr lang="en-US" sz="1100" dirty="0"/>
          </a:p>
        </p:txBody>
      </p:sp>
      <p:sp>
        <p:nvSpPr>
          <p:cNvPr id="26" name="Shape 24"/>
          <p:cNvSpPr/>
          <p:nvPr/>
        </p:nvSpPr>
        <p:spPr>
          <a:xfrm>
            <a:off x="731520" y="3648456"/>
            <a:ext cx="2194560" cy="694944"/>
          </a:xfrm>
          <a:prstGeom prst="rect">
            <a:avLst/>
          </a:prstGeom>
          <a:solidFill>
            <a:srgbClr val="FFFFFF"/>
          </a:solidFill>
          <a:ln w="12700">
            <a:solidFill>
              <a:srgbClr val="E5DCF4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822960" y="3785616"/>
            <a:ext cx="201168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4D3A65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昇給</a:t>
            </a:r>
            <a:endParaRPr lang="en-US" sz="1100" dirty="0"/>
          </a:p>
        </p:txBody>
      </p:sp>
      <p:sp>
        <p:nvSpPr>
          <p:cNvPr id="28" name="Shape 26"/>
          <p:cNvSpPr/>
          <p:nvPr/>
        </p:nvSpPr>
        <p:spPr>
          <a:xfrm>
            <a:off x="2926080" y="3648456"/>
            <a:ext cx="2743200" cy="694944"/>
          </a:xfrm>
          <a:prstGeom prst="rect">
            <a:avLst/>
          </a:prstGeom>
          <a:solidFill>
            <a:srgbClr val="FFFFFF"/>
          </a:solidFill>
          <a:ln w="12700">
            <a:solidFill>
              <a:srgbClr val="E5DCF4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3017520" y="3785616"/>
            <a:ext cx="256032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4D3A65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成果と再現性の両立を評価</a:t>
            </a:r>
            <a:endParaRPr lang="en-US" sz="1100" dirty="0"/>
          </a:p>
        </p:txBody>
      </p:sp>
      <p:sp>
        <p:nvSpPr>
          <p:cNvPr id="30" name="Shape 28"/>
          <p:cNvSpPr/>
          <p:nvPr/>
        </p:nvSpPr>
        <p:spPr>
          <a:xfrm>
            <a:off x="5669280" y="3648456"/>
            <a:ext cx="5669280" cy="694944"/>
          </a:xfrm>
          <a:prstGeom prst="rect">
            <a:avLst/>
          </a:prstGeom>
          <a:solidFill>
            <a:srgbClr val="FFFFFF"/>
          </a:solidFill>
          <a:ln w="12700">
            <a:solidFill>
              <a:srgbClr val="E5DCF4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5760720" y="3785616"/>
            <a:ext cx="548640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4D3A65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半期ごと</a:t>
            </a:r>
            <a:endParaRPr lang="en-US" sz="1100" dirty="0"/>
          </a:p>
        </p:txBody>
      </p:sp>
      <p:sp>
        <p:nvSpPr>
          <p:cNvPr id="32" name="Shape 30"/>
          <p:cNvSpPr/>
          <p:nvPr/>
        </p:nvSpPr>
        <p:spPr>
          <a:xfrm>
            <a:off x="731520" y="4343400"/>
            <a:ext cx="2194560" cy="694944"/>
          </a:xfrm>
          <a:prstGeom prst="rect">
            <a:avLst/>
          </a:prstGeom>
          <a:solidFill>
            <a:srgbClr val="E5DCF4"/>
          </a:solidFill>
          <a:ln w="12700">
            <a:solidFill>
              <a:srgbClr val="E5DCF4"/>
            </a:solidFill>
            <a:prstDash val="solid"/>
          </a:ln>
        </p:spPr>
      </p:sp>
      <p:sp>
        <p:nvSpPr>
          <p:cNvPr id="33" name="Text 31"/>
          <p:cNvSpPr/>
          <p:nvPr/>
        </p:nvSpPr>
        <p:spPr>
          <a:xfrm>
            <a:off x="822960" y="4480560"/>
            <a:ext cx="201168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4D3A65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働き方</a:t>
            </a:r>
            <a:endParaRPr lang="en-US" sz="1100" dirty="0"/>
          </a:p>
        </p:txBody>
      </p:sp>
      <p:sp>
        <p:nvSpPr>
          <p:cNvPr id="34" name="Shape 32"/>
          <p:cNvSpPr/>
          <p:nvPr/>
        </p:nvSpPr>
        <p:spPr>
          <a:xfrm>
            <a:off x="2926080" y="4343400"/>
            <a:ext cx="2743200" cy="694944"/>
          </a:xfrm>
          <a:prstGeom prst="rect">
            <a:avLst/>
          </a:prstGeom>
          <a:solidFill>
            <a:srgbClr val="E5DCF4"/>
          </a:solidFill>
          <a:ln w="12700">
            <a:solidFill>
              <a:srgbClr val="E5DCF4"/>
            </a:solidFill>
            <a:prstDash val="solid"/>
          </a:ln>
        </p:spPr>
      </p:sp>
      <p:sp>
        <p:nvSpPr>
          <p:cNvPr id="35" name="Text 33"/>
          <p:cNvSpPr/>
          <p:nvPr/>
        </p:nvSpPr>
        <p:spPr>
          <a:xfrm>
            <a:off x="3017520" y="4480560"/>
            <a:ext cx="256032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4D3A65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成果責任ベースで柔軟運用</a:t>
            </a:r>
            <a:endParaRPr lang="en-US" sz="1100" dirty="0"/>
          </a:p>
        </p:txBody>
      </p:sp>
      <p:sp>
        <p:nvSpPr>
          <p:cNvPr id="36" name="Shape 34"/>
          <p:cNvSpPr/>
          <p:nvPr/>
        </p:nvSpPr>
        <p:spPr>
          <a:xfrm>
            <a:off x="5669280" y="4343400"/>
            <a:ext cx="5669280" cy="694944"/>
          </a:xfrm>
          <a:prstGeom prst="rect">
            <a:avLst/>
          </a:prstGeom>
          <a:solidFill>
            <a:srgbClr val="E5DCF4"/>
          </a:solidFill>
          <a:ln w="12700">
            <a:solidFill>
              <a:srgbClr val="E5DCF4"/>
            </a:solidFill>
            <a:prstDash val="solid"/>
          </a:ln>
        </p:spPr>
      </p:sp>
      <p:sp>
        <p:nvSpPr>
          <p:cNvPr id="37" name="Text 35"/>
          <p:cNvSpPr/>
          <p:nvPr/>
        </p:nvSpPr>
        <p:spPr>
          <a:xfrm>
            <a:off x="5760720" y="4480560"/>
            <a:ext cx="548640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4D3A65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面談時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9144000" y="4206240"/>
            <a:ext cx="3474720" cy="3474720"/>
          </a:xfrm>
          <a:prstGeom prst="ellipse">
            <a:avLst/>
          </a:prstGeom>
          <a:solidFill>
            <a:srgbClr val="F5F1FB">
              <a:alpha val="88000"/>
            </a:srgbClr>
          </a:solidFill>
          <a:ln w="12700">
            <a:solidFill>
              <a:srgbClr val="F5F1FB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91695" cy="566928"/>
          </a:xfrm>
          <a:prstGeom prst="rect">
            <a:avLst/>
          </a:prstGeom>
          <a:solidFill>
            <a:srgbClr val="462C63"/>
          </a:solidFill>
          <a:ln w="12700">
            <a:solidFill>
              <a:srgbClr val="462C63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0" y="0"/>
            <a:ext cx="146304" cy="566928"/>
          </a:xfrm>
          <a:prstGeom prst="rect">
            <a:avLst/>
          </a:prstGeom>
          <a:solidFill>
            <a:srgbClr val="9A79C5"/>
          </a:solidFill>
          <a:ln w="12700">
            <a:solidFill>
              <a:srgbClr val="9A79C5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384048" y="155448"/>
            <a:ext cx="804672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候補者体験の流れ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11109960" y="155448"/>
            <a:ext cx="68580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7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731520" y="868680"/>
            <a:ext cx="1042416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462C63"/>
                </a:solidFill>
                <a:latin typeface="Palatino Linotype" pitchFamily="34" charset="0"/>
                <a:ea typeface="Palatino Linotype" pitchFamily="34" charset="-122"/>
                <a:cs typeface="Palatino Linotype" pitchFamily="34" charset="-120"/>
              </a:rPr>
              <a:t>候補者体験の流れ</a:t>
            </a:r>
            <a:endParaRPr lang="en-US" sz="2400" dirty="0"/>
          </a:p>
        </p:txBody>
      </p:sp>
      <p:sp>
        <p:nvSpPr>
          <p:cNvPr id="8" name="Text 6"/>
          <p:cNvSpPr/>
          <p:nvPr/>
        </p:nvSpPr>
        <p:spPr>
          <a:xfrm>
            <a:off x="749808" y="1316736"/>
            <a:ext cx="102412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705A8A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候補者視点の体験品質をフェーズ別に設計</a:t>
            </a:r>
            <a:endParaRPr lang="en-US" sz="1200" dirty="0"/>
          </a:p>
        </p:txBody>
      </p:sp>
      <p:sp>
        <p:nvSpPr>
          <p:cNvPr id="9" name="Shape 7"/>
          <p:cNvSpPr/>
          <p:nvPr/>
        </p:nvSpPr>
        <p:spPr>
          <a:xfrm>
            <a:off x="731520" y="1737360"/>
            <a:ext cx="2011680" cy="512064"/>
          </a:xfrm>
          <a:prstGeom prst="rect">
            <a:avLst/>
          </a:prstGeom>
          <a:solidFill>
            <a:srgbClr val="462C63"/>
          </a:solidFill>
          <a:ln w="12700">
            <a:solidFill>
              <a:srgbClr val="462C63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804672" y="1883664"/>
            <a:ext cx="1865376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フェーズ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2743200" y="1737360"/>
            <a:ext cx="3474720" cy="512064"/>
          </a:xfrm>
          <a:prstGeom prst="rect">
            <a:avLst/>
          </a:prstGeom>
          <a:solidFill>
            <a:srgbClr val="462C63"/>
          </a:solidFill>
          <a:ln w="12700">
            <a:solidFill>
              <a:srgbClr val="462C63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2816352" y="1883664"/>
            <a:ext cx="3328416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候補者ニーズ</a:t>
            </a:r>
            <a:endParaRPr lang="en-US" sz="1100" dirty="0"/>
          </a:p>
        </p:txBody>
      </p:sp>
      <p:sp>
        <p:nvSpPr>
          <p:cNvPr id="13" name="Shape 11"/>
          <p:cNvSpPr/>
          <p:nvPr/>
        </p:nvSpPr>
        <p:spPr>
          <a:xfrm>
            <a:off x="6217920" y="1737360"/>
            <a:ext cx="5486400" cy="512064"/>
          </a:xfrm>
          <a:prstGeom prst="rect">
            <a:avLst/>
          </a:prstGeom>
          <a:solidFill>
            <a:srgbClr val="462C63"/>
          </a:solidFill>
          <a:ln w="12700">
            <a:solidFill>
              <a:srgbClr val="462C63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6291072" y="1883664"/>
            <a:ext cx="5340096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企業側アクション</a:t>
            </a:r>
            <a:endParaRPr lang="en-US" sz="1100" dirty="0"/>
          </a:p>
        </p:txBody>
      </p:sp>
      <p:sp>
        <p:nvSpPr>
          <p:cNvPr id="15" name="Shape 13"/>
          <p:cNvSpPr/>
          <p:nvPr/>
        </p:nvSpPr>
        <p:spPr>
          <a:xfrm>
            <a:off x="731520" y="2249424"/>
            <a:ext cx="2011680" cy="1097280"/>
          </a:xfrm>
          <a:prstGeom prst="rect">
            <a:avLst/>
          </a:prstGeom>
          <a:solidFill>
            <a:srgbClr val="FFFFFF"/>
          </a:solidFill>
          <a:ln w="12700">
            <a:solidFill>
              <a:srgbClr val="E5DCF4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822960" y="2395728"/>
            <a:ext cx="1828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4D3A65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認知</a:t>
            </a:r>
            <a:endParaRPr lang="en-US" sz="1000" dirty="0"/>
          </a:p>
        </p:txBody>
      </p:sp>
      <p:sp>
        <p:nvSpPr>
          <p:cNvPr id="17" name="Shape 15"/>
          <p:cNvSpPr/>
          <p:nvPr/>
        </p:nvSpPr>
        <p:spPr>
          <a:xfrm>
            <a:off x="2743200" y="2249424"/>
            <a:ext cx="3474720" cy="1097280"/>
          </a:xfrm>
          <a:prstGeom prst="rect">
            <a:avLst/>
          </a:prstGeom>
          <a:solidFill>
            <a:srgbClr val="FFFFFF"/>
          </a:solidFill>
          <a:ln w="12700">
            <a:solidFill>
              <a:srgbClr val="E5DCF4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2834640" y="2395728"/>
            <a:ext cx="329184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4D3A65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会社の方向性と信頼性を知りたい</a:t>
            </a:r>
            <a:endParaRPr lang="en-US" sz="1000" dirty="0"/>
          </a:p>
        </p:txBody>
      </p:sp>
      <p:sp>
        <p:nvSpPr>
          <p:cNvPr id="19" name="Shape 17"/>
          <p:cNvSpPr/>
          <p:nvPr/>
        </p:nvSpPr>
        <p:spPr>
          <a:xfrm>
            <a:off x="6217920" y="2249424"/>
            <a:ext cx="5486400" cy="1097280"/>
          </a:xfrm>
          <a:prstGeom prst="rect">
            <a:avLst/>
          </a:prstGeom>
          <a:solidFill>
            <a:srgbClr val="FFFFFF"/>
          </a:solidFill>
          <a:ln w="12700">
            <a:solidFill>
              <a:srgbClr val="E5DCF4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6309360" y="2395728"/>
            <a:ext cx="530352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4D3A65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事業背景と実績を定量で提示</a:t>
            </a:r>
            <a:endParaRPr lang="en-US" sz="1000" dirty="0"/>
          </a:p>
        </p:txBody>
      </p:sp>
      <p:sp>
        <p:nvSpPr>
          <p:cNvPr id="21" name="Shape 19"/>
          <p:cNvSpPr/>
          <p:nvPr/>
        </p:nvSpPr>
        <p:spPr>
          <a:xfrm>
            <a:off x="731520" y="3346704"/>
            <a:ext cx="2011680" cy="1097280"/>
          </a:xfrm>
          <a:prstGeom prst="rect">
            <a:avLst/>
          </a:prstGeom>
          <a:solidFill>
            <a:srgbClr val="E5DCF4"/>
          </a:solidFill>
          <a:ln w="12700">
            <a:solidFill>
              <a:srgbClr val="E5DCF4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822960" y="3493008"/>
            <a:ext cx="1828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4D3A65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選考</a:t>
            </a:r>
            <a:endParaRPr lang="en-US" sz="1000" dirty="0"/>
          </a:p>
        </p:txBody>
      </p:sp>
      <p:sp>
        <p:nvSpPr>
          <p:cNvPr id="23" name="Shape 21"/>
          <p:cNvSpPr/>
          <p:nvPr/>
        </p:nvSpPr>
        <p:spPr>
          <a:xfrm>
            <a:off x="2743200" y="3346704"/>
            <a:ext cx="3474720" cy="1097280"/>
          </a:xfrm>
          <a:prstGeom prst="rect">
            <a:avLst/>
          </a:prstGeom>
          <a:solidFill>
            <a:srgbClr val="E5DCF4"/>
          </a:solidFill>
          <a:ln w="12700">
            <a:solidFill>
              <a:srgbClr val="E5DCF4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2834640" y="3493008"/>
            <a:ext cx="329184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4D3A65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役割期待と評価基準を理解したい</a:t>
            </a:r>
            <a:endParaRPr lang="en-US" sz="1000" dirty="0"/>
          </a:p>
        </p:txBody>
      </p:sp>
      <p:sp>
        <p:nvSpPr>
          <p:cNvPr id="25" name="Shape 23"/>
          <p:cNvSpPr/>
          <p:nvPr/>
        </p:nvSpPr>
        <p:spPr>
          <a:xfrm>
            <a:off x="6217920" y="3346704"/>
            <a:ext cx="5486400" cy="1097280"/>
          </a:xfrm>
          <a:prstGeom prst="rect">
            <a:avLst/>
          </a:prstGeom>
          <a:solidFill>
            <a:srgbClr val="E5DCF4"/>
          </a:solidFill>
          <a:ln w="12700">
            <a:solidFill>
              <a:srgbClr val="E5DCF4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6309360" y="3493008"/>
            <a:ext cx="530352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4D3A65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ロール定義と評価軸を事前共有</a:t>
            </a:r>
            <a:endParaRPr lang="en-US" sz="1000" dirty="0"/>
          </a:p>
        </p:txBody>
      </p:sp>
      <p:sp>
        <p:nvSpPr>
          <p:cNvPr id="27" name="Shape 25"/>
          <p:cNvSpPr/>
          <p:nvPr/>
        </p:nvSpPr>
        <p:spPr>
          <a:xfrm>
            <a:off x="731520" y="4443984"/>
            <a:ext cx="2011680" cy="1097280"/>
          </a:xfrm>
          <a:prstGeom prst="rect">
            <a:avLst/>
          </a:prstGeom>
          <a:solidFill>
            <a:srgbClr val="FFFFFF"/>
          </a:solidFill>
          <a:ln w="12700">
            <a:solidFill>
              <a:srgbClr val="E5DCF4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822960" y="4590288"/>
            <a:ext cx="1828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4D3A65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オファー</a:t>
            </a:r>
            <a:endParaRPr lang="en-US" sz="1000" dirty="0"/>
          </a:p>
        </p:txBody>
      </p:sp>
      <p:sp>
        <p:nvSpPr>
          <p:cNvPr id="29" name="Shape 27"/>
          <p:cNvSpPr/>
          <p:nvPr/>
        </p:nvSpPr>
        <p:spPr>
          <a:xfrm>
            <a:off x="2743200" y="4443984"/>
            <a:ext cx="3474720" cy="1097280"/>
          </a:xfrm>
          <a:prstGeom prst="rect">
            <a:avLst/>
          </a:prstGeom>
          <a:solidFill>
            <a:srgbClr val="FFFFFF"/>
          </a:solidFill>
          <a:ln w="12700">
            <a:solidFill>
              <a:srgbClr val="E5DCF4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2834640" y="4590288"/>
            <a:ext cx="329184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4D3A65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条件と成長機会を比較したい</a:t>
            </a:r>
            <a:endParaRPr lang="en-US" sz="1000" dirty="0"/>
          </a:p>
        </p:txBody>
      </p:sp>
      <p:sp>
        <p:nvSpPr>
          <p:cNvPr id="31" name="Shape 29"/>
          <p:cNvSpPr/>
          <p:nvPr/>
        </p:nvSpPr>
        <p:spPr>
          <a:xfrm>
            <a:off x="6217920" y="4443984"/>
            <a:ext cx="5486400" cy="1097280"/>
          </a:xfrm>
          <a:prstGeom prst="rect">
            <a:avLst/>
          </a:prstGeom>
          <a:solidFill>
            <a:srgbClr val="FFFFFF"/>
          </a:solidFill>
          <a:ln w="12700">
            <a:solidFill>
              <a:srgbClr val="E5DCF4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6309360" y="4590288"/>
            <a:ext cx="530352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4D3A65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報酬・キャリア・支援制度を明確化</a:t>
            </a:r>
            <a:endParaRPr lang="en-US" sz="1000" dirty="0"/>
          </a:p>
        </p:txBody>
      </p:sp>
      <p:sp>
        <p:nvSpPr>
          <p:cNvPr id="33" name="Shape 31"/>
          <p:cNvSpPr/>
          <p:nvPr/>
        </p:nvSpPr>
        <p:spPr>
          <a:xfrm>
            <a:off x="731520" y="5541264"/>
            <a:ext cx="2011680" cy="1097280"/>
          </a:xfrm>
          <a:prstGeom prst="rect">
            <a:avLst/>
          </a:prstGeom>
          <a:solidFill>
            <a:srgbClr val="E5DCF4"/>
          </a:solidFill>
          <a:ln w="12700">
            <a:solidFill>
              <a:srgbClr val="E5DCF4"/>
            </a:solidFill>
            <a:prstDash val="solid"/>
          </a:ln>
        </p:spPr>
      </p:sp>
      <p:sp>
        <p:nvSpPr>
          <p:cNvPr id="34" name="Text 32"/>
          <p:cNvSpPr/>
          <p:nvPr/>
        </p:nvSpPr>
        <p:spPr>
          <a:xfrm>
            <a:off x="822960" y="5687568"/>
            <a:ext cx="1828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4D3A65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入社判断</a:t>
            </a:r>
            <a:endParaRPr lang="en-US" sz="1000" dirty="0"/>
          </a:p>
        </p:txBody>
      </p:sp>
      <p:sp>
        <p:nvSpPr>
          <p:cNvPr id="35" name="Shape 33"/>
          <p:cNvSpPr/>
          <p:nvPr/>
        </p:nvSpPr>
        <p:spPr>
          <a:xfrm>
            <a:off x="2743200" y="5541264"/>
            <a:ext cx="3474720" cy="1097280"/>
          </a:xfrm>
          <a:prstGeom prst="rect">
            <a:avLst/>
          </a:prstGeom>
          <a:solidFill>
            <a:srgbClr val="E5DCF4"/>
          </a:solidFill>
          <a:ln w="12700">
            <a:solidFill>
              <a:srgbClr val="E5DCF4"/>
            </a:solidFill>
            <a:prstDash val="solid"/>
          </a:ln>
        </p:spPr>
      </p:sp>
      <p:sp>
        <p:nvSpPr>
          <p:cNvPr id="36" name="Text 34"/>
          <p:cNvSpPr/>
          <p:nvPr/>
        </p:nvSpPr>
        <p:spPr>
          <a:xfrm>
            <a:off x="2834640" y="5687568"/>
            <a:ext cx="329184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4D3A65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入社後の成功イメージを持ちたい</a:t>
            </a:r>
            <a:endParaRPr lang="en-US" sz="1000" dirty="0"/>
          </a:p>
        </p:txBody>
      </p:sp>
      <p:sp>
        <p:nvSpPr>
          <p:cNvPr id="37" name="Shape 35"/>
          <p:cNvSpPr/>
          <p:nvPr/>
        </p:nvSpPr>
        <p:spPr>
          <a:xfrm>
            <a:off x="6217920" y="5541264"/>
            <a:ext cx="5486400" cy="1097280"/>
          </a:xfrm>
          <a:prstGeom prst="rect">
            <a:avLst/>
          </a:prstGeom>
          <a:solidFill>
            <a:srgbClr val="E5DCF4"/>
          </a:solidFill>
          <a:ln w="12700">
            <a:solidFill>
              <a:srgbClr val="E5DCF4"/>
            </a:solidFill>
            <a:prstDash val="solid"/>
          </a:ln>
        </p:spPr>
      </p:sp>
      <p:sp>
        <p:nvSpPr>
          <p:cNvPr id="38" name="Text 36"/>
          <p:cNvSpPr/>
          <p:nvPr/>
        </p:nvSpPr>
        <p:spPr>
          <a:xfrm>
            <a:off x="6309360" y="5687568"/>
            <a:ext cx="530352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4D3A65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90日計画と伴走体制を提示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9144000" y="4206240"/>
            <a:ext cx="3474720" cy="3474720"/>
          </a:xfrm>
          <a:prstGeom prst="ellipse">
            <a:avLst/>
          </a:prstGeom>
          <a:solidFill>
            <a:srgbClr val="F5F1FB">
              <a:alpha val="88000"/>
            </a:srgbClr>
          </a:solidFill>
          <a:ln w="12700">
            <a:solidFill>
              <a:srgbClr val="F5F1FB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91695" cy="566928"/>
          </a:xfrm>
          <a:prstGeom prst="rect">
            <a:avLst/>
          </a:prstGeom>
          <a:solidFill>
            <a:srgbClr val="462C63"/>
          </a:solidFill>
          <a:ln w="12700">
            <a:solidFill>
              <a:srgbClr val="462C63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0" y="0"/>
            <a:ext cx="146304" cy="566928"/>
          </a:xfrm>
          <a:prstGeom prst="rect">
            <a:avLst/>
          </a:prstGeom>
          <a:solidFill>
            <a:srgbClr val="9A79C5"/>
          </a:solidFill>
          <a:ln w="12700">
            <a:solidFill>
              <a:srgbClr val="9A79C5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384048" y="155448"/>
            <a:ext cx="804672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採用プロセス指標（現状 / 目標）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11109960" y="155448"/>
            <a:ext cx="68580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8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731520" y="868680"/>
            <a:ext cx="1042416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462C63"/>
                </a:solidFill>
                <a:latin typeface="Palatino Linotype" pitchFamily="34" charset="0"/>
                <a:ea typeface="Palatino Linotype" pitchFamily="34" charset="-122"/>
                <a:cs typeface="Palatino Linotype" pitchFamily="34" charset="-120"/>
              </a:rPr>
              <a:t>採用プロセス指標（現状 / 目標）</a:t>
            </a:r>
            <a:endParaRPr lang="en-US" sz="2400" dirty="0"/>
          </a:p>
        </p:txBody>
      </p:sp>
      <p:graphicFrame>
        <p:nvGraphicFramePr>
          <p:cNvPr id="8" name="Chart 0" descr=""/>
          <p:cNvGraphicFramePr/>
          <p:nvPr/>
        </p:nvGraphicFramePr>
        <p:xfrm>
          <a:off x="731520" y="1645920"/>
          <a:ext cx="7680960" cy="452628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  <p:sp>
        <p:nvSpPr>
          <p:cNvPr id="9" name="Shape 6"/>
          <p:cNvSpPr/>
          <p:nvPr/>
        </p:nvSpPr>
        <p:spPr>
          <a:xfrm>
            <a:off x="8641080" y="1645920"/>
            <a:ext cx="2926080" cy="4526280"/>
          </a:xfrm>
          <a:prstGeom prst="roundRect">
            <a:avLst/>
          </a:prstGeom>
          <a:solidFill>
            <a:srgbClr val="F5F1FB"/>
          </a:solidFill>
          <a:ln w="12700">
            <a:solidFill>
              <a:srgbClr val="E5DCF4"/>
            </a:solidFill>
            <a:prstDash val="solid"/>
          </a:ln>
        </p:spPr>
      </p:sp>
      <p:sp>
        <p:nvSpPr>
          <p:cNvPr id="10" name="Text 7"/>
          <p:cNvSpPr/>
          <p:nvPr/>
        </p:nvSpPr>
        <p:spPr>
          <a:xfrm>
            <a:off x="8897112" y="1847088"/>
            <a:ext cx="237744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462C63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記入ガイド</a:t>
            </a:r>
            <a:endParaRPr lang="en-US" sz="1400" dirty="0"/>
          </a:p>
        </p:txBody>
      </p:sp>
      <p:sp>
        <p:nvSpPr>
          <p:cNvPr id="11" name="Text 8"/>
          <p:cNvSpPr/>
          <p:nvPr/>
        </p:nvSpPr>
        <p:spPr>
          <a:xfrm>
            <a:off x="8897112" y="2240280"/>
            <a:ext cx="2377440" cy="2651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4D3A65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・ポジション別に母数を管理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4D3A65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・承諾理由を定性ログと紐づける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4D3A65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・リード日数は面接待機時間を分解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9144000" y="4206240"/>
            <a:ext cx="3474720" cy="3474720"/>
          </a:xfrm>
          <a:prstGeom prst="ellipse">
            <a:avLst/>
          </a:prstGeom>
          <a:solidFill>
            <a:srgbClr val="F5F1FB">
              <a:alpha val="88000"/>
            </a:srgbClr>
          </a:solidFill>
          <a:ln w="12700">
            <a:solidFill>
              <a:srgbClr val="F5F1FB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91695" cy="566928"/>
          </a:xfrm>
          <a:prstGeom prst="rect">
            <a:avLst/>
          </a:prstGeom>
          <a:solidFill>
            <a:srgbClr val="462C63"/>
          </a:solidFill>
          <a:ln w="12700">
            <a:solidFill>
              <a:srgbClr val="462C63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0" y="0"/>
            <a:ext cx="146304" cy="566928"/>
          </a:xfrm>
          <a:prstGeom prst="rect">
            <a:avLst/>
          </a:prstGeom>
          <a:solidFill>
            <a:srgbClr val="9A79C5"/>
          </a:solidFill>
          <a:ln w="12700">
            <a:solidFill>
              <a:srgbClr val="9A79C5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384048" y="155448"/>
            <a:ext cx="804672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面接体制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11109960" y="155448"/>
            <a:ext cx="68580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9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731520" y="868680"/>
            <a:ext cx="1042416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462C63"/>
                </a:solidFill>
                <a:latin typeface="Palatino Linotype" pitchFamily="34" charset="0"/>
                <a:ea typeface="Palatino Linotype" pitchFamily="34" charset="-122"/>
                <a:cs typeface="Palatino Linotype" pitchFamily="34" charset="-120"/>
              </a:rPr>
              <a:t>面接体制</a:t>
            </a:r>
            <a:endParaRPr lang="en-US" sz="2400" dirty="0"/>
          </a:p>
        </p:txBody>
      </p:sp>
      <p:sp>
        <p:nvSpPr>
          <p:cNvPr id="8" name="Shape 6"/>
          <p:cNvSpPr/>
          <p:nvPr/>
        </p:nvSpPr>
        <p:spPr>
          <a:xfrm>
            <a:off x="731520" y="1737360"/>
            <a:ext cx="10972800" cy="914400"/>
          </a:xfrm>
          <a:prstGeom prst="roundRect">
            <a:avLst/>
          </a:prstGeom>
          <a:solidFill>
            <a:srgbClr val="F5F1FB"/>
          </a:solidFill>
          <a:ln w="12700">
            <a:solidFill>
              <a:srgbClr val="E5DCF4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914400" y="1993392"/>
            <a:ext cx="246888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462C63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採用責任者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3566160" y="2011680"/>
            <a:ext cx="192024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70509A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【氏名】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5669280" y="1965960"/>
            <a:ext cx="56692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4D3A65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役割期待と成果基準の説明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731520" y="2834640"/>
            <a:ext cx="10972800" cy="914400"/>
          </a:xfrm>
          <a:prstGeom prst="roundRect">
            <a:avLst/>
          </a:prstGeom>
          <a:solidFill>
            <a:srgbClr val="E5DCF4"/>
          </a:solidFill>
          <a:ln w="12700">
            <a:solidFill>
              <a:srgbClr val="E5DCF4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914400" y="3090672"/>
            <a:ext cx="246888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462C63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現場メンバー</a:t>
            </a:r>
            <a:endParaRPr lang="en-US" sz="1300" dirty="0"/>
          </a:p>
        </p:txBody>
      </p:sp>
      <p:sp>
        <p:nvSpPr>
          <p:cNvPr id="14" name="Text 12"/>
          <p:cNvSpPr/>
          <p:nvPr/>
        </p:nvSpPr>
        <p:spPr>
          <a:xfrm>
            <a:off x="3566160" y="3108960"/>
            <a:ext cx="192024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70509A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【氏名】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5669280" y="3063240"/>
            <a:ext cx="56692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4D3A65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実務内容と協働スタイルの共有</a:t>
            </a:r>
            <a:endParaRPr lang="en-US" sz="1200" dirty="0"/>
          </a:p>
        </p:txBody>
      </p:sp>
      <p:sp>
        <p:nvSpPr>
          <p:cNvPr id="16" name="Shape 14"/>
          <p:cNvSpPr/>
          <p:nvPr/>
        </p:nvSpPr>
        <p:spPr>
          <a:xfrm>
            <a:off x="731520" y="3931920"/>
            <a:ext cx="10972800" cy="914400"/>
          </a:xfrm>
          <a:prstGeom prst="roundRect">
            <a:avLst/>
          </a:prstGeom>
          <a:solidFill>
            <a:srgbClr val="F5F1FB"/>
          </a:solidFill>
          <a:ln w="12700">
            <a:solidFill>
              <a:srgbClr val="E5DCF4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914400" y="4187952"/>
            <a:ext cx="246888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462C63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人事運用担当</a:t>
            </a:r>
            <a:endParaRPr lang="en-US" sz="1300" dirty="0"/>
          </a:p>
        </p:txBody>
      </p:sp>
      <p:sp>
        <p:nvSpPr>
          <p:cNvPr id="18" name="Text 16"/>
          <p:cNvSpPr/>
          <p:nvPr/>
        </p:nvSpPr>
        <p:spPr>
          <a:xfrm>
            <a:off x="3566160" y="4206240"/>
            <a:ext cx="192024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70509A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【氏名】</a:t>
            </a:r>
            <a:endParaRPr lang="en-US" sz="1200" dirty="0"/>
          </a:p>
        </p:txBody>
      </p:sp>
      <p:sp>
        <p:nvSpPr>
          <p:cNvPr id="19" name="Text 17"/>
          <p:cNvSpPr/>
          <p:nvPr/>
        </p:nvSpPr>
        <p:spPr>
          <a:xfrm>
            <a:off x="5669280" y="4160520"/>
            <a:ext cx="56692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4D3A65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条件・制度・選考体験の設計</a:t>
            </a:r>
            <a:endParaRPr lang="en-US" sz="1200" dirty="0"/>
          </a:p>
        </p:txBody>
      </p:sp>
      <p:sp>
        <p:nvSpPr>
          <p:cNvPr id="20" name="Shape 18"/>
          <p:cNvSpPr/>
          <p:nvPr/>
        </p:nvSpPr>
        <p:spPr>
          <a:xfrm>
            <a:off x="731520" y="5029200"/>
            <a:ext cx="10972800" cy="914400"/>
          </a:xfrm>
          <a:prstGeom prst="roundRect">
            <a:avLst/>
          </a:prstGeom>
          <a:solidFill>
            <a:srgbClr val="E5DCF4"/>
          </a:solidFill>
          <a:ln w="12700">
            <a:solidFill>
              <a:srgbClr val="E5DCF4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914400" y="5285232"/>
            <a:ext cx="246888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462C63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最終面接官</a:t>
            </a:r>
            <a:endParaRPr lang="en-US" sz="1300" dirty="0"/>
          </a:p>
        </p:txBody>
      </p:sp>
      <p:sp>
        <p:nvSpPr>
          <p:cNvPr id="22" name="Text 20"/>
          <p:cNvSpPr/>
          <p:nvPr/>
        </p:nvSpPr>
        <p:spPr>
          <a:xfrm>
            <a:off x="3566160" y="5303520"/>
            <a:ext cx="192024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70509A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【氏名】</a:t>
            </a:r>
            <a:endParaRPr lang="en-US" sz="1200" dirty="0"/>
          </a:p>
        </p:txBody>
      </p:sp>
      <p:sp>
        <p:nvSpPr>
          <p:cNvPr id="23" name="Text 21"/>
          <p:cNvSpPr/>
          <p:nvPr/>
        </p:nvSpPr>
        <p:spPr>
          <a:xfrm>
            <a:off x="5669280" y="5257800"/>
            <a:ext cx="56692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4D3A65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カルチャーフィットと将来期待の確認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</vt:vector>
  </TitlesOfParts>
  <Company>Stria Deck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採用ピッチ資料 テンプレート</dc:title>
  <dc:subject>日本企業向け商用プレゼンテーションテンプレート</dc:subject>
  <dc:creator>Stria Deck</dc:creator>
  <cp:lastModifiedBy>Stria Deck</cp:lastModifiedBy>
  <cp:revision>1</cp:revision>
  <dcterms:created xsi:type="dcterms:W3CDTF">2026-02-15T16:08:29Z</dcterms:created>
  <dcterms:modified xsi:type="dcterms:W3CDTF">2026-02-15T16:08:29Z</dcterms:modified>
</cp:coreProperties>
</file>