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9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8EAF8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有料社数</c:v>
                  </c:pt>
                  <c:pt idx="1">
                    <c:v>月次売上</c:v>
                  </c:pt>
                  <c:pt idx="2">
                    <c:v>粗利率</c:v>
                  </c:pt>
                  <c:pt idx="3">
                    <c:v>継続売上率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80</c:v>
                </c:pt>
                <c:pt idx="1">
                  <c:v>650</c:v>
                </c:pt>
                <c:pt idx="2">
                  <c:v>62</c:v>
                </c:pt>
                <c:pt idx="3">
                  <c:v>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0A5E96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有料社数</c:v>
                  </c:pt>
                  <c:pt idx="1">
                    <c:v>月次売上</c:v>
                  </c:pt>
                  <c:pt idx="2">
                    <c:v>粗利率</c:v>
                  </c:pt>
                  <c:pt idx="3">
                    <c:v>継続売上率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420</c:v>
                </c:pt>
                <c:pt idx="1">
                  <c:v>4200</c:v>
                </c:pt>
                <c:pt idx="2">
                  <c:v>78</c:v>
                </c:pt>
                <c:pt idx="3">
                  <c:v>112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45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3B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914400"/>
            <a:ext cx="6035040" cy="2377440"/>
          </a:xfrm>
          <a:prstGeom prst="rect">
            <a:avLst/>
          </a:prstGeom>
          <a:solidFill>
            <a:srgbClr val="0A5E96">
              <a:alpha val="66000"/>
            </a:srgbClr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1325880"/>
            <a:ext cx="4846320" cy="2194560"/>
          </a:xfrm>
          <a:prstGeom prst="rect">
            <a:avLst/>
          </a:prstGeom>
          <a:solidFill>
            <a:srgbClr val="2EA7D8">
              <a:alpha val="54000"/>
            </a:srgbClr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635240" y="3429000"/>
            <a:ext cx="5577840" cy="2743200"/>
          </a:xfrm>
          <a:prstGeom prst="rect">
            <a:avLst/>
          </a:prstGeom>
          <a:solidFill>
            <a:srgbClr val="0A5E96">
              <a:alpha val="44000"/>
            </a:srgbClr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事業計画書 新規事業版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市場性だけでなく、撤退基準まで含めて意思決定できる新規事業計画構成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新規事業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2EA7D8"/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年間実行ロードマップ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83B6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年間実行ロードマップ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0A5E9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0A5E96"/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第1四半期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仮説検証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主要課題と価値仮説を検証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0A5E96"/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第2四半期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拡販準備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勝ち筋テンプレを量産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0A5E96"/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第3四半期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成長加速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チャネル拡大と継続率改善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0A5E96"/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第4四半期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収益安定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継続売上率改善と利益体質化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2EA7D8"/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主要リスク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83B6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主要リスク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3B6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需要仮説のズレ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獲得効率低下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業界別で検証ループを高速化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3B6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価格受容性不足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有料転換率低下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価値訴求とプラン再設計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83B6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運用負荷増大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継続率低下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顧客支援運用をプロダクト化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2EA7D8"/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撤退・方針転換基準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83B6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撤退・方針転換基準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691640"/>
            <a:ext cx="2286000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187452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017520" y="1691640"/>
            <a:ext cx="1828800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108960" y="187452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閾値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46320" y="1691640"/>
            <a:ext cx="2011680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3776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判定時期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858000" y="1691640"/>
            <a:ext cx="3931920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949440" y="1874520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対応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2258568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2960" y="2395728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有料転換率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017520" y="2258568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08960" y="2395728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8%未満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4632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3776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連続2四半期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858000" y="2258568"/>
            <a:ext cx="3931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949440" y="2395728"/>
            <a:ext cx="3749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価格・価値訴求を再設計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31520" y="2953512"/>
            <a:ext cx="228600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22960" y="3090672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継続売上率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017520" y="2953512"/>
            <a:ext cx="182880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108960" y="3090672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95%未満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846320" y="2953512"/>
            <a:ext cx="201168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93776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連続2四半期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6858000" y="2953512"/>
            <a:ext cx="393192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949440" y="3090672"/>
            <a:ext cx="3749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オンボと顧客支援施策を再構築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731520" y="3648456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22960" y="3785616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顧客獲得費回収月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3017520" y="3648456"/>
            <a:ext cx="18288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108960" y="3785616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18か月超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84632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93776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半期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6858000" y="3648456"/>
            <a:ext cx="3931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949440" y="3785616"/>
            <a:ext cx="3749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チャネル配分を再編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731520" y="4343400"/>
            <a:ext cx="228600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22960" y="4480560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粗利率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3017520" y="4343400"/>
            <a:ext cx="182880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108960" y="4480560"/>
            <a:ext cx="16459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60%未満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846320" y="4343400"/>
            <a:ext cx="201168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93776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6858000" y="4343400"/>
            <a:ext cx="393192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949440" y="4480560"/>
            <a:ext cx="3749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提供範囲と運用を見直し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2EA7D8"/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シナリオ比較（悲観/標準/強気）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83B6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シナリオ比較（悲観/標準/強気）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F6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悲観/標準/強気の条件を同一軸で比較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1828800"/>
            <a:ext cx="1645920" cy="548640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1993392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シナリオ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377440" y="1828800"/>
            <a:ext cx="2011680" cy="548640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68880" y="1993392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売上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389120" y="1828800"/>
            <a:ext cx="1371600" cy="548640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480560" y="1993392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粗利率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760720" y="1828800"/>
            <a:ext cx="5943600" cy="548640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852160" y="1993392"/>
            <a:ext cx="5760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成立条件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31520" y="2377440"/>
            <a:ext cx="164592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2560320"/>
            <a:ext cx="1463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悲観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377440" y="2377440"/>
            <a:ext cx="201168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468880" y="2560320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1.8億円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389120" y="2377440"/>
            <a:ext cx="137160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480560" y="2560320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61%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760720" y="2377440"/>
            <a:ext cx="594360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852160" y="2560320"/>
            <a:ext cx="5760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獲得単価上昇と定着遅延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31520" y="3547872"/>
            <a:ext cx="1645920" cy="1115568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22960" y="3730752"/>
            <a:ext cx="1463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標準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2377440" y="3547872"/>
            <a:ext cx="2011680" cy="1115568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468880" y="3730752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3.2億円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389120" y="3547872"/>
            <a:ext cx="1371600" cy="1115568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480560" y="3730752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72%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5760720" y="3547872"/>
            <a:ext cx="5943600" cy="1115568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852160" y="3730752"/>
            <a:ext cx="5760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主要業界で勝ち筋を再現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731520" y="4718304"/>
            <a:ext cx="164592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822960" y="4901184"/>
            <a:ext cx="1463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強気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2377440" y="4718304"/>
            <a:ext cx="201168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468880" y="4901184"/>
            <a:ext cx="1828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4.9億円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4389120" y="4718304"/>
            <a:ext cx="137160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480560" y="4901184"/>
            <a:ext cx="1188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79%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5760720" y="4718304"/>
            <a:ext cx="5943600" cy="1115568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852160" y="4901184"/>
            <a:ext cx="5760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紹介チャネル拡大と継続売上率向上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2EA7D8"/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承認依頼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83B6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承認依頼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8EAF8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1年目投資予算を承認する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四半期ごとの継続/撤退判断会議を設定する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8EAF8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責任者の任命と評価指標を確定する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初期90日の検証テーマを合意する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2EA7D8"/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事業計画の確認項目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83B6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事業計画の確認項目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F688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0A5E96"/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事業仮説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0A5E96"/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顧客課題と市場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0A5E96"/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収益モデル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0A5E96"/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実行計画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0A5E96"/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リスクと撤退基準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0A5E96"/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承認依頼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83B6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2EA7D8"/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事業仮説（核となる論理）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83B6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事業仮説（核となる論理）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783080"/>
            <a:ext cx="3566160" cy="4434840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" y="1783080"/>
            <a:ext cx="3566160" cy="530352"/>
          </a:xfrm>
          <a:prstGeom prst="rect">
            <a:avLst/>
          </a:prstGeom>
          <a:solidFill>
            <a:srgbClr val="0A5E96"/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顧客課題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8755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意思決定に時間がかかり、機会損失が発生している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4572000" y="1783080"/>
            <a:ext cx="3566160" cy="4434840"/>
          </a:xfrm>
          <a:prstGeom prst="round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72000" y="1783080"/>
            <a:ext cx="3566160" cy="530352"/>
          </a:xfrm>
          <a:prstGeom prst="rect">
            <a:avLst/>
          </a:prstGeom>
          <a:solidFill>
            <a:srgbClr val="0A5E96"/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提供価値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82803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構造化テンプレで判断速度と提案品質を同時改善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8412480" y="1783080"/>
            <a:ext cx="3566160" cy="4434840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412480" y="1783080"/>
            <a:ext cx="3566160" cy="530352"/>
          </a:xfrm>
          <a:prstGeom prst="rect">
            <a:avLst/>
          </a:prstGeom>
          <a:solidFill>
            <a:srgbClr val="0A5E96"/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59536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収益化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66851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サブスク + 導入支援で顧客生涯価値を積み上げる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2EA7D8"/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顧客課題と解決アプローチ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83B6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顧客課題と解決アプローチ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3B6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顧客の未充足課題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83B6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新規事業の解決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・提案ストーリー設計に時間がかかる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・社内承認用資料の品質が安定しない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・成果が可視化できず改善判断が遅い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・テーマ別構成を提供し作成時間を短縮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・承認視点を先に組み込んだテンプレを配布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・指標追跡フォーマットで継続改善を支援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2EA7D8"/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ビジネスモデル設計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83B6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ビジネスモデル設計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要素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926080" y="1691640"/>
            <a:ext cx="2743200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01752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669280" y="1691640"/>
            <a:ext cx="5669280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760720" y="187452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主要指標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顧客セグメント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92608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01752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法人営業組織・企画部門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669280" y="2258568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760720" y="2395728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有料社数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提供価値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2926080" y="2953512"/>
            <a:ext cx="274320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01752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短時間で通る資料構成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669280" y="2953512"/>
            <a:ext cx="566928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760720" y="3090672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作成時間短縮率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収益モデル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92608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01752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月額課金 + オプション支援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5669280" y="3648456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760720" y="3785616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月次売上 / 継続売上率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チャネル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2926080" y="4343400"/>
            <a:ext cx="274320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017520" y="44805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検索経由・紹介・パートナー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5669280" y="4343400"/>
            <a:ext cx="566928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760720" y="4480560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顧客獲得費回収月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731520" y="5038344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822960" y="5175504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コスト構造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2926080" y="5038344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017520" y="5175504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開発・運用・サポート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5669280" y="5038344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760720" y="5175504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粗利率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2EA7D8"/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市場展開の工程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83B6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市場展開の工程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1005840" y="1737360"/>
            <a:ext cx="8686800" cy="768096"/>
          </a:xfrm>
          <a:prstGeom prst="roundRect">
            <a:avLst/>
          </a:prstGeom>
          <a:solidFill>
            <a:srgbClr val="2EA7D8">
              <a:alpha val="82000"/>
            </a:srgbClr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52144" y="1975104"/>
            <a:ext cx="8366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認知  18000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10012680" y="195681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検索流入 + 交流媒体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977640" y="2743200"/>
            <a:ext cx="2743200" cy="768096"/>
          </a:xfrm>
          <a:prstGeom prst="roundRect">
            <a:avLst/>
          </a:prstGeom>
          <a:solidFill>
            <a:srgbClr val="0A5E96">
              <a:alpha val="76000"/>
            </a:srgbClr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23944" y="298094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興味  4200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0012680" y="296265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テンプレ閲覧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977640" y="3749040"/>
            <a:ext cx="2743200" cy="768096"/>
          </a:xfrm>
          <a:prstGeom prst="roundRect">
            <a:avLst/>
          </a:prstGeom>
          <a:solidFill>
            <a:srgbClr val="2EA7D8">
              <a:alpha val="70000"/>
            </a:srgbClr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23944" y="398678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試用  980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10012680" y="396849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無料ダウンロード/問い合わせ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977640" y="4754880"/>
            <a:ext cx="2743200" cy="768096"/>
          </a:xfrm>
          <a:prstGeom prst="roundRect">
            <a:avLst/>
          </a:prstGeom>
          <a:solidFill>
            <a:srgbClr val="0A5E96">
              <a:alpha val="64000"/>
            </a:srgbClr>
          </a:solidFill>
          <a:ln w="12700">
            <a:solidFill>
              <a:srgbClr val="0A5E9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23944" y="499262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有料化  210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0012680" y="497433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初回購入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977640" y="5760720"/>
            <a:ext cx="2743200" cy="768096"/>
          </a:xfrm>
          <a:prstGeom prst="roundRect">
            <a:avLst/>
          </a:prstGeom>
          <a:solidFill>
            <a:srgbClr val="2EA7D8">
              <a:alpha val="58000"/>
            </a:srgbClr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23944" y="5998464"/>
            <a:ext cx="2423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  160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0012680" y="5980176"/>
            <a:ext cx="17830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定期利用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2EA7D8"/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3年指標計画（1年目→3年目）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83B6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3年指標計画（1年目→3年目）</a:t>
            </a:r>
            <a:endParaRPr lang="en-US" sz="2400" dirty="0"/>
          </a:p>
        </p:txBody>
      </p:sp>
      <p:graphicFrame>
        <p:nvGraphicFramePr>
          <p:cNvPr id="11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2" name="Shape 9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83B6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・月次売上は千円単位で管理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・2年目以降はチャネル別に分解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・継続売上率改善策を四半期ごとに更新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2EA7D8"/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投資計画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83B6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投資計画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691640"/>
            <a:ext cx="2286000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1874520"/>
            <a:ext cx="21031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投資領域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017520" y="1691640"/>
            <a:ext cx="1920240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108960" y="187452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1年目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937760" y="1691640"/>
            <a:ext cx="1920240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0" y="187452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2年目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858000" y="1691640"/>
            <a:ext cx="4480560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949440" y="1874520"/>
            <a:ext cx="4297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目的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2258568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2960" y="2395728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プロダクト開発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017520" y="2258568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08960" y="2395728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2,400万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937760" y="2258568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29200" y="2395728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1,800万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858000" y="2258568"/>
            <a:ext cx="4480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949440" y="2395728"/>
            <a:ext cx="4297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機能拡張と品質向上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31520" y="2953512"/>
            <a:ext cx="228600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22960" y="3090672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マーケティング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017520" y="2953512"/>
            <a:ext cx="192024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108960" y="3090672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1,600万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4937760" y="2953512"/>
            <a:ext cx="192024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0" y="3090672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2,400万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6858000" y="2953512"/>
            <a:ext cx="448056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949440" y="3090672"/>
            <a:ext cx="4297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獲得チャネル拡大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731520" y="3648456"/>
            <a:ext cx="22860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22960" y="3785616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顧客支援運用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3017520" y="3648456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108960" y="3785616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900万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937760" y="3648456"/>
            <a:ext cx="19202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029200" y="3785616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1,500万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6858000" y="3648456"/>
            <a:ext cx="4480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949440" y="3785616"/>
            <a:ext cx="4297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定着率・継続率向上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731520" y="4343400"/>
            <a:ext cx="228600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22960" y="4480560"/>
            <a:ext cx="21031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管理基盤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3017520" y="4343400"/>
            <a:ext cx="192024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108960" y="4480560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500万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937760" y="4343400"/>
            <a:ext cx="192024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029200" y="4480560"/>
            <a:ext cx="17373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600万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6858000" y="4343400"/>
            <a:ext cx="4480560" cy="694944"/>
          </a:xfrm>
          <a:prstGeom prst="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949440" y="4480560"/>
            <a:ext cx="4297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データ整備とガバナンス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8EAF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83B64"/>
          </a:solidFill>
          <a:ln w="12700">
            <a:solidFill>
              <a:srgbClr val="083B64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2EA7D8"/>
          </a:solidFill>
          <a:ln w="12700">
            <a:solidFill>
              <a:srgbClr val="2EA7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事業推進体制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83B64"/>
                </a:solidFill>
                <a:latin typeface="Tahoma" pitchFamily="34" charset="0"/>
                <a:ea typeface="Tahoma" pitchFamily="34" charset="-122"/>
                <a:cs typeface="Tahoma" pitchFamily="34" charset="-120"/>
              </a:rPr>
              <a:t>事業推進体制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3B6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事業責任者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損益責任と投資判断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3B6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プロダクト責任者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機能優先度と品質管理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ECF6FD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3B6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市場展開責任者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獲得戦略とチャネル運用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8EAF8"/>
          </a:solidFill>
          <a:ln w="12700">
            <a:solidFill>
              <a:srgbClr val="D8EAF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83B64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顧客支援責任者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5E96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8456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定着・継続率改善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事業計画書 新規事業版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