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C2A52"/>
        </a:solidFill>
      </p:bgPr>
    </p:bg>
    <p:spTree>
      <p:nvGrpSpPr>
        <p:cNvPr id="1" name=""/>
        <p:cNvGrpSpPr/>
        <p:nvPr/>
      </p:nvGrpSpPr>
      <p:grpSpPr>
        <a:xfrm>
          <a:off x="0" y="0"/>
          <a:ext cx="0" cy="0"/>
          <a:chOff x="0" y="0"/>
          <a:chExt cx="0" cy="0"/>
        </a:xfrm>
      </p:grpSpPr>
      <p:sp>
        <p:nvSpPr>
          <p:cNvPr id="2" name="Shape 0"/>
          <p:cNvSpPr/>
          <p:nvPr/>
        </p:nvSpPr>
        <p:spPr>
          <a:xfrm>
            <a:off x="7132320" y="-731520"/>
            <a:ext cx="5669280" cy="7132320"/>
          </a:xfrm>
          <a:prstGeom prst="chevron">
            <a:avLst/>
          </a:prstGeom>
          <a:solidFill>
            <a:srgbClr val="23549A">
              <a:alpha val="72000"/>
            </a:srgbClr>
          </a:solidFill>
          <a:ln w="12700">
            <a:solidFill>
              <a:srgbClr val="23549A"/>
            </a:solidFill>
            <a:prstDash val="solid"/>
          </a:ln>
        </p:spPr>
      </p:sp>
      <p:sp>
        <p:nvSpPr>
          <p:cNvPr id="3" name="Shape 1"/>
          <p:cNvSpPr/>
          <p:nvPr/>
        </p:nvSpPr>
        <p:spPr>
          <a:xfrm>
            <a:off x="8686800" y="-731520"/>
            <a:ext cx="4572000" cy="7132320"/>
          </a:xfrm>
          <a:prstGeom prst="chevron">
            <a:avLst/>
          </a:prstGeom>
          <a:solidFill>
            <a:srgbClr val="55A9FF">
              <a:alpha val="60000"/>
            </a:srgbClr>
          </a:solidFill>
          <a:ln w="12700">
            <a:solidFill>
              <a:srgbClr val="55A9FF"/>
            </a:solidFill>
            <a:prstDash val="solid"/>
          </a:ln>
        </p:spPr>
      </p:sp>
      <p:sp>
        <p:nvSpPr>
          <p:cNvPr id="4" name="Text 2"/>
          <p:cNvSpPr/>
          <p:nvPr/>
        </p:nvSpPr>
        <p:spPr>
          <a:xfrm>
            <a:off x="731520" y="1554480"/>
            <a:ext cx="7955280" cy="1234440"/>
          </a:xfrm>
          <a:prstGeom prst="rect">
            <a:avLst/>
          </a:prstGeom>
          <a:noFill/>
          <a:ln/>
        </p:spPr>
        <p:txBody>
          <a:bodyPr wrap="square" rtlCol="0" anchor="ctr"/>
          <a:lstStyle/>
          <a:p>
            <a:pPr indent="0" marL="0">
              <a:buNone/>
            </a:pPr>
            <a:r>
              <a:rPr lang="en-US" sz="3400" b="1" dirty="0">
                <a:solidFill>
                  <a:srgbClr val="FFFFFF"/>
                </a:solidFill>
                <a:latin typeface="Arial Narrow" pitchFamily="34" charset="0"/>
                <a:ea typeface="Arial Narrow" pitchFamily="34" charset="-122"/>
                <a:cs typeface="Arial Narrow" pitchFamily="34" charset="-120"/>
              </a:rPr>
              <a:t>投資判断シナリオ比較テンプレート（ベース/強気/弱気）</a:t>
            </a:r>
            <a:endParaRPr lang="en-US" sz="3400" dirty="0"/>
          </a:p>
        </p:txBody>
      </p:sp>
      <p:sp>
        <p:nvSpPr>
          <p:cNvPr id="5" name="Text 3"/>
          <p:cNvSpPr/>
          <p:nvPr/>
        </p:nvSpPr>
        <p:spPr>
          <a:xfrm>
            <a:off x="749808" y="2971800"/>
            <a:ext cx="7680960" cy="1097280"/>
          </a:xfrm>
          <a:prstGeom prst="rect">
            <a:avLst/>
          </a:prstGeom>
          <a:noFill/>
          <a:ln/>
        </p:spPr>
        <p:txBody>
          <a:bodyPr wrap="square" rtlCol="0" anchor="t"/>
          <a:lstStyle/>
          <a:p>
            <a:pPr indent="0" marL="0">
              <a:buNone/>
            </a:pPr>
            <a:r>
              <a:rPr lang="en-US" sz="1600" dirty="0">
                <a:solidFill>
                  <a:srgbClr val="E6F4FF"/>
                </a:solidFill>
                <a:latin typeface="Meiryo" pitchFamily="34" charset="0"/>
                <a:ea typeface="Meiryo" pitchFamily="34" charset="-122"/>
                <a:cs typeface="Meiryo" pitchFamily="34" charset="-120"/>
              </a:rPr>
              <a:t>シナリオ別の収益性と成立条件を整理し、投資判断を定量化する構成</a:t>
            </a:r>
            <a:endParaRPr lang="en-US" sz="1600" dirty="0"/>
          </a:p>
        </p:txBody>
      </p:sp>
      <p:sp>
        <p:nvSpPr>
          <p:cNvPr id="6" name="Shape 4"/>
          <p:cNvSpPr/>
          <p:nvPr/>
        </p:nvSpPr>
        <p:spPr>
          <a:xfrm>
            <a:off x="749808" y="4343400"/>
            <a:ext cx="2468880" cy="512064"/>
          </a:xfrm>
          <a:prstGeom prst="roundRect">
            <a:avLst/>
          </a:prstGeom>
          <a:solidFill>
            <a:srgbClr val="FFFFFF">
              <a:alpha val="12000"/>
            </a:srgbClr>
          </a:solidFill>
          <a:ln w="12700">
            <a:solidFill>
              <a:srgbClr val="DCEEFF"/>
            </a:solidFill>
            <a:prstDash val="solid"/>
          </a:ln>
        </p:spPr>
      </p:sp>
      <p:sp>
        <p:nvSpPr>
          <p:cNvPr id="7" name="Text 5"/>
          <p:cNvSpPr/>
          <p:nvPr/>
        </p:nvSpPr>
        <p:spPr>
          <a:xfrm>
            <a:off x="932688" y="4498848"/>
            <a:ext cx="2057400" cy="219456"/>
          </a:xfrm>
          <a:prstGeom prst="rect">
            <a:avLst/>
          </a:prstGeom>
          <a:noFill/>
          <a:ln/>
        </p:spPr>
        <p:txBody>
          <a:bodyPr wrap="square" rtlCol="0" anchor="ctr"/>
          <a:lstStyle/>
          <a:p>
            <a:pPr indent="0" marL="0">
              <a:buNone/>
            </a:pPr>
            <a:r>
              <a:rPr lang="en-US" sz="1100" b="1" dirty="0">
                <a:solidFill>
                  <a:srgbClr val="FFFFFF"/>
                </a:solidFill>
                <a:latin typeface="Meiryo" pitchFamily="34" charset="0"/>
                <a:ea typeface="Meiryo" pitchFamily="34" charset="-122"/>
                <a:cs typeface="Meiryo" pitchFamily="34" charset="-120"/>
              </a:rPr>
              <a:t>投資判断</a:t>
            </a:r>
            <a:endParaRPr lang="en-US" sz="1100" dirty="0"/>
          </a:p>
        </p:txBody>
      </p:sp>
      <p:sp>
        <p:nvSpPr>
          <p:cNvPr id="8" name="Text 6"/>
          <p:cNvSpPr/>
          <p:nvPr/>
        </p:nvSpPr>
        <p:spPr>
          <a:xfrm>
            <a:off x="749808" y="6080760"/>
            <a:ext cx="7589520" cy="256032"/>
          </a:xfrm>
          <a:prstGeom prst="rect">
            <a:avLst/>
          </a:prstGeom>
          <a:noFill/>
          <a:ln/>
        </p:spPr>
        <p:txBody>
          <a:bodyPr wrap="square" rtlCol="0" anchor="ctr"/>
          <a:lstStyle/>
          <a:p>
            <a:pPr indent="0" marL="0">
              <a:buNone/>
            </a:pPr>
            <a:r>
              <a:rPr lang="en-US" sz="1000" dirty="0">
                <a:solidFill>
                  <a:srgbClr val="D7EAF8"/>
                </a:solidFill>
                <a:latin typeface="Meiryo" pitchFamily="34" charset="0"/>
                <a:ea typeface="Meiryo" pitchFamily="34" charset="-122"/>
                <a:cs typeface="Meiryo" pitchFamily="34" charset="-120"/>
              </a:rPr>
              <a:t>ストリアデック / 商用テンプレート</a:t>
            </a:r>
            <a:endParaRPr lang="en-US" sz="1000" dirty="0"/>
          </a:p>
        </p:txBody>
      </p:sp>
      <p:sp>
        <p:nvSpPr>
          <p:cNvPr id="9" name="Text 7"/>
          <p:cNvSpPr/>
          <p:nvPr/>
        </p:nvSpPr>
        <p:spPr>
          <a:xfrm>
            <a:off x="11484864" y="6080760"/>
            <a:ext cx="457200" cy="256032"/>
          </a:xfrm>
          <a:prstGeom prst="rect">
            <a:avLst/>
          </a:prstGeom>
          <a:noFill/>
          <a:ln/>
        </p:spPr>
        <p:txBody>
          <a:bodyPr wrap="square" rtlCol="0" anchor="ctr"/>
          <a:lstStyle/>
          <a:p>
            <a:pPr algn="r" indent="0" marL="0">
              <a:buNone/>
            </a:pPr>
            <a:r>
              <a:rPr lang="en-US" sz="1100" dirty="0">
                <a:solidFill>
                  <a:srgbClr val="D7EAF8"/>
                </a:solidFill>
                <a:latin typeface="Meiryo" pitchFamily="34" charset="0"/>
                <a:ea typeface="Meiryo" pitchFamily="34" charset="-122"/>
                <a:cs typeface="Meiryo" pitchFamily="34" charset="-120"/>
              </a:rPr>
              <a:t>1</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資金使途（第1段階）</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10</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資金使途（第1段階）</a:t>
            </a:r>
            <a:endParaRPr lang="en-US" sz="2400" dirty="0"/>
          </a:p>
        </p:txBody>
      </p:sp>
      <p:sp>
        <p:nvSpPr>
          <p:cNvPr id="11" name="Shape 9"/>
          <p:cNvSpPr/>
          <p:nvPr/>
        </p:nvSpPr>
        <p:spPr>
          <a:xfrm>
            <a:off x="731520" y="1691640"/>
            <a:ext cx="2286000" cy="566928"/>
          </a:xfrm>
          <a:prstGeom prst="rect">
            <a:avLst/>
          </a:prstGeom>
          <a:solidFill>
            <a:srgbClr val="0C2A52"/>
          </a:solidFill>
          <a:ln w="12700">
            <a:solidFill>
              <a:srgbClr val="0C2A52"/>
            </a:solidFill>
            <a:prstDash val="solid"/>
          </a:ln>
        </p:spPr>
      </p:sp>
      <p:sp>
        <p:nvSpPr>
          <p:cNvPr id="12" name="Text 10"/>
          <p:cNvSpPr/>
          <p:nvPr/>
        </p:nvSpPr>
        <p:spPr>
          <a:xfrm>
            <a:off x="822960" y="1874520"/>
            <a:ext cx="210312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用途</a:t>
            </a:r>
            <a:endParaRPr lang="en-US" sz="1200" dirty="0"/>
          </a:p>
        </p:txBody>
      </p:sp>
      <p:sp>
        <p:nvSpPr>
          <p:cNvPr id="13" name="Shape 11"/>
          <p:cNvSpPr/>
          <p:nvPr/>
        </p:nvSpPr>
        <p:spPr>
          <a:xfrm>
            <a:off x="3017520" y="1691640"/>
            <a:ext cx="1645920" cy="566928"/>
          </a:xfrm>
          <a:prstGeom prst="rect">
            <a:avLst/>
          </a:prstGeom>
          <a:solidFill>
            <a:srgbClr val="0C2A52"/>
          </a:solidFill>
          <a:ln w="12700">
            <a:solidFill>
              <a:srgbClr val="0C2A52"/>
            </a:solidFill>
            <a:prstDash val="solid"/>
          </a:ln>
        </p:spPr>
      </p:sp>
      <p:sp>
        <p:nvSpPr>
          <p:cNvPr id="14" name="Text 12"/>
          <p:cNvSpPr/>
          <p:nvPr/>
        </p:nvSpPr>
        <p:spPr>
          <a:xfrm>
            <a:off x="3108960" y="1874520"/>
            <a:ext cx="146304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配分</a:t>
            </a:r>
            <a:endParaRPr lang="en-US" sz="1200" dirty="0"/>
          </a:p>
        </p:txBody>
      </p:sp>
      <p:sp>
        <p:nvSpPr>
          <p:cNvPr id="15" name="Shape 13"/>
          <p:cNvSpPr/>
          <p:nvPr/>
        </p:nvSpPr>
        <p:spPr>
          <a:xfrm>
            <a:off x="4663440" y="1691640"/>
            <a:ext cx="3840480" cy="566928"/>
          </a:xfrm>
          <a:prstGeom prst="rect">
            <a:avLst/>
          </a:prstGeom>
          <a:solidFill>
            <a:srgbClr val="0C2A52"/>
          </a:solidFill>
          <a:ln w="12700">
            <a:solidFill>
              <a:srgbClr val="0C2A52"/>
            </a:solidFill>
            <a:prstDash val="solid"/>
          </a:ln>
        </p:spPr>
      </p:sp>
      <p:sp>
        <p:nvSpPr>
          <p:cNvPr id="16" name="Text 14"/>
          <p:cNvSpPr/>
          <p:nvPr/>
        </p:nvSpPr>
        <p:spPr>
          <a:xfrm>
            <a:off x="4754880" y="1874520"/>
            <a:ext cx="36576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目的</a:t>
            </a:r>
            <a:endParaRPr lang="en-US" sz="1200" dirty="0"/>
          </a:p>
        </p:txBody>
      </p:sp>
      <p:sp>
        <p:nvSpPr>
          <p:cNvPr id="17" name="Shape 15"/>
          <p:cNvSpPr/>
          <p:nvPr/>
        </p:nvSpPr>
        <p:spPr>
          <a:xfrm>
            <a:off x="8503920" y="1691640"/>
            <a:ext cx="3383280" cy="566928"/>
          </a:xfrm>
          <a:prstGeom prst="rect">
            <a:avLst/>
          </a:prstGeom>
          <a:solidFill>
            <a:srgbClr val="0C2A52"/>
          </a:solidFill>
          <a:ln w="12700">
            <a:solidFill>
              <a:srgbClr val="0C2A52"/>
            </a:solidFill>
            <a:prstDash val="solid"/>
          </a:ln>
        </p:spPr>
      </p:sp>
      <p:sp>
        <p:nvSpPr>
          <p:cNvPr id="18" name="Text 16"/>
          <p:cNvSpPr/>
          <p:nvPr/>
        </p:nvSpPr>
        <p:spPr>
          <a:xfrm>
            <a:off x="8595360" y="1874520"/>
            <a:ext cx="32004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評価指標</a:t>
            </a:r>
            <a:endParaRPr lang="en-US" sz="1200" dirty="0"/>
          </a:p>
        </p:txBody>
      </p:sp>
      <p:sp>
        <p:nvSpPr>
          <p:cNvPr id="19" name="Shape 17"/>
          <p:cNvSpPr/>
          <p:nvPr/>
        </p:nvSpPr>
        <p:spPr>
          <a:xfrm>
            <a:off x="731520" y="2258568"/>
            <a:ext cx="2286000" cy="694944"/>
          </a:xfrm>
          <a:prstGeom prst="rect">
            <a:avLst/>
          </a:prstGeom>
          <a:solidFill>
            <a:srgbClr val="FFFFFF"/>
          </a:solidFill>
          <a:ln w="12700">
            <a:solidFill>
              <a:srgbClr val="DCE8FF"/>
            </a:solidFill>
            <a:prstDash val="solid"/>
          </a:ln>
        </p:spPr>
      </p:sp>
      <p:sp>
        <p:nvSpPr>
          <p:cNvPr id="20" name="Text 18"/>
          <p:cNvSpPr/>
          <p:nvPr/>
        </p:nvSpPr>
        <p:spPr>
          <a:xfrm>
            <a:off x="822960" y="2395728"/>
            <a:ext cx="2103120" cy="512064"/>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プロダクト開発</a:t>
            </a:r>
            <a:endParaRPr lang="en-US" sz="1100" dirty="0"/>
          </a:p>
        </p:txBody>
      </p:sp>
      <p:sp>
        <p:nvSpPr>
          <p:cNvPr id="21" name="Shape 19"/>
          <p:cNvSpPr/>
          <p:nvPr/>
        </p:nvSpPr>
        <p:spPr>
          <a:xfrm>
            <a:off x="3017520" y="2258568"/>
            <a:ext cx="1645920" cy="694944"/>
          </a:xfrm>
          <a:prstGeom prst="rect">
            <a:avLst/>
          </a:prstGeom>
          <a:solidFill>
            <a:srgbClr val="FFFFFF"/>
          </a:solidFill>
          <a:ln w="12700">
            <a:solidFill>
              <a:srgbClr val="DCE8FF"/>
            </a:solidFill>
            <a:prstDash val="solid"/>
          </a:ln>
        </p:spPr>
      </p:sp>
      <p:sp>
        <p:nvSpPr>
          <p:cNvPr id="22" name="Text 20"/>
          <p:cNvSpPr/>
          <p:nvPr/>
        </p:nvSpPr>
        <p:spPr>
          <a:xfrm>
            <a:off x="3108960" y="2395728"/>
            <a:ext cx="146304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40%</a:t>
            </a:r>
            <a:endParaRPr lang="en-US" sz="1100" dirty="0"/>
          </a:p>
        </p:txBody>
      </p:sp>
      <p:sp>
        <p:nvSpPr>
          <p:cNvPr id="23" name="Shape 21"/>
          <p:cNvSpPr/>
          <p:nvPr/>
        </p:nvSpPr>
        <p:spPr>
          <a:xfrm>
            <a:off x="4663440" y="2258568"/>
            <a:ext cx="3840480" cy="694944"/>
          </a:xfrm>
          <a:prstGeom prst="rect">
            <a:avLst/>
          </a:prstGeom>
          <a:solidFill>
            <a:srgbClr val="FFFFFF"/>
          </a:solidFill>
          <a:ln w="12700">
            <a:solidFill>
              <a:srgbClr val="DCE8FF"/>
            </a:solidFill>
            <a:prstDash val="solid"/>
          </a:ln>
        </p:spPr>
      </p:sp>
      <p:sp>
        <p:nvSpPr>
          <p:cNvPr id="24" name="Text 22"/>
          <p:cNvSpPr/>
          <p:nvPr/>
        </p:nvSpPr>
        <p:spPr>
          <a:xfrm>
            <a:off x="4754880" y="2395728"/>
            <a:ext cx="36576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主要機能拡張と品質向上</a:t>
            </a:r>
            <a:endParaRPr lang="en-US" sz="1100" dirty="0"/>
          </a:p>
        </p:txBody>
      </p:sp>
      <p:sp>
        <p:nvSpPr>
          <p:cNvPr id="25" name="Shape 23"/>
          <p:cNvSpPr/>
          <p:nvPr/>
        </p:nvSpPr>
        <p:spPr>
          <a:xfrm>
            <a:off x="8503920" y="2258568"/>
            <a:ext cx="3383280" cy="694944"/>
          </a:xfrm>
          <a:prstGeom prst="rect">
            <a:avLst/>
          </a:prstGeom>
          <a:solidFill>
            <a:srgbClr val="FFFFFF"/>
          </a:solidFill>
          <a:ln w="12700">
            <a:solidFill>
              <a:srgbClr val="DCE8FF"/>
            </a:solidFill>
            <a:prstDash val="solid"/>
          </a:ln>
        </p:spPr>
      </p:sp>
      <p:sp>
        <p:nvSpPr>
          <p:cNvPr id="26" name="Text 24"/>
          <p:cNvSpPr/>
          <p:nvPr/>
        </p:nvSpPr>
        <p:spPr>
          <a:xfrm>
            <a:off x="8595360" y="2395728"/>
            <a:ext cx="32004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継続率・障害件数</a:t>
            </a:r>
            <a:endParaRPr lang="en-US" sz="1100" dirty="0"/>
          </a:p>
        </p:txBody>
      </p:sp>
      <p:sp>
        <p:nvSpPr>
          <p:cNvPr id="27" name="Shape 25"/>
          <p:cNvSpPr/>
          <p:nvPr/>
        </p:nvSpPr>
        <p:spPr>
          <a:xfrm>
            <a:off x="731520" y="2953512"/>
            <a:ext cx="2286000" cy="694944"/>
          </a:xfrm>
          <a:prstGeom prst="rect">
            <a:avLst/>
          </a:prstGeom>
          <a:solidFill>
            <a:srgbClr val="DCE8FF"/>
          </a:solidFill>
          <a:ln w="12700">
            <a:solidFill>
              <a:srgbClr val="DCE8FF"/>
            </a:solidFill>
            <a:prstDash val="solid"/>
          </a:ln>
        </p:spPr>
      </p:sp>
      <p:sp>
        <p:nvSpPr>
          <p:cNvPr id="28" name="Text 26"/>
          <p:cNvSpPr/>
          <p:nvPr/>
        </p:nvSpPr>
        <p:spPr>
          <a:xfrm>
            <a:off x="822960" y="3090672"/>
            <a:ext cx="2103120" cy="512064"/>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営業体制</a:t>
            </a:r>
            <a:endParaRPr lang="en-US" sz="1100" dirty="0"/>
          </a:p>
        </p:txBody>
      </p:sp>
      <p:sp>
        <p:nvSpPr>
          <p:cNvPr id="29" name="Shape 27"/>
          <p:cNvSpPr/>
          <p:nvPr/>
        </p:nvSpPr>
        <p:spPr>
          <a:xfrm>
            <a:off x="3017520" y="2953512"/>
            <a:ext cx="1645920" cy="694944"/>
          </a:xfrm>
          <a:prstGeom prst="rect">
            <a:avLst/>
          </a:prstGeom>
          <a:solidFill>
            <a:srgbClr val="DCE8FF"/>
          </a:solidFill>
          <a:ln w="12700">
            <a:solidFill>
              <a:srgbClr val="DCE8FF"/>
            </a:solidFill>
            <a:prstDash val="solid"/>
          </a:ln>
        </p:spPr>
      </p:sp>
      <p:sp>
        <p:nvSpPr>
          <p:cNvPr id="30" name="Text 28"/>
          <p:cNvSpPr/>
          <p:nvPr/>
        </p:nvSpPr>
        <p:spPr>
          <a:xfrm>
            <a:off x="3108960" y="3090672"/>
            <a:ext cx="146304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30%</a:t>
            </a:r>
            <a:endParaRPr lang="en-US" sz="1100" dirty="0"/>
          </a:p>
        </p:txBody>
      </p:sp>
      <p:sp>
        <p:nvSpPr>
          <p:cNvPr id="31" name="Shape 29"/>
          <p:cNvSpPr/>
          <p:nvPr/>
        </p:nvSpPr>
        <p:spPr>
          <a:xfrm>
            <a:off x="4663440" y="2953512"/>
            <a:ext cx="3840480" cy="694944"/>
          </a:xfrm>
          <a:prstGeom prst="rect">
            <a:avLst/>
          </a:prstGeom>
          <a:solidFill>
            <a:srgbClr val="DCE8FF"/>
          </a:solidFill>
          <a:ln w="12700">
            <a:solidFill>
              <a:srgbClr val="DCE8FF"/>
            </a:solidFill>
            <a:prstDash val="solid"/>
          </a:ln>
        </p:spPr>
      </p:sp>
      <p:sp>
        <p:nvSpPr>
          <p:cNvPr id="32" name="Text 30"/>
          <p:cNvSpPr/>
          <p:nvPr/>
        </p:nvSpPr>
        <p:spPr>
          <a:xfrm>
            <a:off x="4754880" y="3090672"/>
            <a:ext cx="36576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獲得効率改善と提案再現性向上</a:t>
            </a:r>
            <a:endParaRPr lang="en-US" sz="1100" dirty="0"/>
          </a:p>
        </p:txBody>
      </p:sp>
      <p:sp>
        <p:nvSpPr>
          <p:cNvPr id="33" name="Shape 31"/>
          <p:cNvSpPr/>
          <p:nvPr/>
        </p:nvSpPr>
        <p:spPr>
          <a:xfrm>
            <a:off x="8503920" y="2953512"/>
            <a:ext cx="3383280" cy="694944"/>
          </a:xfrm>
          <a:prstGeom prst="rect">
            <a:avLst/>
          </a:prstGeom>
          <a:solidFill>
            <a:srgbClr val="DCE8FF"/>
          </a:solidFill>
          <a:ln w="12700">
            <a:solidFill>
              <a:srgbClr val="DCE8FF"/>
            </a:solidFill>
            <a:prstDash val="solid"/>
          </a:ln>
        </p:spPr>
      </p:sp>
      <p:sp>
        <p:nvSpPr>
          <p:cNvPr id="34" name="Text 32"/>
          <p:cNvSpPr/>
          <p:nvPr/>
        </p:nvSpPr>
        <p:spPr>
          <a:xfrm>
            <a:off x="8595360" y="3090672"/>
            <a:ext cx="32004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顧客獲得費・商談化率</a:t>
            </a:r>
            <a:endParaRPr lang="en-US" sz="1100" dirty="0"/>
          </a:p>
        </p:txBody>
      </p:sp>
      <p:sp>
        <p:nvSpPr>
          <p:cNvPr id="35" name="Shape 33"/>
          <p:cNvSpPr/>
          <p:nvPr/>
        </p:nvSpPr>
        <p:spPr>
          <a:xfrm>
            <a:off x="731520" y="3648456"/>
            <a:ext cx="2286000" cy="694944"/>
          </a:xfrm>
          <a:prstGeom prst="rect">
            <a:avLst/>
          </a:prstGeom>
          <a:solidFill>
            <a:srgbClr val="FFFFFF"/>
          </a:solidFill>
          <a:ln w="12700">
            <a:solidFill>
              <a:srgbClr val="DCE8FF"/>
            </a:solidFill>
            <a:prstDash val="solid"/>
          </a:ln>
        </p:spPr>
      </p:sp>
      <p:sp>
        <p:nvSpPr>
          <p:cNvPr id="36" name="Text 34"/>
          <p:cNvSpPr/>
          <p:nvPr/>
        </p:nvSpPr>
        <p:spPr>
          <a:xfrm>
            <a:off x="822960" y="3785616"/>
            <a:ext cx="2103120" cy="512064"/>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顧客成功</a:t>
            </a:r>
            <a:endParaRPr lang="en-US" sz="1100" dirty="0"/>
          </a:p>
        </p:txBody>
      </p:sp>
      <p:sp>
        <p:nvSpPr>
          <p:cNvPr id="37" name="Shape 35"/>
          <p:cNvSpPr/>
          <p:nvPr/>
        </p:nvSpPr>
        <p:spPr>
          <a:xfrm>
            <a:off x="3017520" y="3648456"/>
            <a:ext cx="1645920" cy="694944"/>
          </a:xfrm>
          <a:prstGeom prst="rect">
            <a:avLst/>
          </a:prstGeom>
          <a:solidFill>
            <a:srgbClr val="FFFFFF"/>
          </a:solidFill>
          <a:ln w="12700">
            <a:solidFill>
              <a:srgbClr val="DCE8FF"/>
            </a:solidFill>
            <a:prstDash val="solid"/>
          </a:ln>
        </p:spPr>
      </p:sp>
      <p:sp>
        <p:nvSpPr>
          <p:cNvPr id="38" name="Text 36"/>
          <p:cNvSpPr/>
          <p:nvPr/>
        </p:nvSpPr>
        <p:spPr>
          <a:xfrm>
            <a:off x="3108960" y="3785616"/>
            <a:ext cx="146304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20%</a:t>
            </a:r>
            <a:endParaRPr lang="en-US" sz="1100" dirty="0"/>
          </a:p>
        </p:txBody>
      </p:sp>
      <p:sp>
        <p:nvSpPr>
          <p:cNvPr id="39" name="Shape 37"/>
          <p:cNvSpPr/>
          <p:nvPr/>
        </p:nvSpPr>
        <p:spPr>
          <a:xfrm>
            <a:off x="4663440" y="3648456"/>
            <a:ext cx="3840480" cy="694944"/>
          </a:xfrm>
          <a:prstGeom prst="rect">
            <a:avLst/>
          </a:prstGeom>
          <a:solidFill>
            <a:srgbClr val="FFFFFF"/>
          </a:solidFill>
          <a:ln w="12700">
            <a:solidFill>
              <a:srgbClr val="DCE8FF"/>
            </a:solidFill>
            <a:prstDash val="solid"/>
          </a:ln>
        </p:spPr>
      </p:sp>
      <p:sp>
        <p:nvSpPr>
          <p:cNvPr id="40" name="Text 38"/>
          <p:cNvSpPr/>
          <p:nvPr/>
        </p:nvSpPr>
        <p:spPr>
          <a:xfrm>
            <a:off x="4754880" y="3785616"/>
            <a:ext cx="36576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オンボーディング標準化</a:t>
            </a:r>
            <a:endParaRPr lang="en-US" sz="1100" dirty="0"/>
          </a:p>
        </p:txBody>
      </p:sp>
      <p:sp>
        <p:nvSpPr>
          <p:cNvPr id="41" name="Shape 39"/>
          <p:cNvSpPr/>
          <p:nvPr/>
        </p:nvSpPr>
        <p:spPr>
          <a:xfrm>
            <a:off x="8503920" y="3648456"/>
            <a:ext cx="3383280" cy="694944"/>
          </a:xfrm>
          <a:prstGeom prst="rect">
            <a:avLst/>
          </a:prstGeom>
          <a:solidFill>
            <a:srgbClr val="FFFFFF"/>
          </a:solidFill>
          <a:ln w="12700">
            <a:solidFill>
              <a:srgbClr val="DCE8FF"/>
            </a:solidFill>
            <a:prstDash val="solid"/>
          </a:ln>
        </p:spPr>
      </p:sp>
      <p:sp>
        <p:nvSpPr>
          <p:cNvPr id="42" name="Text 40"/>
          <p:cNvSpPr/>
          <p:nvPr/>
        </p:nvSpPr>
        <p:spPr>
          <a:xfrm>
            <a:off x="8595360" y="3785616"/>
            <a:ext cx="32004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立上げ完了率</a:t>
            </a:r>
            <a:endParaRPr lang="en-US" sz="1100" dirty="0"/>
          </a:p>
        </p:txBody>
      </p:sp>
      <p:sp>
        <p:nvSpPr>
          <p:cNvPr id="43" name="Shape 41"/>
          <p:cNvSpPr/>
          <p:nvPr/>
        </p:nvSpPr>
        <p:spPr>
          <a:xfrm>
            <a:off x="731520" y="4343400"/>
            <a:ext cx="2286000" cy="694944"/>
          </a:xfrm>
          <a:prstGeom prst="rect">
            <a:avLst/>
          </a:prstGeom>
          <a:solidFill>
            <a:srgbClr val="DCE8FF"/>
          </a:solidFill>
          <a:ln w="12700">
            <a:solidFill>
              <a:srgbClr val="DCE8FF"/>
            </a:solidFill>
            <a:prstDash val="solid"/>
          </a:ln>
        </p:spPr>
      </p:sp>
      <p:sp>
        <p:nvSpPr>
          <p:cNvPr id="44" name="Text 42"/>
          <p:cNvSpPr/>
          <p:nvPr/>
        </p:nvSpPr>
        <p:spPr>
          <a:xfrm>
            <a:off x="822960" y="4480560"/>
            <a:ext cx="2103120" cy="512064"/>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管理基盤</a:t>
            </a:r>
            <a:endParaRPr lang="en-US" sz="1100" dirty="0"/>
          </a:p>
        </p:txBody>
      </p:sp>
      <p:sp>
        <p:nvSpPr>
          <p:cNvPr id="45" name="Shape 43"/>
          <p:cNvSpPr/>
          <p:nvPr/>
        </p:nvSpPr>
        <p:spPr>
          <a:xfrm>
            <a:off x="3017520" y="4343400"/>
            <a:ext cx="1645920" cy="694944"/>
          </a:xfrm>
          <a:prstGeom prst="rect">
            <a:avLst/>
          </a:prstGeom>
          <a:solidFill>
            <a:srgbClr val="DCE8FF"/>
          </a:solidFill>
          <a:ln w="12700">
            <a:solidFill>
              <a:srgbClr val="DCE8FF"/>
            </a:solidFill>
            <a:prstDash val="solid"/>
          </a:ln>
        </p:spPr>
      </p:sp>
      <p:sp>
        <p:nvSpPr>
          <p:cNvPr id="46" name="Text 44"/>
          <p:cNvSpPr/>
          <p:nvPr/>
        </p:nvSpPr>
        <p:spPr>
          <a:xfrm>
            <a:off x="3108960" y="4480560"/>
            <a:ext cx="146304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10%</a:t>
            </a:r>
            <a:endParaRPr lang="en-US" sz="1100" dirty="0"/>
          </a:p>
        </p:txBody>
      </p:sp>
      <p:sp>
        <p:nvSpPr>
          <p:cNvPr id="47" name="Shape 45"/>
          <p:cNvSpPr/>
          <p:nvPr/>
        </p:nvSpPr>
        <p:spPr>
          <a:xfrm>
            <a:off x="4663440" y="4343400"/>
            <a:ext cx="3840480" cy="694944"/>
          </a:xfrm>
          <a:prstGeom prst="rect">
            <a:avLst/>
          </a:prstGeom>
          <a:solidFill>
            <a:srgbClr val="DCE8FF"/>
          </a:solidFill>
          <a:ln w="12700">
            <a:solidFill>
              <a:srgbClr val="DCE8FF"/>
            </a:solidFill>
            <a:prstDash val="solid"/>
          </a:ln>
        </p:spPr>
      </p:sp>
      <p:sp>
        <p:nvSpPr>
          <p:cNvPr id="48" name="Text 46"/>
          <p:cNvSpPr/>
          <p:nvPr/>
        </p:nvSpPr>
        <p:spPr>
          <a:xfrm>
            <a:off x="4754880" y="4480560"/>
            <a:ext cx="36576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データ可視化と意思決定迅速化</a:t>
            </a:r>
            <a:endParaRPr lang="en-US" sz="1100" dirty="0"/>
          </a:p>
        </p:txBody>
      </p:sp>
      <p:sp>
        <p:nvSpPr>
          <p:cNvPr id="49" name="Shape 47"/>
          <p:cNvSpPr/>
          <p:nvPr/>
        </p:nvSpPr>
        <p:spPr>
          <a:xfrm>
            <a:off x="8503920" y="4343400"/>
            <a:ext cx="3383280" cy="694944"/>
          </a:xfrm>
          <a:prstGeom prst="rect">
            <a:avLst/>
          </a:prstGeom>
          <a:solidFill>
            <a:srgbClr val="DCE8FF"/>
          </a:solidFill>
          <a:ln w="12700">
            <a:solidFill>
              <a:srgbClr val="DCE8FF"/>
            </a:solidFill>
            <a:prstDash val="solid"/>
          </a:ln>
        </p:spPr>
      </p:sp>
      <p:sp>
        <p:nvSpPr>
          <p:cNvPr id="50" name="Text 48"/>
          <p:cNvSpPr/>
          <p:nvPr/>
        </p:nvSpPr>
        <p:spPr>
          <a:xfrm>
            <a:off x="8595360" y="4480560"/>
            <a:ext cx="32004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レポート更新頻度</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投資リスクと打ち手</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11</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投資リスクと打ち手</a:t>
            </a:r>
            <a:endParaRPr lang="en-US" sz="2400" dirty="0"/>
          </a:p>
        </p:txBody>
      </p:sp>
      <p:sp>
        <p:nvSpPr>
          <p:cNvPr id="11" name="Shape 9"/>
          <p:cNvSpPr/>
          <p:nvPr/>
        </p:nvSpPr>
        <p:spPr>
          <a:xfrm>
            <a:off x="731520" y="1737360"/>
            <a:ext cx="10972800" cy="1234440"/>
          </a:xfrm>
          <a:prstGeom prst="roundRect">
            <a:avLst/>
          </a:prstGeom>
          <a:solidFill>
            <a:srgbClr val="EEF4FF"/>
          </a:solidFill>
          <a:ln w="12700">
            <a:solidFill>
              <a:srgbClr val="DCE8FF"/>
            </a:solidFill>
            <a:prstDash val="solid"/>
          </a:ln>
        </p:spPr>
      </p:sp>
      <p:sp>
        <p:nvSpPr>
          <p:cNvPr id="12" name="Text 10"/>
          <p:cNvSpPr/>
          <p:nvPr/>
        </p:nvSpPr>
        <p:spPr>
          <a:xfrm>
            <a:off x="914400" y="1920240"/>
            <a:ext cx="1097280" cy="201168"/>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リスク 1</a:t>
            </a:r>
            <a:endParaRPr lang="en-US" sz="1000" dirty="0"/>
          </a:p>
        </p:txBody>
      </p:sp>
      <p:sp>
        <p:nvSpPr>
          <p:cNvPr id="13" name="Text 11"/>
          <p:cNvSpPr/>
          <p:nvPr/>
        </p:nvSpPr>
        <p:spPr>
          <a:xfrm>
            <a:off x="914400" y="2157984"/>
            <a:ext cx="3383280" cy="292608"/>
          </a:xfrm>
          <a:prstGeom prst="rect">
            <a:avLst/>
          </a:prstGeom>
          <a:noFill/>
          <a:ln/>
        </p:spPr>
        <p:txBody>
          <a:bodyPr wrap="square" rtlCol="0" anchor="ctr"/>
          <a:lstStyle/>
          <a:p>
            <a:pPr indent="0" marL="0">
              <a:buNone/>
            </a:pPr>
            <a:r>
              <a:rPr lang="en-US" sz="1200" b="1" dirty="0">
                <a:solidFill>
                  <a:srgbClr val="0C2A52"/>
                </a:solidFill>
                <a:latin typeface="Meiryo" pitchFamily="34" charset="0"/>
                <a:ea typeface="Meiryo" pitchFamily="34" charset="-122"/>
                <a:cs typeface="Meiryo" pitchFamily="34" charset="-120"/>
              </a:rPr>
              <a:t>獲得効率改善の遅延</a:t>
            </a:r>
            <a:endParaRPr lang="en-US" sz="1200" dirty="0"/>
          </a:p>
        </p:txBody>
      </p:sp>
      <p:sp>
        <p:nvSpPr>
          <p:cNvPr id="14" name="Text 12"/>
          <p:cNvSpPr/>
          <p:nvPr/>
        </p:nvSpPr>
        <p:spPr>
          <a:xfrm>
            <a:off x="4480560" y="2157984"/>
            <a:ext cx="2560320" cy="27432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影響: 回収期間長期化</a:t>
            </a:r>
            <a:endParaRPr lang="en-US" sz="1100" dirty="0"/>
          </a:p>
        </p:txBody>
      </p:sp>
      <p:sp>
        <p:nvSpPr>
          <p:cNvPr id="15" name="Text 13"/>
          <p:cNvSpPr/>
          <p:nvPr/>
        </p:nvSpPr>
        <p:spPr>
          <a:xfrm>
            <a:off x="7132320" y="2157984"/>
            <a:ext cx="4389120" cy="530352"/>
          </a:xfrm>
          <a:prstGeom prst="rect">
            <a:avLst/>
          </a:prstGeom>
          <a:noFill/>
          <a:ln/>
        </p:spPr>
        <p:txBody>
          <a:bodyPr wrap="square" rtlCol="0" anchor="t"/>
          <a:lstStyle/>
          <a:p>
            <a:pPr indent="0" marL="0">
              <a:buNone/>
            </a:pPr>
            <a:r>
              <a:rPr lang="en-US" sz="1100" dirty="0">
                <a:solidFill>
                  <a:srgbClr val="1F4172"/>
                </a:solidFill>
                <a:latin typeface="Meiryo" pitchFamily="34" charset="0"/>
                <a:ea typeface="Meiryo" pitchFamily="34" charset="-122"/>
                <a:cs typeface="Meiryo" pitchFamily="34" charset="-120"/>
              </a:rPr>
              <a:t>対策: チャネル別に予算再配分</a:t>
            </a:r>
            <a:endParaRPr lang="en-US" sz="1100" dirty="0"/>
          </a:p>
        </p:txBody>
      </p:sp>
      <p:sp>
        <p:nvSpPr>
          <p:cNvPr id="16" name="Shape 14"/>
          <p:cNvSpPr/>
          <p:nvPr/>
        </p:nvSpPr>
        <p:spPr>
          <a:xfrm>
            <a:off x="731520" y="3218688"/>
            <a:ext cx="10972800" cy="1234440"/>
          </a:xfrm>
          <a:prstGeom prst="roundRect">
            <a:avLst/>
          </a:prstGeom>
          <a:solidFill>
            <a:srgbClr val="DCE8FF"/>
          </a:solidFill>
          <a:ln w="12700">
            <a:solidFill>
              <a:srgbClr val="DCE8FF"/>
            </a:solidFill>
            <a:prstDash val="solid"/>
          </a:ln>
        </p:spPr>
      </p:sp>
      <p:sp>
        <p:nvSpPr>
          <p:cNvPr id="17" name="Text 15"/>
          <p:cNvSpPr/>
          <p:nvPr/>
        </p:nvSpPr>
        <p:spPr>
          <a:xfrm>
            <a:off x="914400" y="3401568"/>
            <a:ext cx="1097280" cy="201168"/>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リスク 2</a:t>
            </a:r>
            <a:endParaRPr lang="en-US" sz="1000" dirty="0"/>
          </a:p>
        </p:txBody>
      </p:sp>
      <p:sp>
        <p:nvSpPr>
          <p:cNvPr id="18" name="Text 16"/>
          <p:cNvSpPr/>
          <p:nvPr/>
        </p:nvSpPr>
        <p:spPr>
          <a:xfrm>
            <a:off x="914400" y="3639312"/>
            <a:ext cx="3383280" cy="292608"/>
          </a:xfrm>
          <a:prstGeom prst="rect">
            <a:avLst/>
          </a:prstGeom>
          <a:noFill/>
          <a:ln/>
        </p:spPr>
        <p:txBody>
          <a:bodyPr wrap="square" rtlCol="0" anchor="ctr"/>
          <a:lstStyle/>
          <a:p>
            <a:pPr indent="0" marL="0">
              <a:buNone/>
            </a:pPr>
            <a:r>
              <a:rPr lang="en-US" sz="1200" b="1" dirty="0">
                <a:solidFill>
                  <a:srgbClr val="0C2A52"/>
                </a:solidFill>
                <a:latin typeface="Meiryo" pitchFamily="34" charset="0"/>
                <a:ea typeface="Meiryo" pitchFamily="34" charset="-122"/>
                <a:cs typeface="Meiryo" pitchFamily="34" charset="-120"/>
              </a:rPr>
              <a:t>継続率低下</a:t>
            </a:r>
            <a:endParaRPr lang="en-US" sz="1200" dirty="0"/>
          </a:p>
        </p:txBody>
      </p:sp>
      <p:sp>
        <p:nvSpPr>
          <p:cNvPr id="19" name="Text 17"/>
          <p:cNvSpPr/>
          <p:nvPr/>
        </p:nvSpPr>
        <p:spPr>
          <a:xfrm>
            <a:off x="4480560" y="3639312"/>
            <a:ext cx="2560320" cy="27432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影響: 収益下振れ</a:t>
            </a:r>
            <a:endParaRPr lang="en-US" sz="1100" dirty="0"/>
          </a:p>
        </p:txBody>
      </p:sp>
      <p:sp>
        <p:nvSpPr>
          <p:cNvPr id="20" name="Text 18"/>
          <p:cNvSpPr/>
          <p:nvPr/>
        </p:nvSpPr>
        <p:spPr>
          <a:xfrm>
            <a:off x="7132320" y="3639312"/>
            <a:ext cx="4389120" cy="530352"/>
          </a:xfrm>
          <a:prstGeom prst="rect">
            <a:avLst/>
          </a:prstGeom>
          <a:noFill/>
          <a:ln/>
        </p:spPr>
        <p:txBody>
          <a:bodyPr wrap="square" rtlCol="0" anchor="t"/>
          <a:lstStyle/>
          <a:p>
            <a:pPr indent="0" marL="0">
              <a:buNone/>
            </a:pPr>
            <a:r>
              <a:rPr lang="en-US" sz="1100" dirty="0">
                <a:solidFill>
                  <a:srgbClr val="1F4172"/>
                </a:solidFill>
                <a:latin typeface="Meiryo" pitchFamily="34" charset="0"/>
                <a:ea typeface="Meiryo" pitchFamily="34" charset="-122"/>
                <a:cs typeface="Meiryo" pitchFamily="34" charset="-120"/>
              </a:rPr>
              <a:t>対策: オンボーディング改善施策を前倒し</a:t>
            </a:r>
            <a:endParaRPr lang="en-US" sz="1100" dirty="0"/>
          </a:p>
        </p:txBody>
      </p:sp>
      <p:sp>
        <p:nvSpPr>
          <p:cNvPr id="21" name="Shape 19"/>
          <p:cNvSpPr/>
          <p:nvPr/>
        </p:nvSpPr>
        <p:spPr>
          <a:xfrm>
            <a:off x="731520" y="4700016"/>
            <a:ext cx="10972800" cy="1234440"/>
          </a:xfrm>
          <a:prstGeom prst="roundRect">
            <a:avLst/>
          </a:prstGeom>
          <a:solidFill>
            <a:srgbClr val="EEF4FF"/>
          </a:solidFill>
          <a:ln w="12700">
            <a:solidFill>
              <a:srgbClr val="DCE8FF"/>
            </a:solidFill>
            <a:prstDash val="solid"/>
          </a:ln>
        </p:spPr>
      </p:sp>
      <p:sp>
        <p:nvSpPr>
          <p:cNvPr id="22" name="Text 20"/>
          <p:cNvSpPr/>
          <p:nvPr/>
        </p:nvSpPr>
        <p:spPr>
          <a:xfrm>
            <a:off x="914400" y="4882896"/>
            <a:ext cx="1097280" cy="201168"/>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リスク 3</a:t>
            </a:r>
            <a:endParaRPr lang="en-US" sz="1000" dirty="0"/>
          </a:p>
        </p:txBody>
      </p:sp>
      <p:sp>
        <p:nvSpPr>
          <p:cNvPr id="23" name="Text 21"/>
          <p:cNvSpPr/>
          <p:nvPr/>
        </p:nvSpPr>
        <p:spPr>
          <a:xfrm>
            <a:off x="914400" y="5120640"/>
            <a:ext cx="3383280" cy="292608"/>
          </a:xfrm>
          <a:prstGeom prst="rect">
            <a:avLst/>
          </a:prstGeom>
          <a:noFill/>
          <a:ln/>
        </p:spPr>
        <p:txBody>
          <a:bodyPr wrap="square" rtlCol="0" anchor="ctr"/>
          <a:lstStyle/>
          <a:p>
            <a:pPr indent="0" marL="0">
              <a:buNone/>
            </a:pPr>
            <a:r>
              <a:rPr lang="en-US" sz="1200" b="1" dirty="0">
                <a:solidFill>
                  <a:srgbClr val="0C2A52"/>
                </a:solidFill>
                <a:latin typeface="Meiryo" pitchFamily="34" charset="0"/>
                <a:ea typeface="Meiryo" pitchFamily="34" charset="-122"/>
                <a:cs typeface="Meiryo" pitchFamily="34" charset="-120"/>
              </a:rPr>
              <a:t>採用遅延</a:t>
            </a:r>
            <a:endParaRPr lang="en-US" sz="1200" dirty="0"/>
          </a:p>
        </p:txBody>
      </p:sp>
      <p:sp>
        <p:nvSpPr>
          <p:cNvPr id="24" name="Text 22"/>
          <p:cNvSpPr/>
          <p:nvPr/>
        </p:nvSpPr>
        <p:spPr>
          <a:xfrm>
            <a:off x="4480560" y="5120640"/>
            <a:ext cx="2560320" cy="27432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影響: 実行速度低下</a:t>
            </a:r>
            <a:endParaRPr lang="en-US" sz="1100" dirty="0"/>
          </a:p>
        </p:txBody>
      </p:sp>
      <p:sp>
        <p:nvSpPr>
          <p:cNvPr id="25" name="Text 23"/>
          <p:cNvSpPr/>
          <p:nvPr/>
        </p:nvSpPr>
        <p:spPr>
          <a:xfrm>
            <a:off x="7132320" y="5120640"/>
            <a:ext cx="4389120" cy="530352"/>
          </a:xfrm>
          <a:prstGeom prst="rect">
            <a:avLst/>
          </a:prstGeom>
          <a:noFill/>
          <a:ln/>
        </p:spPr>
        <p:txBody>
          <a:bodyPr wrap="square" rtlCol="0" anchor="t"/>
          <a:lstStyle/>
          <a:p>
            <a:pPr indent="0" marL="0">
              <a:buNone/>
            </a:pPr>
            <a:r>
              <a:rPr lang="en-US" sz="1100" dirty="0">
                <a:solidFill>
                  <a:srgbClr val="1F4172"/>
                </a:solidFill>
                <a:latin typeface="Meiryo" pitchFamily="34" charset="0"/>
                <a:ea typeface="Meiryo" pitchFamily="34" charset="-122"/>
                <a:cs typeface="Meiryo" pitchFamily="34" charset="-120"/>
              </a:rPr>
              <a:t>対策: 外部リソース活用で補完</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投資委員会向け想定質問</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12</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投資委員会向け想定質問</a:t>
            </a:r>
            <a:endParaRPr lang="en-US" sz="2400" dirty="0"/>
          </a:p>
        </p:txBody>
      </p:sp>
      <p:sp>
        <p:nvSpPr>
          <p:cNvPr id="11" name="Shape 9"/>
          <p:cNvSpPr/>
          <p:nvPr/>
        </p:nvSpPr>
        <p:spPr>
          <a:xfrm>
            <a:off x="731520" y="1691640"/>
            <a:ext cx="5212080" cy="1874520"/>
          </a:xfrm>
          <a:prstGeom prst="roundRect">
            <a:avLst/>
          </a:prstGeom>
          <a:solidFill>
            <a:srgbClr val="EEF4FF"/>
          </a:solidFill>
          <a:ln w="12700">
            <a:solidFill>
              <a:srgbClr val="DCE8FF"/>
            </a:solidFill>
            <a:prstDash val="solid"/>
          </a:ln>
        </p:spPr>
      </p:sp>
      <p:sp>
        <p:nvSpPr>
          <p:cNvPr id="12" name="Text 10"/>
          <p:cNvSpPr/>
          <p:nvPr/>
        </p:nvSpPr>
        <p:spPr>
          <a:xfrm>
            <a:off x="950976" y="1911096"/>
            <a:ext cx="4754880" cy="438912"/>
          </a:xfrm>
          <a:prstGeom prst="rect">
            <a:avLst/>
          </a:prstGeom>
          <a:noFill/>
          <a:ln/>
        </p:spPr>
        <p:txBody>
          <a:bodyPr wrap="square" rtlCol="0" anchor="ctr"/>
          <a:lstStyle/>
          <a:p>
            <a:pPr indent="0" marL="0">
              <a:buNone/>
            </a:pPr>
            <a:r>
              <a:rPr lang="en-US" sz="1100" b="1" dirty="0">
                <a:solidFill>
                  <a:srgbClr val="0C2A52"/>
                </a:solidFill>
                <a:latin typeface="Meiryo" pitchFamily="34" charset="0"/>
                <a:ea typeface="Meiryo" pitchFamily="34" charset="-122"/>
                <a:cs typeface="Meiryo" pitchFamily="34" charset="-120"/>
              </a:rPr>
              <a:t>質問: 追加投資の判定基準は？</a:t>
            </a:r>
            <a:endParaRPr lang="en-US" sz="1100" dirty="0"/>
          </a:p>
        </p:txBody>
      </p:sp>
      <p:sp>
        <p:nvSpPr>
          <p:cNvPr id="13" name="Text 11"/>
          <p:cNvSpPr/>
          <p:nvPr/>
        </p:nvSpPr>
        <p:spPr>
          <a:xfrm>
            <a:off x="950976" y="2441448"/>
            <a:ext cx="4754880" cy="100584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回答: 顧客獲得費・継続率・粗利率の3指標達成をゲートにします。</a:t>
            </a:r>
            <a:endParaRPr lang="en-US" sz="1100" dirty="0"/>
          </a:p>
        </p:txBody>
      </p:sp>
      <p:sp>
        <p:nvSpPr>
          <p:cNvPr id="14" name="Shape 12"/>
          <p:cNvSpPr/>
          <p:nvPr/>
        </p:nvSpPr>
        <p:spPr>
          <a:xfrm>
            <a:off x="6217920" y="1691640"/>
            <a:ext cx="5212080" cy="1874520"/>
          </a:xfrm>
          <a:prstGeom prst="roundRect">
            <a:avLst/>
          </a:prstGeom>
          <a:solidFill>
            <a:srgbClr val="DCE8FF"/>
          </a:solidFill>
          <a:ln w="12700">
            <a:solidFill>
              <a:srgbClr val="DCE8FF"/>
            </a:solidFill>
            <a:prstDash val="solid"/>
          </a:ln>
        </p:spPr>
      </p:sp>
      <p:sp>
        <p:nvSpPr>
          <p:cNvPr id="15" name="Text 13"/>
          <p:cNvSpPr/>
          <p:nvPr/>
        </p:nvSpPr>
        <p:spPr>
          <a:xfrm>
            <a:off x="6437376" y="1911096"/>
            <a:ext cx="4754880" cy="438912"/>
          </a:xfrm>
          <a:prstGeom prst="rect">
            <a:avLst/>
          </a:prstGeom>
          <a:noFill/>
          <a:ln/>
        </p:spPr>
        <p:txBody>
          <a:bodyPr wrap="square" rtlCol="0" anchor="ctr"/>
          <a:lstStyle/>
          <a:p>
            <a:pPr indent="0" marL="0">
              <a:buNone/>
            </a:pPr>
            <a:r>
              <a:rPr lang="en-US" sz="1100" b="1" dirty="0">
                <a:solidFill>
                  <a:srgbClr val="0C2A52"/>
                </a:solidFill>
                <a:latin typeface="Meiryo" pitchFamily="34" charset="0"/>
                <a:ea typeface="Meiryo" pitchFamily="34" charset="-122"/>
                <a:cs typeface="Meiryo" pitchFamily="34" charset="-120"/>
              </a:rPr>
              <a:t>質問: 弱気シナリオ時の撤退条件は？</a:t>
            </a:r>
            <a:endParaRPr lang="en-US" sz="1100" dirty="0"/>
          </a:p>
        </p:txBody>
      </p:sp>
      <p:sp>
        <p:nvSpPr>
          <p:cNvPr id="16" name="Text 14"/>
          <p:cNvSpPr/>
          <p:nvPr/>
        </p:nvSpPr>
        <p:spPr>
          <a:xfrm>
            <a:off x="6437376" y="2441448"/>
            <a:ext cx="4754880" cy="100584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回答: 回収期間が閾値を超える場合は投資凍結を実行します。</a:t>
            </a:r>
            <a:endParaRPr lang="en-US" sz="1100" dirty="0"/>
          </a:p>
        </p:txBody>
      </p:sp>
      <p:sp>
        <p:nvSpPr>
          <p:cNvPr id="17" name="Shape 15"/>
          <p:cNvSpPr/>
          <p:nvPr/>
        </p:nvSpPr>
        <p:spPr>
          <a:xfrm>
            <a:off x="731520" y="3840480"/>
            <a:ext cx="5212080" cy="1874520"/>
          </a:xfrm>
          <a:prstGeom prst="roundRect">
            <a:avLst/>
          </a:prstGeom>
          <a:solidFill>
            <a:srgbClr val="EEF4FF"/>
          </a:solidFill>
          <a:ln w="12700">
            <a:solidFill>
              <a:srgbClr val="DCE8FF"/>
            </a:solidFill>
            <a:prstDash val="solid"/>
          </a:ln>
        </p:spPr>
      </p:sp>
      <p:sp>
        <p:nvSpPr>
          <p:cNvPr id="18" name="Text 16"/>
          <p:cNvSpPr/>
          <p:nvPr/>
        </p:nvSpPr>
        <p:spPr>
          <a:xfrm>
            <a:off x="950976" y="4059936"/>
            <a:ext cx="4754880" cy="438912"/>
          </a:xfrm>
          <a:prstGeom prst="rect">
            <a:avLst/>
          </a:prstGeom>
          <a:noFill/>
          <a:ln/>
        </p:spPr>
        <p:txBody>
          <a:bodyPr wrap="square" rtlCol="0" anchor="ctr"/>
          <a:lstStyle/>
          <a:p>
            <a:pPr indent="0" marL="0">
              <a:buNone/>
            </a:pPr>
            <a:r>
              <a:rPr lang="en-US" sz="1100" b="1" dirty="0">
                <a:solidFill>
                  <a:srgbClr val="0C2A52"/>
                </a:solidFill>
                <a:latin typeface="Meiryo" pitchFamily="34" charset="0"/>
                <a:ea typeface="Meiryo" pitchFamily="34" charset="-122"/>
                <a:cs typeface="Meiryo" pitchFamily="34" charset="-120"/>
              </a:rPr>
              <a:t>質問: 最も不確実な前提は？</a:t>
            </a:r>
            <a:endParaRPr lang="en-US" sz="1100" dirty="0"/>
          </a:p>
        </p:txBody>
      </p:sp>
      <p:sp>
        <p:nvSpPr>
          <p:cNvPr id="19" name="Text 17"/>
          <p:cNvSpPr/>
          <p:nvPr/>
        </p:nvSpPr>
        <p:spPr>
          <a:xfrm>
            <a:off x="950976" y="4590288"/>
            <a:ext cx="4754880" cy="100584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回答: 継続率改善の速度です。初期90日で検証します。</a:t>
            </a:r>
            <a:endParaRPr lang="en-US" sz="1100" dirty="0"/>
          </a:p>
        </p:txBody>
      </p:sp>
      <p:sp>
        <p:nvSpPr>
          <p:cNvPr id="20" name="Shape 18"/>
          <p:cNvSpPr/>
          <p:nvPr/>
        </p:nvSpPr>
        <p:spPr>
          <a:xfrm>
            <a:off x="6217920" y="3840480"/>
            <a:ext cx="5212080" cy="1874520"/>
          </a:xfrm>
          <a:prstGeom prst="roundRect">
            <a:avLst/>
          </a:prstGeom>
          <a:solidFill>
            <a:srgbClr val="DCE8FF"/>
          </a:solidFill>
          <a:ln w="12700">
            <a:solidFill>
              <a:srgbClr val="DCE8FF"/>
            </a:solidFill>
            <a:prstDash val="solid"/>
          </a:ln>
        </p:spPr>
      </p:sp>
      <p:sp>
        <p:nvSpPr>
          <p:cNvPr id="21" name="Text 19"/>
          <p:cNvSpPr/>
          <p:nvPr/>
        </p:nvSpPr>
        <p:spPr>
          <a:xfrm>
            <a:off x="6437376" y="4059936"/>
            <a:ext cx="4754880" cy="438912"/>
          </a:xfrm>
          <a:prstGeom prst="rect">
            <a:avLst/>
          </a:prstGeom>
          <a:noFill/>
          <a:ln/>
        </p:spPr>
        <p:txBody>
          <a:bodyPr wrap="square" rtlCol="0" anchor="ctr"/>
          <a:lstStyle/>
          <a:p>
            <a:pPr indent="0" marL="0">
              <a:buNone/>
            </a:pPr>
            <a:r>
              <a:rPr lang="en-US" sz="1100" b="1" dirty="0">
                <a:solidFill>
                  <a:srgbClr val="0C2A52"/>
                </a:solidFill>
                <a:latin typeface="Meiryo" pitchFamily="34" charset="0"/>
                <a:ea typeface="Meiryo" pitchFamily="34" charset="-122"/>
                <a:cs typeface="Meiryo" pitchFamily="34" charset="-120"/>
              </a:rPr>
              <a:t>質問: 標準シナリオ達成の鍵は？</a:t>
            </a:r>
            <a:endParaRPr lang="en-US" sz="1100" dirty="0"/>
          </a:p>
        </p:txBody>
      </p:sp>
      <p:sp>
        <p:nvSpPr>
          <p:cNvPr id="22" name="Text 20"/>
          <p:cNvSpPr/>
          <p:nvPr/>
        </p:nvSpPr>
        <p:spPr>
          <a:xfrm>
            <a:off x="6437376" y="4590288"/>
            <a:ext cx="4754880" cy="100584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回答: 獲得効率改善とオンボーディング品質の同時強化です。</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意思決定依頼</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13</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意思決定依頼</a:t>
            </a:r>
            <a:endParaRPr lang="en-US" sz="2400" dirty="0"/>
          </a:p>
        </p:txBody>
      </p:sp>
      <p:sp>
        <p:nvSpPr>
          <p:cNvPr id="11" name="Shape 9"/>
          <p:cNvSpPr/>
          <p:nvPr/>
        </p:nvSpPr>
        <p:spPr>
          <a:xfrm>
            <a:off x="731520" y="1600200"/>
            <a:ext cx="10972800" cy="4709160"/>
          </a:xfrm>
          <a:prstGeom prst="roundRect">
            <a:avLst/>
          </a:prstGeom>
          <a:solidFill>
            <a:srgbClr val="EEF4FF"/>
          </a:solidFill>
          <a:ln w="12700">
            <a:solidFill>
              <a:srgbClr val="DCE8FF"/>
            </a:solidFill>
            <a:prstDash val="solid"/>
          </a:ln>
        </p:spPr>
      </p:sp>
      <p:sp>
        <p:nvSpPr>
          <p:cNvPr id="12" name="Shape 10"/>
          <p:cNvSpPr/>
          <p:nvPr/>
        </p:nvSpPr>
        <p:spPr>
          <a:xfrm>
            <a:off x="1097280" y="2103120"/>
            <a:ext cx="9875520" cy="621792"/>
          </a:xfrm>
          <a:prstGeom prst="roundRect">
            <a:avLst/>
          </a:prstGeom>
          <a:solidFill>
            <a:srgbClr val="DCE8FF"/>
          </a:solidFill>
          <a:ln w="12700">
            <a:solidFill>
              <a:srgbClr val="FFFFFF"/>
            </a:solidFill>
            <a:prstDash val="solid"/>
          </a:ln>
        </p:spPr>
      </p:sp>
      <p:sp>
        <p:nvSpPr>
          <p:cNvPr id="13" name="Text 11"/>
          <p:cNvSpPr/>
          <p:nvPr/>
        </p:nvSpPr>
        <p:spPr>
          <a:xfrm>
            <a:off x="1325880" y="2295144"/>
            <a:ext cx="402336" cy="182880"/>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01</a:t>
            </a:r>
            <a:endParaRPr lang="en-US" sz="1000" dirty="0"/>
          </a:p>
        </p:txBody>
      </p:sp>
      <p:sp>
        <p:nvSpPr>
          <p:cNvPr id="14" name="Text 12"/>
          <p:cNvSpPr/>
          <p:nvPr/>
        </p:nvSpPr>
        <p:spPr>
          <a:xfrm>
            <a:off x="1901952" y="2286000"/>
            <a:ext cx="8778240" cy="219456"/>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第1段階投資の承認</a:t>
            </a:r>
            <a:endParaRPr lang="en-US" sz="1300" dirty="0"/>
          </a:p>
        </p:txBody>
      </p:sp>
      <p:sp>
        <p:nvSpPr>
          <p:cNvPr id="15" name="Shape 13"/>
          <p:cNvSpPr/>
          <p:nvPr/>
        </p:nvSpPr>
        <p:spPr>
          <a:xfrm>
            <a:off x="1097280" y="3017520"/>
            <a:ext cx="9875520" cy="621792"/>
          </a:xfrm>
          <a:prstGeom prst="roundRect">
            <a:avLst/>
          </a:prstGeom>
          <a:solidFill>
            <a:srgbClr val="FFFFFF"/>
          </a:solidFill>
          <a:ln w="12700">
            <a:solidFill>
              <a:srgbClr val="FFFFFF"/>
            </a:solidFill>
            <a:prstDash val="solid"/>
          </a:ln>
        </p:spPr>
      </p:sp>
      <p:sp>
        <p:nvSpPr>
          <p:cNvPr id="16" name="Text 14"/>
          <p:cNvSpPr/>
          <p:nvPr/>
        </p:nvSpPr>
        <p:spPr>
          <a:xfrm>
            <a:off x="1325880" y="3209544"/>
            <a:ext cx="402336" cy="182880"/>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02</a:t>
            </a:r>
            <a:endParaRPr lang="en-US" sz="1000" dirty="0"/>
          </a:p>
        </p:txBody>
      </p:sp>
      <p:sp>
        <p:nvSpPr>
          <p:cNvPr id="17" name="Text 15"/>
          <p:cNvSpPr/>
          <p:nvPr/>
        </p:nvSpPr>
        <p:spPr>
          <a:xfrm>
            <a:off x="1901952" y="3200400"/>
            <a:ext cx="8778240" cy="219456"/>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追加投資判定ゲートの承認</a:t>
            </a:r>
            <a:endParaRPr lang="en-US" sz="1300" dirty="0"/>
          </a:p>
        </p:txBody>
      </p:sp>
      <p:sp>
        <p:nvSpPr>
          <p:cNvPr id="18" name="Shape 16"/>
          <p:cNvSpPr/>
          <p:nvPr/>
        </p:nvSpPr>
        <p:spPr>
          <a:xfrm>
            <a:off x="1097280" y="3931920"/>
            <a:ext cx="9875520" cy="621792"/>
          </a:xfrm>
          <a:prstGeom prst="roundRect">
            <a:avLst/>
          </a:prstGeom>
          <a:solidFill>
            <a:srgbClr val="DCE8FF"/>
          </a:solidFill>
          <a:ln w="12700">
            <a:solidFill>
              <a:srgbClr val="FFFFFF"/>
            </a:solidFill>
            <a:prstDash val="solid"/>
          </a:ln>
        </p:spPr>
      </p:sp>
      <p:sp>
        <p:nvSpPr>
          <p:cNvPr id="19" name="Text 17"/>
          <p:cNvSpPr/>
          <p:nvPr/>
        </p:nvSpPr>
        <p:spPr>
          <a:xfrm>
            <a:off x="1325880" y="4123944"/>
            <a:ext cx="402336" cy="182880"/>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03</a:t>
            </a:r>
            <a:endParaRPr lang="en-US" sz="1000" dirty="0"/>
          </a:p>
        </p:txBody>
      </p:sp>
      <p:sp>
        <p:nvSpPr>
          <p:cNvPr id="20" name="Text 18"/>
          <p:cNvSpPr/>
          <p:nvPr/>
        </p:nvSpPr>
        <p:spPr>
          <a:xfrm>
            <a:off x="1901952" y="4114800"/>
            <a:ext cx="8778240" cy="219456"/>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四半期レビュー体制の確定</a:t>
            </a:r>
            <a:endParaRPr lang="en-US" sz="1300" dirty="0"/>
          </a:p>
        </p:txBody>
      </p:sp>
      <p:sp>
        <p:nvSpPr>
          <p:cNvPr id="21" name="Shape 19"/>
          <p:cNvSpPr/>
          <p:nvPr/>
        </p:nvSpPr>
        <p:spPr>
          <a:xfrm>
            <a:off x="1097280" y="4846320"/>
            <a:ext cx="9875520" cy="621792"/>
          </a:xfrm>
          <a:prstGeom prst="roundRect">
            <a:avLst/>
          </a:prstGeom>
          <a:solidFill>
            <a:srgbClr val="FFFFFF"/>
          </a:solidFill>
          <a:ln w="12700">
            <a:solidFill>
              <a:srgbClr val="FFFFFF"/>
            </a:solidFill>
            <a:prstDash val="solid"/>
          </a:ln>
        </p:spPr>
      </p:sp>
      <p:sp>
        <p:nvSpPr>
          <p:cNvPr id="22" name="Text 20"/>
          <p:cNvSpPr/>
          <p:nvPr/>
        </p:nvSpPr>
        <p:spPr>
          <a:xfrm>
            <a:off x="1325880" y="5038344"/>
            <a:ext cx="402336" cy="182880"/>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04</a:t>
            </a:r>
            <a:endParaRPr lang="en-US" sz="1000" dirty="0"/>
          </a:p>
        </p:txBody>
      </p:sp>
      <p:sp>
        <p:nvSpPr>
          <p:cNvPr id="23" name="Text 21"/>
          <p:cNvSpPr/>
          <p:nvPr/>
        </p:nvSpPr>
        <p:spPr>
          <a:xfrm>
            <a:off x="1901952" y="5029200"/>
            <a:ext cx="8778240" cy="219456"/>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撤退基準の合意</a:t>
            </a:r>
            <a:endParaRPr lang="en-US" sz="1300" dirty="0"/>
          </a:p>
        </p:txBody>
      </p:sp>
      <p:sp>
        <p:nvSpPr>
          <p:cNvPr id="24" name="Text 22"/>
          <p:cNvSpPr/>
          <p:nvPr/>
        </p:nvSpPr>
        <p:spPr>
          <a:xfrm>
            <a:off x="1097280" y="5852160"/>
            <a:ext cx="6217920" cy="201168"/>
          </a:xfrm>
          <a:prstGeom prst="rect">
            <a:avLst/>
          </a:prstGeom>
          <a:noFill/>
          <a:ln/>
        </p:spPr>
        <p:txBody>
          <a:bodyPr wrap="square" rtlCol="0" anchor="ctr"/>
          <a:lstStyle/>
          <a:p>
            <a:pPr indent="0" marL="0">
              <a:buNone/>
            </a:pPr>
            <a:r>
              <a:rPr lang="en-US" sz="1000" i="1" dirty="0">
                <a:solidFill>
                  <a:srgbClr val="23549A"/>
                </a:solidFill>
                <a:latin typeface="Meiryo" pitchFamily="34" charset="0"/>
                <a:ea typeface="Meiryo" pitchFamily="34" charset="-122"/>
                <a:cs typeface="Meiryo" pitchFamily="34" charset="-120"/>
              </a:rPr>
              <a:t>備考: 【担当】 / 【期限】 / 【承認者】</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検討アジェンダ</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2</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検討アジェンダ</a:t>
            </a:r>
            <a:endParaRPr lang="en-US" sz="2400" dirty="0"/>
          </a:p>
        </p:txBody>
      </p:sp>
      <p:sp>
        <p:nvSpPr>
          <p:cNvPr id="11" name="Text 9"/>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4F6792"/>
                </a:solidFill>
                <a:latin typeface="Meiryo" pitchFamily="34" charset="0"/>
                <a:ea typeface="Meiryo" pitchFamily="34" charset="-122"/>
                <a:cs typeface="Meiryo" pitchFamily="34" charset="-120"/>
              </a:rPr>
              <a:t>案件に合わせて並び替え可能</a:t>
            </a:r>
            <a:endParaRPr lang="en-US" sz="1200" dirty="0"/>
          </a:p>
        </p:txBody>
      </p:sp>
      <p:sp>
        <p:nvSpPr>
          <p:cNvPr id="12" name="Shape 10"/>
          <p:cNvSpPr/>
          <p:nvPr/>
        </p:nvSpPr>
        <p:spPr>
          <a:xfrm>
            <a:off x="822960" y="1783080"/>
            <a:ext cx="512064" cy="384048"/>
          </a:xfrm>
          <a:prstGeom prst="roundRect">
            <a:avLst/>
          </a:prstGeom>
          <a:solidFill>
            <a:srgbClr val="23549A"/>
          </a:solidFill>
          <a:ln w="12700">
            <a:solidFill>
              <a:srgbClr val="23549A"/>
            </a:solidFill>
            <a:prstDash val="solid"/>
          </a:ln>
        </p:spPr>
      </p:sp>
      <p:sp>
        <p:nvSpPr>
          <p:cNvPr id="13" name="Text 11"/>
          <p:cNvSpPr/>
          <p:nvPr/>
        </p:nvSpPr>
        <p:spPr>
          <a:xfrm>
            <a:off x="987552" y="1874520"/>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1</a:t>
            </a:r>
            <a:endParaRPr lang="en-US" sz="1100" dirty="0"/>
          </a:p>
        </p:txBody>
      </p:sp>
      <p:sp>
        <p:nvSpPr>
          <p:cNvPr id="14" name="Shape 12"/>
          <p:cNvSpPr/>
          <p:nvPr/>
        </p:nvSpPr>
        <p:spPr>
          <a:xfrm>
            <a:off x="1508760" y="1783080"/>
            <a:ext cx="5303520" cy="384048"/>
          </a:xfrm>
          <a:prstGeom prst="roundRect">
            <a:avLst/>
          </a:prstGeom>
          <a:solidFill>
            <a:srgbClr val="EEF4FF"/>
          </a:solidFill>
          <a:ln w="12700">
            <a:solidFill>
              <a:srgbClr val="DCE8FF"/>
            </a:solidFill>
            <a:prstDash val="solid"/>
          </a:ln>
        </p:spPr>
      </p:sp>
      <p:sp>
        <p:nvSpPr>
          <p:cNvPr id="15" name="Text 13"/>
          <p:cNvSpPr/>
          <p:nvPr/>
        </p:nvSpPr>
        <p:spPr>
          <a:xfrm>
            <a:off x="1783080" y="1874520"/>
            <a:ext cx="4754880" cy="182880"/>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投資仮説</a:t>
            </a:r>
            <a:endParaRPr lang="en-US" sz="1300" dirty="0"/>
          </a:p>
        </p:txBody>
      </p:sp>
      <p:sp>
        <p:nvSpPr>
          <p:cNvPr id="16" name="Shape 14"/>
          <p:cNvSpPr/>
          <p:nvPr/>
        </p:nvSpPr>
        <p:spPr>
          <a:xfrm>
            <a:off x="822960" y="2441448"/>
            <a:ext cx="512064" cy="384048"/>
          </a:xfrm>
          <a:prstGeom prst="roundRect">
            <a:avLst/>
          </a:prstGeom>
          <a:solidFill>
            <a:srgbClr val="23549A"/>
          </a:solidFill>
          <a:ln w="12700">
            <a:solidFill>
              <a:srgbClr val="23549A"/>
            </a:solidFill>
            <a:prstDash val="solid"/>
          </a:ln>
        </p:spPr>
      </p:sp>
      <p:sp>
        <p:nvSpPr>
          <p:cNvPr id="17" name="Text 15"/>
          <p:cNvSpPr/>
          <p:nvPr/>
        </p:nvSpPr>
        <p:spPr>
          <a:xfrm>
            <a:off x="987552" y="2532888"/>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2</a:t>
            </a:r>
            <a:endParaRPr lang="en-US" sz="1100" dirty="0"/>
          </a:p>
        </p:txBody>
      </p:sp>
      <p:sp>
        <p:nvSpPr>
          <p:cNvPr id="18" name="Shape 16"/>
          <p:cNvSpPr/>
          <p:nvPr/>
        </p:nvSpPr>
        <p:spPr>
          <a:xfrm>
            <a:off x="1508760" y="2441448"/>
            <a:ext cx="5303520" cy="384048"/>
          </a:xfrm>
          <a:prstGeom prst="roundRect">
            <a:avLst/>
          </a:prstGeom>
          <a:solidFill>
            <a:srgbClr val="DCE8FF"/>
          </a:solidFill>
          <a:ln w="12700">
            <a:solidFill>
              <a:srgbClr val="DCE8FF"/>
            </a:solidFill>
            <a:prstDash val="solid"/>
          </a:ln>
        </p:spPr>
      </p:sp>
      <p:sp>
        <p:nvSpPr>
          <p:cNvPr id="19" name="Text 17"/>
          <p:cNvSpPr/>
          <p:nvPr/>
        </p:nvSpPr>
        <p:spPr>
          <a:xfrm>
            <a:off x="1783080" y="2532888"/>
            <a:ext cx="4754880" cy="182880"/>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市場前提</a:t>
            </a:r>
            <a:endParaRPr lang="en-US" sz="1300" dirty="0"/>
          </a:p>
        </p:txBody>
      </p:sp>
      <p:sp>
        <p:nvSpPr>
          <p:cNvPr id="20" name="Shape 18"/>
          <p:cNvSpPr/>
          <p:nvPr/>
        </p:nvSpPr>
        <p:spPr>
          <a:xfrm>
            <a:off x="822960" y="3099816"/>
            <a:ext cx="512064" cy="384048"/>
          </a:xfrm>
          <a:prstGeom prst="roundRect">
            <a:avLst/>
          </a:prstGeom>
          <a:solidFill>
            <a:srgbClr val="23549A"/>
          </a:solidFill>
          <a:ln w="12700">
            <a:solidFill>
              <a:srgbClr val="23549A"/>
            </a:solidFill>
            <a:prstDash val="solid"/>
          </a:ln>
        </p:spPr>
      </p:sp>
      <p:sp>
        <p:nvSpPr>
          <p:cNvPr id="21" name="Text 19"/>
          <p:cNvSpPr/>
          <p:nvPr/>
        </p:nvSpPr>
        <p:spPr>
          <a:xfrm>
            <a:off x="987552" y="3191256"/>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3</a:t>
            </a:r>
            <a:endParaRPr lang="en-US" sz="1100" dirty="0"/>
          </a:p>
        </p:txBody>
      </p:sp>
      <p:sp>
        <p:nvSpPr>
          <p:cNvPr id="22" name="Shape 20"/>
          <p:cNvSpPr/>
          <p:nvPr/>
        </p:nvSpPr>
        <p:spPr>
          <a:xfrm>
            <a:off x="1508760" y="3099816"/>
            <a:ext cx="5303520" cy="384048"/>
          </a:xfrm>
          <a:prstGeom prst="roundRect">
            <a:avLst/>
          </a:prstGeom>
          <a:solidFill>
            <a:srgbClr val="EEF4FF"/>
          </a:solidFill>
          <a:ln w="12700">
            <a:solidFill>
              <a:srgbClr val="DCE8FF"/>
            </a:solidFill>
            <a:prstDash val="solid"/>
          </a:ln>
        </p:spPr>
      </p:sp>
      <p:sp>
        <p:nvSpPr>
          <p:cNvPr id="23" name="Text 21"/>
          <p:cNvSpPr/>
          <p:nvPr/>
        </p:nvSpPr>
        <p:spPr>
          <a:xfrm>
            <a:off x="1783080" y="3191256"/>
            <a:ext cx="4754880" cy="182880"/>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ユニットエコノミクス</a:t>
            </a:r>
            <a:endParaRPr lang="en-US" sz="1300" dirty="0"/>
          </a:p>
        </p:txBody>
      </p:sp>
      <p:sp>
        <p:nvSpPr>
          <p:cNvPr id="24" name="Shape 22"/>
          <p:cNvSpPr/>
          <p:nvPr/>
        </p:nvSpPr>
        <p:spPr>
          <a:xfrm>
            <a:off x="822960" y="3758184"/>
            <a:ext cx="512064" cy="384048"/>
          </a:xfrm>
          <a:prstGeom prst="roundRect">
            <a:avLst/>
          </a:prstGeom>
          <a:solidFill>
            <a:srgbClr val="23549A"/>
          </a:solidFill>
          <a:ln w="12700">
            <a:solidFill>
              <a:srgbClr val="23549A"/>
            </a:solidFill>
            <a:prstDash val="solid"/>
          </a:ln>
        </p:spPr>
      </p:sp>
      <p:sp>
        <p:nvSpPr>
          <p:cNvPr id="25" name="Text 23"/>
          <p:cNvSpPr/>
          <p:nvPr/>
        </p:nvSpPr>
        <p:spPr>
          <a:xfrm>
            <a:off x="987552" y="3849624"/>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4</a:t>
            </a:r>
            <a:endParaRPr lang="en-US" sz="1100" dirty="0"/>
          </a:p>
        </p:txBody>
      </p:sp>
      <p:sp>
        <p:nvSpPr>
          <p:cNvPr id="26" name="Shape 24"/>
          <p:cNvSpPr/>
          <p:nvPr/>
        </p:nvSpPr>
        <p:spPr>
          <a:xfrm>
            <a:off x="1508760" y="3758184"/>
            <a:ext cx="5303520" cy="384048"/>
          </a:xfrm>
          <a:prstGeom prst="roundRect">
            <a:avLst/>
          </a:prstGeom>
          <a:solidFill>
            <a:srgbClr val="DCE8FF"/>
          </a:solidFill>
          <a:ln w="12700">
            <a:solidFill>
              <a:srgbClr val="DCE8FF"/>
            </a:solidFill>
            <a:prstDash val="solid"/>
          </a:ln>
        </p:spPr>
      </p:sp>
      <p:sp>
        <p:nvSpPr>
          <p:cNvPr id="27" name="Text 25"/>
          <p:cNvSpPr/>
          <p:nvPr/>
        </p:nvSpPr>
        <p:spPr>
          <a:xfrm>
            <a:off x="1783080" y="3849624"/>
            <a:ext cx="4754880" cy="182880"/>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シナリオ比較</a:t>
            </a:r>
            <a:endParaRPr lang="en-US" sz="1300" dirty="0"/>
          </a:p>
        </p:txBody>
      </p:sp>
      <p:sp>
        <p:nvSpPr>
          <p:cNvPr id="28" name="Shape 26"/>
          <p:cNvSpPr/>
          <p:nvPr/>
        </p:nvSpPr>
        <p:spPr>
          <a:xfrm>
            <a:off x="822960" y="4416552"/>
            <a:ext cx="512064" cy="384048"/>
          </a:xfrm>
          <a:prstGeom prst="roundRect">
            <a:avLst/>
          </a:prstGeom>
          <a:solidFill>
            <a:srgbClr val="23549A"/>
          </a:solidFill>
          <a:ln w="12700">
            <a:solidFill>
              <a:srgbClr val="23549A"/>
            </a:solidFill>
            <a:prstDash val="solid"/>
          </a:ln>
        </p:spPr>
      </p:sp>
      <p:sp>
        <p:nvSpPr>
          <p:cNvPr id="29" name="Text 27"/>
          <p:cNvSpPr/>
          <p:nvPr/>
        </p:nvSpPr>
        <p:spPr>
          <a:xfrm>
            <a:off x="987552" y="4507992"/>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5</a:t>
            </a:r>
            <a:endParaRPr lang="en-US" sz="1100" dirty="0"/>
          </a:p>
        </p:txBody>
      </p:sp>
      <p:sp>
        <p:nvSpPr>
          <p:cNvPr id="30" name="Shape 28"/>
          <p:cNvSpPr/>
          <p:nvPr/>
        </p:nvSpPr>
        <p:spPr>
          <a:xfrm>
            <a:off x="1508760" y="4416552"/>
            <a:ext cx="5303520" cy="384048"/>
          </a:xfrm>
          <a:prstGeom prst="roundRect">
            <a:avLst/>
          </a:prstGeom>
          <a:solidFill>
            <a:srgbClr val="EEF4FF"/>
          </a:solidFill>
          <a:ln w="12700">
            <a:solidFill>
              <a:srgbClr val="DCE8FF"/>
            </a:solidFill>
            <a:prstDash val="solid"/>
          </a:ln>
        </p:spPr>
      </p:sp>
      <p:sp>
        <p:nvSpPr>
          <p:cNvPr id="31" name="Text 29"/>
          <p:cNvSpPr/>
          <p:nvPr/>
        </p:nvSpPr>
        <p:spPr>
          <a:xfrm>
            <a:off x="1783080" y="4507992"/>
            <a:ext cx="4754880" cy="182880"/>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実行体制</a:t>
            </a:r>
            <a:endParaRPr lang="en-US" sz="1300" dirty="0"/>
          </a:p>
        </p:txBody>
      </p:sp>
      <p:sp>
        <p:nvSpPr>
          <p:cNvPr id="32" name="Shape 30"/>
          <p:cNvSpPr/>
          <p:nvPr/>
        </p:nvSpPr>
        <p:spPr>
          <a:xfrm>
            <a:off x="822960" y="5074920"/>
            <a:ext cx="512064" cy="384048"/>
          </a:xfrm>
          <a:prstGeom prst="roundRect">
            <a:avLst/>
          </a:prstGeom>
          <a:solidFill>
            <a:srgbClr val="23549A"/>
          </a:solidFill>
          <a:ln w="12700">
            <a:solidFill>
              <a:srgbClr val="23549A"/>
            </a:solidFill>
            <a:prstDash val="solid"/>
          </a:ln>
        </p:spPr>
      </p:sp>
      <p:sp>
        <p:nvSpPr>
          <p:cNvPr id="33" name="Text 31"/>
          <p:cNvSpPr/>
          <p:nvPr/>
        </p:nvSpPr>
        <p:spPr>
          <a:xfrm>
            <a:off x="987552" y="5166360"/>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6</a:t>
            </a:r>
            <a:endParaRPr lang="en-US" sz="1100" dirty="0"/>
          </a:p>
        </p:txBody>
      </p:sp>
      <p:sp>
        <p:nvSpPr>
          <p:cNvPr id="34" name="Shape 32"/>
          <p:cNvSpPr/>
          <p:nvPr/>
        </p:nvSpPr>
        <p:spPr>
          <a:xfrm>
            <a:off x="1508760" y="5074920"/>
            <a:ext cx="5303520" cy="384048"/>
          </a:xfrm>
          <a:prstGeom prst="roundRect">
            <a:avLst/>
          </a:prstGeom>
          <a:solidFill>
            <a:srgbClr val="DCE8FF"/>
          </a:solidFill>
          <a:ln w="12700">
            <a:solidFill>
              <a:srgbClr val="DCE8FF"/>
            </a:solidFill>
            <a:prstDash val="solid"/>
          </a:ln>
        </p:spPr>
      </p:sp>
      <p:sp>
        <p:nvSpPr>
          <p:cNvPr id="35" name="Text 33"/>
          <p:cNvSpPr/>
          <p:nvPr/>
        </p:nvSpPr>
        <p:spPr>
          <a:xfrm>
            <a:off x="1783080" y="5166360"/>
            <a:ext cx="4754880" cy="182880"/>
          </a:xfrm>
          <a:prstGeom prst="rect">
            <a:avLst/>
          </a:prstGeom>
          <a:noFill/>
          <a:ln/>
        </p:spPr>
        <p:txBody>
          <a:bodyPr wrap="square" rtlCol="0" anchor="ctr"/>
          <a:lstStyle/>
          <a:p>
            <a:pPr indent="0" marL="0">
              <a:buNone/>
            </a:pPr>
            <a:r>
              <a:rPr lang="en-US" sz="1300" dirty="0">
                <a:solidFill>
                  <a:srgbClr val="1F4172"/>
                </a:solidFill>
                <a:latin typeface="Meiryo" pitchFamily="34" charset="0"/>
                <a:ea typeface="Meiryo" pitchFamily="34" charset="-122"/>
                <a:cs typeface="Meiryo" pitchFamily="34" charset="-120"/>
              </a:rPr>
              <a:t>意思決定</a:t>
            </a:r>
            <a:endParaRPr lang="en-US" sz="1300" dirty="0"/>
          </a:p>
        </p:txBody>
      </p:sp>
      <p:sp>
        <p:nvSpPr>
          <p:cNvPr id="36" name="Shape 34"/>
          <p:cNvSpPr/>
          <p:nvPr/>
        </p:nvSpPr>
        <p:spPr>
          <a:xfrm>
            <a:off x="7132320" y="1783080"/>
            <a:ext cx="4480560" cy="4389120"/>
          </a:xfrm>
          <a:prstGeom prst="roundRect">
            <a:avLst/>
          </a:prstGeom>
          <a:solidFill>
            <a:srgbClr val="EEF4FF"/>
          </a:solidFill>
          <a:ln w="12700">
            <a:solidFill>
              <a:srgbClr val="DCE8FF"/>
            </a:solidFill>
            <a:prstDash val="solid"/>
          </a:ln>
        </p:spPr>
      </p:sp>
      <p:sp>
        <p:nvSpPr>
          <p:cNvPr id="37" name="Text 35"/>
          <p:cNvSpPr/>
          <p:nvPr/>
        </p:nvSpPr>
        <p:spPr>
          <a:xfrm>
            <a:off x="7388352" y="2011680"/>
            <a:ext cx="3749040" cy="274320"/>
          </a:xfrm>
          <a:prstGeom prst="rect">
            <a:avLst/>
          </a:prstGeom>
          <a:noFill/>
          <a:ln/>
        </p:spPr>
        <p:txBody>
          <a:bodyPr wrap="square" rtlCol="0" anchor="ctr"/>
          <a:lstStyle/>
          <a:p>
            <a:pPr indent="0" marL="0">
              <a:buNone/>
            </a:pPr>
            <a:r>
              <a:rPr lang="en-US" sz="1500" b="1" dirty="0">
                <a:solidFill>
                  <a:srgbClr val="0C2A52"/>
                </a:solidFill>
                <a:latin typeface="Meiryo" pitchFamily="34" charset="0"/>
                <a:ea typeface="Meiryo" pitchFamily="34" charset="-122"/>
                <a:cs typeface="Meiryo" pitchFamily="34" charset="-120"/>
              </a:rPr>
              <a:t>活用ポイント</a:t>
            </a:r>
            <a:endParaRPr lang="en-US" sz="1500" dirty="0"/>
          </a:p>
        </p:txBody>
      </p:sp>
      <p:sp>
        <p:nvSpPr>
          <p:cNvPr id="38" name="Text 36"/>
          <p:cNvSpPr/>
          <p:nvPr/>
        </p:nvSpPr>
        <p:spPr>
          <a:xfrm>
            <a:off x="7388352" y="2468880"/>
            <a:ext cx="3840480" cy="2286000"/>
          </a:xfrm>
          <a:prstGeom prst="rect">
            <a:avLst/>
          </a:prstGeom>
          <a:noFill/>
          <a:ln/>
        </p:spPr>
        <p:txBody>
          <a:bodyPr wrap="square" rtlCol="0" anchor="ctr"/>
          <a:lstStyle/>
          <a:p>
            <a:pPr indent="0" marL="0">
              <a:buNone/>
            </a:pPr>
            <a:r>
              <a:rPr lang="en-US" sz="1200" dirty="0">
                <a:solidFill>
                  <a:srgbClr val="1F4172"/>
                </a:solidFill>
                <a:latin typeface="Meiryo" pitchFamily="34" charset="0"/>
                <a:ea typeface="Meiryo" pitchFamily="34" charset="-122"/>
                <a:cs typeface="Meiryo" pitchFamily="34" charset="-120"/>
              </a:rPr>
              <a:t>・結論スライドを先頭に</a:t>
            </a:r>
            <a:endParaRPr lang="en-US" sz="1200" dirty="0"/>
          </a:p>
          <a:p>
            <a:pPr indent="0" marL="0">
              <a:buNone/>
            </a:pPr>
            <a:r>
              <a:rPr lang="en-US" sz="1200" dirty="0">
                <a:solidFill>
                  <a:srgbClr val="1F4172"/>
                </a:solidFill>
                <a:latin typeface="Meiryo" pitchFamily="34" charset="0"/>
                <a:ea typeface="Meiryo" pitchFamily="34" charset="-122"/>
                <a:cs typeface="Meiryo" pitchFamily="34" charset="-120"/>
              </a:rPr>
              <a:t>・数字は最新値へ更新</a:t>
            </a:r>
            <a:endParaRPr lang="en-US" sz="1200" dirty="0"/>
          </a:p>
          <a:p>
            <a:pPr indent="0" marL="0">
              <a:buNone/>
            </a:pPr>
            <a:r>
              <a:rPr lang="en-US" sz="1200" dirty="0">
                <a:solidFill>
                  <a:srgbClr val="1F4172"/>
                </a:solidFill>
                <a:latin typeface="Meiryo" pitchFamily="34" charset="0"/>
                <a:ea typeface="Meiryo" pitchFamily="34" charset="-122"/>
                <a:cs typeface="Meiryo" pitchFamily="34" charset="-120"/>
              </a:rPr>
              <a:t>・末尾に次アクションを固定</a:t>
            </a:r>
            <a:endParaRPr lang="en-US" sz="1200" dirty="0"/>
          </a:p>
          <a:p>
            <a:pPr indent="0" marL="0">
              <a:buNone/>
            </a:pPr>
            <a:r>
              <a:rPr lang="en-US" sz="1200" dirty="0">
                <a:solidFill>
                  <a:srgbClr val="1F4172"/>
                </a:solidFill>
                <a:latin typeface="Meiryo" pitchFamily="34" charset="0"/>
                <a:ea typeface="Meiryo" pitchFamily="34" charset="-122"/>
                <a:cs typeface="Meiryo" pitchFamily="34" charset="-120"/>
              </a:rPr>
              <a:t>・役割と期限を明示</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判断サマリー</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3</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判断サマリー</a:t>
            </a:r>
            <a:endParaRPr lang="en-US" sz="2400" dirty="0"/>
          </a:p>
        </p:txBody>
      </p:sp>
      <p:sp>
        <p:nvSpPr>
          <p:cNvPr id="11" name="Text 9"/>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4F6792"/>
                </a:solidFill>
                <a:latin typeface="Meiryo" pitchFamily="34" charset="0"/>
                <a:ea typeface="Meiryo" pitchFamily="34" charset="-122"/>
                <a:cs typeface="Meiryo" pitchFamily="34" charset="-120"/>
              </a:rPr>
              <a:t>最初に意思決定者へ結論を提示</a:t>
            </a:r>
            <a:endParaRPr lang="en-US" sz="1200" dirty="0"/>
          </a:p>
        </p:txBody>
      </p:sp>
      <p:sp>
        <p:nvSpPr>
          <p:cNvPr id="12" name="Shape 10"/>
          <p:cNvSpPr/>
          <p:nvPr/>
        </p:nvSpPr>
        <p:spPr>
          <a:xfrm>
            <a:off x="731520" y="1664208"/>
            <a:ext cx="10972800" cy="1115568"/>
          </a:xfrm>
          <a:prstGeom prst="roundRect">
            <a:avLst/>
          </a:prstGeom>
          <a:solidFill>
            <a:srgbClr val="0C2A52"/>
          </a:solidFill>
          <a:ln w="12700">
            <a:solidFill>
              <a:srgbClr val="0C2A52"/>
            </a:solidFill>
            <a:prstDash val="solid"/>
          </a:ln>
        </p:spPr>
      </p:sp>
      <p:sp>
        <p:nvSpPr>
          <p:cNvPr id="13" name="Text 11"/>
          <p:cNvSpPr/>
          <p:nvPr/>
        </p:nvSpPr>
        <p:spPr>
          <a:xfrm>
            <a:off x="950976" y="1847088"/>
            <a:ext cx="914400" cy="219456"/>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結論</a:t>
            </a:r>
            <a:endParaRPr lang="en-US" sz="1100" dirty="0"/>
          </a:p>
        </p:txBody>
      </p:sp>
      <p:sp>
        <p:nvSpPr>
          <p:cNvPr id="14" name="Text 12"/>
          <p:cNvSpPr/>
          <p:nvPr/>
        </p:nvSpPr>
        <p:spPr>
          <a:xfrm>
            <a:off x="1975104" y="1810512"/>
            <a:ext cx="9509760" cy="292608"/>
          </a:xfrm>
          <a:prstGeom prst="rect">
            <a:avLst/>
          </a:prstGeom>
          <a:noFill/>
          <a:ln/>
        </p:spPr>
        <p:txBody>
          <a:bodyPr wrap="square" rtlCol="0" anchor="ctr"/>
          <a:lstStyle/>
          <a:p>
            <a:pPr indent="0" marL="0">
              <a:buNone/>
            </a:pPr>
            <a:r>
              <a:rPr lang="en-US" sz="1400" b="1" dirty="0">
                <a:solidFill>
                  <a:srgbClr val="FFFFFF"/>
                </a:solidFill>
                <a:latin typeface="Meiryo" pitchFamily="34" charset="0"/>
                <a:ea typeface="Meiryo" pitchFamily="34" charset="-122"/>
                <a:cs typeface="Meiryo" pitchFamily="34" charset="-120"/>
              </a:rPr>
              <a:t>標準シナリオを基準に段階投資し、到達条件を満たした時点で追加投資へ進むのが最適</a:t>
            </a:r>
            <a:endParaRPr lang="en-US" sz="1400" dirty="0"/>
          </a:p>
        </p:txBody>
      </p:sp>
      <p:sp>
        <p:nvSpPr>
          <p:cNvPr id="15" name="Shape 13"/>
          <p:cNvSpPr/>
          <p:nvPr/>
        </p:nvSpPr>
        <p:spPr>
          <a:xfrm>
            <a:off x="731520" y="2999232"/>
            <a:ext cx="3493008" cy="1965960"/>
          </a:xfrm>
          <a:prstGeom prst="roundRect">
            <a:avLst/>
          </a:prstGeom>
          <a:solidFill>
            <a:srgbClr val="EEF4FF"/>
          </a:solidFill>
          <a:ln w="12700">
            <a:solidFill>
              <a:srgbClr val="DCE8FF"/>
            </a:solidFill>
            <a:prstDash val="solid"/>
          </a:ln>
        </p:spPr>
      </p:sp>
      <p:sp>
        <p:nvSpPr>
          <p:cNvPr id="16" name="Text 14"/>
          <p:cNvSpPr/>
          <p:nvPr/>
        </p:nvSpPr>
        <p:spPr>
          <a:xfrm>
            <a:off x="914400" y="3163824"/>
            <a:ext cx="822960" cy="201168"/>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根拠 1</a:t>
            </a:r>
            <a:endParaRPr lang="en-US" sz="1000" dirty="0"/>
          </a:p>
        </p:txBody>
      </p:sp>
      <p:sp>
        <p:nvSpPr>
          <p:cNvPr id="17" name="Text 15"/>
          <p:cNvSpPr/>
          <p:nvPr/>
        </p:nvSpPr>
        <p:spPr>
          <a:xfrm>
            <a:off x="914400" y="3456432"/>
            <a:ext cx="3127248" cy="137160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標準シナリオで投資回収とリスクバランスが最も現実的</a:t>
            </a:r>
            <a:endParaRPr lang="en-US" sz="1100" dirty="0"/>
          </a:p>
        </p:txBody>
      </p:sp>
      <p:sp>
        <p:nvSpPr>
          <p:cNvPr id="18" name="Shape 16"/>
          <p:cNvSpPr/>
          <p:nvPr/>
        </p:nvSpPr>
        <p:spPr>
          <a:xfrm>
            <a:off x="4370832" y="2999232"/>
            <a:ext cx="3493008" cy="1965960"/>
          </a:xfrm>
          <a:prstGeom prst="roundRect">
            <a:avLst/>
          </a:prstGeom>
          <a:solidFill>
            <a:srgbClr val="DCE8FF"/>
          </a:solidFill>
          <a:ln w="12700">
            <a:solidFill>
              <a:srgbClr val="DCE8FF"/>
            </a:solidFill>
            <a:prstDash val="solid"/>
          </a:ln>
        </p:spPr>
      </p:sp>
      <p:sp>
        <p:nvSpPr>
          <p:cNvPr id="19" name="Text 17"/>
          <p:cNvSpPr/>
          <p:nvPr/>
        </p:nvSpPr>
        <p:spPr>
          <a:xfrm>
            <a:off x="4553712" y="3163824"/>
            <a:ext cx="822960" cy="201168"/>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根拠 2</a:t>
            </a:r>
            <a:endParaRPr lang="en-US" sz="1000" dirty="0"/>
          </a:p>
        </p:txBody>
      </p:sp>
      <p:sp>
        <p:nvSpPr>
          <p:cNvPr id="20" name="Text 18"/>
          <p:cNvSpPr/>
          <p:nvPr/>
        </p:nvSpPr>
        <p:spPr>
          <a:xfrm>
            <a:off x="4553712" y="3456432"/>
            <a:ext cx="3127248" cy="137160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強気シナリオは伸び代が大きいが、前提条件の不確実性が高い</a:t>
            </a:r>
            <a:endParaRPr lang="en-US" sz="1100" dirty="0"/>
          </a:p>
        </p:txBody>
      </p:sp>
      <p:sp>
        <p:nvSpPr>
          <p:cNvPr id="21" name="Shape 19"/>
          <p:cNvSpPr/>
          <p:nvPr/>
        </p:nvSpPr>
        <p:spPr>
          <a:xfrm>
            <a:off x="8010144" y="2999232"/>
            <a:ext cx="3493008" cy="1965960"/>
          </a:xfrm>
          <a:prstGeom prst="roundRect">
            <a:avLst/>
          </a:prstGeom>
          <a:solidFill>
            <a:srgbClr val="EEF4FF"/>
          </a:solidFill>
          <a:ln w="12700">
            <a:solidFill>
              <a:srgbClr val="DCE8FF"/>
            </a:solidFill>
            <a:prstDash val="solid"/>
          </a:ln>
        </p:spPr>
      </p:sp>
      <p:sp>
        <p:nvSpPr>
          <p:cNvPr id="22" name="Text 20"/>
          <p:cNvSpPr/>
          <p:nvPr/>
        </p:nvSpPr>
        <p:spPr>
          <a:xfrm>
            <a:off x="8193024" y="3163824"/>
            <a:ext cx="822960" cy="201168"/>
          </a:xfrm>
          <a:prstGeom prst="rect">
            <a:avLst/>
          </a:prstGeom>
          <a:noFill/>
          <a:ln/>
        </p:spPr>
        <p:txBody>
          <a:bodyPr wrap="square" rtlCol="0" anchor="ctr"/>
          <a:lstStyle/>
          <a:p>
            <a:pPr indent="0" marL="0">
              <a:buNone/>
            </a:pPr>
            <a:r>
              <a:rPr lang="en-US" sz="1000" b="1" dirty="0">
                <a:solidFill>
                  <a:srgbClr val="23549A"/>
                </a:solidFill>
                <a:latin typeface="Meiryo" pitchFamily="34" charset="0"/>
                <a:ea typeface="Meiryo" pitchFamily="34" charset="-122"/>
                <a:cs typeface="Meiryo" pitchFamily="34" charset="-120"/>
              </a:rPr>
              <a:t>根拠 3</a:t>
            </a:r>
            <a:endParaRPr lang="en-US" sz="1000" dirty="0"/>
          </a:p>
        </p:txBody>
      </p:sp>
      <p:sp>
        <p:nvSpPr>
          <p:cNvPr id="23" name="Text 21"/>
          <p:cNvSpPr/>
          <p:nvPr/>
        </p:nvSpPr>
        <p:spPr>
          <a:xfrm>
            <a:off x="8193024" y="3456432"/>
            <a:ext cx="3127248" cy="1371600"/>
          </a:xfrm>
          <a:prstGeom prst="rect">
            <a:avLst/>
          </a:prstGeom>
          <a:noFill/>
          <a:ln/>
        </p:spPr>
        <p:txBody>
          <a:bodyPr wrap="square" rtlCol="0" anchor="ctr"/>
          <a:lstStyle/>
          <a:p>
            <a:pPr indent="0" marL="0">
              <a:buNone/>
            </a:pPr>
            <a:r>
              <a:rPr lang="en-US" sz="1100" dirty="0">
                <a:solidFill>
                  <a:srgbClr val="1F4172"/>
                </a:solidFill>
                <a:latin typeface="Meiryo" pitchFamily="34" charset="0"/>
                <a:ea typeface="Meiryo" pitchFamily="34" charset="-122"/>
                <a:cs typeface="Meiryo" pitchFamily="34" charset="-120"/>
              </a:rPr>
              <a:t>弱気シナリオでも撤退基準を事前定義すれば損失上限を管理できる</a:t>
            </a:r>
            <a:endParaRPr lang="en-US" sz="1100" dirty="0"/>
          </a:p>
        </p:txBody>
      </p:sp>
      <p:sp>
        <p:nvSpPr>
          <p:cNvPr id="24" name="Shape 22"/>
          <p:cNvSpPr/>
          <p:nvPr/>
        </p:nvSpPr>
        <p:spPr>
          <a:xfrm>
            <a:off x="731520" y="5888736"/>
            <a:ext cx="10972800" cy="402336"/>
          </a:xfrm>
          <a:prstGeom prst="roundRect">
            <a:avLst/>
          </a:prstGeom>
          <a:solidFill>
            <a:srgbClr val="55A9FF">
              <a:alpha val="84000"/>
            </a:srgbClr>
          </a:solidFill>
          <a:ln w="12700">
            <a:solidFill>
              <a:srgbClr val="55A9FF"/>
            </a:solidFill>
            <a:prstDash val="solid"/>
          </a:ln>
        </p:spPr>
      </p:sp>
      <p:sp>
        <p:nvSpPr>
          <p:cNvPr id="25" name="Text 23"/>
          <p:cNvSpPr/>
          <p:nvPr/>
        </p:nvSpPr>
        <p:spPr>
          <a:xfrm>
            <a:off x="960120" y="5998464"/>
            <a:ext cx="10515600" cy="201168"/>
          </a:xfrm>
          <a:prstGeom prst="rect">
            <a:avLst/>
          </a:prstGeom>
          <a:noFill/>
          <a:ln/>
        </p:spPr>
        <p:txBody>
          <a:bodyPr wrap="square" rtlCol="0" anchor="ctr"/>
          <a:lstStyle/>
          <a:p>
            <a:pPr indent="0" marL="0">
              <a:buNone/>
            </a:pPr>
            <a:r>
              <a:rPr lang="en-US" sz="1100" b="1" dirty="0">
                <a:solidFill>
                  <a:srgbClr val="0C2A52"/>
                </a:solidFill>
                <a:latin typeface="Meiryo" pitchFamily="34" charset="0"/>
                <a:ea typeface="Meiryo" pitchFamily="34" charset="-122"/>
                <a:cs typeface="Meiryo" pitchFamily="34" charset="-120"/>
              </a:rPr>
              <a:t>本日お願いしたい意思決定: 第1段階投資の承認と、追加投資判定ゲートの合意をお願いしたい</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投資仮説</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4</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投資仮説</a:t>
            </a:r>
            <a:endParaRPr lang="en-US" sz="2400" dirty="0"/>
          </a:p>
        </p:txBody>
      </p:sp>
      <p:sp>
        <p:nvSpPr>
          <p:cNvPr id="11" name="Shape 9"/>
          <p:cNvSpPr/>
          <p:nvPr/>
        </p:nvSpPr>
        <p:spPr>
          <a:xfrm>
            <a:off x="731520" y="1783080"/>
            <a:ext cx="3566160" cy="4434840"/>
          </a:xfrm>
          <a:prstGeom prst="roundRect">
            <a:avLst/>
          </a:prstGeom>
          <a:solidFill>
            <a:srgbClr val="EEF4FF"/>
          </a:solidFill>
          <a:ln w="12700">
            <a:solidFill>
              <a:srgbClr val="DCE8FF"/>
            </a:solidFill>
            <a:prstDash val="solid"/>
          </a:ln>
        </p:spPr>
      </p:sp>
      <p:sp>
        <p:nvSpPr>
          <p:cNvPr id="12" name="Shape 10"/>
          <p:cNvSpPr/>
          <p:nvPr/>
        </p:nvSpPr>
        <p:spPr>
          <a:xfrm>
            <a:off x="731520" y="1783080"/>
            <a:ext cx="3566160" cy="530352"/>
          </a:xfrm>
          <a:prstGeom prst="rect">
            <a:avLst/>
          </a:prstGeom>
          <a:solidFill>
            <a:srgbClr val="23549A"/>
          </a:solidFill>
          <a:ln w="12700">
            <a:solidFill>
              <a:srgbClr val="23549A"/>
            </a:solidFill>
            <a:prstDash val="solid"/>
          </a:ln>
        </p:spPr>
      </p:sp>
      <p:sp>
        <p:nvSpPr>
          <p:cNvPr id="13" name="Text 11"/>
          <p:cNvSpPr/>
          <p:nvPr/>
        </p:nvSpPr>
        <p:spPr>
          <a:xfrm>
            <a:off x="914400" y="1938528"/>
            <a:ext cx="3200400" cy="219456"/>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需要仮説</a:t>
            </a:r>
            <a:endParaRPr lang="en-US" sz="1200" dirty="0"/>
          </a:p>
        </p:txBody>
      </p:sp>
      <p:sp>
        <p:nvSpPr>
          <p:cNvPr id="14" name="Text 12"/>
          <p:cNvSpPr/>
          <p:nvPr/>
        </p:nvSpPr>
        <p:spPr>
          <a:xfrm>
            <a:off x="987552" y="2651760"/>
            <a:ext cx="3017520" cy="3200400"/>
          </a:xfrm>
          <a:prstGeom prst="rect">
            <a:avLst/>
          </a:prstGeom>
          <a:noFill/>
          <a:ln/>
        </p:spPr>
        <p:txBody>
          <a:bodyPr wrap="square" rtlCol="0" anchor="ctr"/>
          <a:lstStyle/>
          <a:p>
            <a:pPr algn="ctr" indent="0" marL="0">
              <a:buNone/>
            </a:pPr>
            <a:r>
              <a:rPr lang="en-US" sz="1400" dirty="0">
                <a:solidFill>
                  <a:srgbClr val="1F4172"/>
                </a:solidFill>
                <a:latin typeface="Meiryo" pitchFamily="34" charset="0"/>
                <a:ea typeface="Meiryo" pitchFamily="34" charset="-122"/>
                <a:cs typeface="Meiryo" pitchFamily="34" charset="-120"/>
              </a:rPr>
              <a:t>対象顧客の未充足課題に対して明確な支払意欲がある</a:t>
            </a:r>
            <a:endParaRPr lang="en-US" sz="1400" dirty="0"/>
          </a:p>
        </p:txBody>
      </p:sp>
      <p:sp>
        <p:nvSpPr>
          <p:cNvPr id="15" name="Shape 13"/>
          <p:cNvSpPr/>
          <p:nvPr/>
        </p:nvSpPr>
        <p:spPr>
          <a:xfrm>
            <a:off x="4572000" y="1783080"/>
            <a:ext cx="3566160" cy="4434840"/>
          </a:xfrm>
          <a:prstGeom prst="roundRect">
            <a:avLst/>
          </a:prstGeom>
          <a:solidFill>
            <a:srgbClr val="DCE8FF"/>
          </a:solidFill>
          <a:ln w="12700">
            <a:solidFill>
              <a:srgbClr val="DCE8FF"/>
            </a:solidFill>
            <a:prstDash val="solid"/>
          </a:ln>
        </p:spPr>
      </p:sp>
      <p:sp>
        <p:nvSpPr>
          <p:cNvPr id="16" name="Shape 14"/>
          <p:cNvSpPr/>
          <p:nvPr/>
        </p:nvSpPr>
        <p:spPr>
          <a:xfrm>
            <a:off x="4572000" y="1783080"/>
            <a:ext cx="3566160" cy="530352"/>
          </a:xfrm>
          <a:prstGeom prst="rect">
            <a:avLst/>
          </a:prstGeom>
          <a:solidFill>
            <a:srgbClr val="23549A"/>
          </a:solidFill>
          <a:ln w="12700">
            <a:solidFill>
              <a:srgbClr val="23549A"/>
            </a:solidFill>
            <a:prstDash val="solid"/>
          </a:ln>
        </p:spPr>
      </p:sp>
      <p:sp>
        <p:nvSpPr>
          <p:cNvPr id="17" name="Text 15"/>
          <p:cNvSpPr/>
          <p:nvPr/>
        </p:nvSpPr>
        <p:spPr>
          <a:xfrm>
            <a:off x="4754880" y="1938528"/>
            <a:ext cx="3200400" cy="219456"/>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収益仮説</a:t>
            </a:r>
            <a:endParaRPr lang="en-US" sz="1200" dirty="0"/>
          </a:p>
        </p:txBody>
      </p:sp>
      <p:sp>
        <p:nvSpPr>
          <p:cNvPr id="18" name="Text 16"/>
          <p:cNvSpPr/>
          <p:nvPr/>
        </p:nvSpPr>
        <p:spPr>
          <a:xfrm>
            <a:off x="4828032" y="2651760"/>
            <a:ext cx="3017520" cy="3200400"/>
          </a:xfrm>
          <a:prstGeom prst="rect">
            <a:avLst/>
          </a:prstGeom>
          <a:noFill/>
          <a:ln/>
        </p:spPr>
        <p:txBody>
          <a:bodyPr wrap="square" rtlCol="0" anchor="ctr"/>
          <a:lstStyle/>
          <a:p>
            <a:pPr algn="ctr" indent="0" marL="0">
              <a:buNone/>
            </a:pPr>
            <a:r>
              <a:rPr lang="en-US" sz="1400" dirty="0">
                <a:solidFill>
                  <a:srgbClr val="1F4172"/>
                </a:solidFill>
                <a:latin typeface="Meiryo" pitchFamily="34" charset="0"/>
                <a:ea typeface="Meiryo" pitchFamily="34" charset="-122"/>
                <a:cs typeface="Meiryo" pitchFamily="34" charset="-120"/>
              </a:rPr>
              <a:t>獲得効率と継続率の改善で単位経済が成立する</a:t>
            </a:r>
            <a:endParaRPr lang="en-US" sz="1400" dirty="0"/>
          </a:p>
        </p:txBody>
      </p:sp>
      <p:sp>
        <p:nvSpPr>
          <p:cNvPr id="19" name="Shape 17"/>
          <p:cNvSpPr/>
          <p:nvPr/>
        </p:nvSpPr>
        <p:spPr>
          <a:xfrm>
            <a:off x="8412480" y="1783080"/>
            <a:ext cx="3566160" cy="4434840"/>
          </a:xfrm>
          <a:prstGeom prst="roundRect">
            <a:avLst/>
          </a:prstGeom>
          <a:solidFill>
            <a:srgbClr val="EEF4FF"/>
          </a:solidFill>
          <a:ln w="12700">
            <a:solidFill>
              <a:srgbClr val="DCE8FF"/>
            </a:solidFill>
            <a:prstDash val="solid"/>
          </a:ln>
        </p:spPr>
      </p:sp>
      <p:sp>
        <p:nvSpPr>
          <p:cNvPr id="20" name="Shape 18"/>
          <p:cNvSpPr/>
          <p:nvPr/>
        </p:nvSpPr>
        <p:spPr>
          <a:xfrm>
            <a:off x="8412480" y="1783080"/>
            <a:ext cx="3566160" cy="530352"/>
          </a:xfrm>
          <a:prstGeom prst="rect">
            <a:avLst/>
          </a:prstGeom>
          <a:solidFill>
            <a:srgbClr val="23549A"/>
          </a:solidFill>
          <a:ln w="12700">
            <a:solidFill>
              <a:srgbClr val="23549A"/>
            </a:solidFill>
            <a:prstDash val="solid"/>
          </a:ln>
        </p:spPr>
      </p:sp>
      <p:sp>
        <p:nvSpPr>
          <p:cNvPr id="21" name="Text 19"/>
          <p:cNvSpPr/>
          <p:nvPr/>
        </p:nvSpPr>
        <p:spPr>
          <a:xfrm>
            <a:off x="8595360" y="1938528"/>
            <a:ext cx="3200400" cy="219456"/>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実行仮説</a:t>
            </a:r>
            <a:endParaRPr lang="en-US" sz="1200" dirty="0"/>
          </a:p>
        </p:txBody>
      </p:sp>
      <p:sp>
        <p:nvSpPr>
          <p:cNvPr id="22" name="Text 20"/>
          <p:cNvSpPr/>
          <p:nvPr/>
        </p:nvSpPr>
        <p:spPr>
          <a:xfrm>
            <a:off x="8668512" y="2651760"/>
            <a:ext cx="3017520" cy="3200400"/>
          </a:xfrm>
          <a:prstGeom prst="rect">
            <a:avLst/>
          </a:prstGeom>
          <a:noFill/>
          <a:ln/>
        </p:spPr>
        <p:txBody>
          <a:bodyPr wrap="square" rtlCol="0" anchor="ctr"/>
          <a:lstStyle/>
          <a:p>
            <a:pPr algn="ctr" indent="0" marL="0">
              <a:buNone/>
            </a:pPr>
            <a:r>
              <a:rPr lang="en-US" sz="1400" dirty="0">
                <a:solidFill>
                  <a:srgbClr val="1F4172"/>
                </a:solidFill>
                <a:latin typeface="Meiryo" pitchFamily="34" charset="0"/>
                <a:ea typeface="Meiryo" pitchFamily="34" charset="-122"/>
                <a:cs typeface="Meiryo" pitchFamily="34" charset="-120"/>
              </a:rPr>
              <a:t>体制と開発速度が市場投入タイミングに間に合う</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市場前提と根拠</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5</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市場前提と根拠</a:t>
            </a:r>
            <a:endParaRPr lang="en-US" sz="2400" dirty="0"/>
          </a:p>
        </p:txBody>
      </p:sp>
      <p:sp>
        <p:nvSpPr>
          <p:cNvPr id="11" name="Shape 9"/>
          <p:cNvSpPr/>
          <p:nvPr/>
        </p:nvSpPr>
        <p:spPr>
          <a:xfrm>
            <a:off x="731520" y="1691640"/>
            <a:ext cx="2377440" cy="566928"/>
          </a:xfrm>
          <a:prstGeom prst="rect">
            <a:avLst/>
          </a:prstGeom>
          <a:solidFill>
            <a:srgbClr val="0C2A52"/>
          </a:solidFill>
          <a:ln w="12700">
            <a:solidFill>
              <a:srgbClr val="0C2A52"/>
            </a:solidFill>
            <a:prstDash val="solid"/>
          </a:ln>
        </p:spPr>
      </p:sp>
      <p:sp>
        <p:nvSpPr>
          <p:cNvPr id="12" name="Text 10"/>
          <p:cNvSpPr/>
          <p:nvPr/>
        </p:nvSpPr>
        <p:spPr>
          <a:xfrm>
            <a:off x="822960" y="1874520"/>
            <a:ext cx="21945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前提</a:t>
            </a:r>
            <a:endParaRPr lang="en-US" sz="1200" dirty="0"/>
          </a:p>
        </p:txBody>
      </p:sp>
      <p:sp>
        <p:nvSpPr>
          <p:cNvPr id="13" name="Shape 11"/>
          <p:cNvSpPr/>
          <p:nvPr/>
        </p:nvSpPr>
        <p:spPr>
          <a:xfrm>
            <a:off x="3108960" y="1691640"/>
            <a:ext cx="1645920" cy="566928"/>
          </a:xfrm>
          <a:prstGeom prst="rect">
            <a:avLst/>
          </a:prstGeom>
          <a:solidFill>
            <a:srgbClr val="0C2A52"/>
          </a:solidFill>
          <a:ln w="12700">
            <a:solidFill>
              <a:srgbClr val="0C2A52"/>
            </a:solidFill>
            <a:prstDash val="solid"/>
          </a:ln>
        </p:spPr>
      </p:sp>
      <p:sp>
        <p:nvSpPr>
          <p:cNvPr id="14" name="Text 12"/>
          <p:cNvSpPr/>
          <p:nvPr/>
        </p:nvSpPr>
        <p:spPr>
          <a:xfrm>
            <a:off x="3200400" y="1874520"/>
            <a:ext cx="146304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数値</a:t>
            </a:r>
            <a:endParaRPr lang="en-US" sz="1200" dirty="0"/>
          </a:p>
        </p:txBody>
      </p:sp>
      <p:sp>
        <p:nvSpPr>
          <p:cNvPr id="15" name="Shape 13"/>
          <p:cNvSpPr/>
          <p:nvPr/>
        </p:nvSpPr>
        <p:spPr>
          <a:xfrm>
            <a:off x="4754880" y="1691640"/>
            <a:ext cx="4206240" cy="566928"/>
          </a:xfrm>
          <a:prstGeom prst="rect">
            <a:avLst/>
          </a:prstGeom>
          <a:solidFill>
            <a:srgbClr val="0C2A52"/>
          </a:solidFill>
          <a:ln w="12700">
            <a:solidFill>
              <a:srgbClr val="0C2A52"/>
            </a:solidFill>
            <a:prstDash val="solid"/>
          </a:ln>
        </p:spPr>
      </p:sp>
      <p:sp>
        <p:nvSpPr>
          <p:cNvPr id="16" name="Text 14"/>
          <p:cNvSpPr/>
          <p:nvPr/>
        </p:nvSpPr>
        <p:spPr>
          <a:xfrm>
            <a:off x="4846320" y="1874520"/>
            <a:ext cx="40233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根拠</a:t>
            </a:r>
            <a:endParaRPr lang="en-US" sz="1200" dirty="0"/>
          </a:p>
        </p:txBody>
      </p:sp>
      <p:sp>
        <p:nvSpPr>
          <p:cNvPr id="17" name="Shape 15"/>
          <p:cNvSpPr/>
          <p:nvPr/>
        </p:nvSpPr>
        <p:spPr>
          <a:xfrm>
            <a:off x="8961120" y="1691640"/>
            <a:ext cx="2926080" cy="566928"/>
          </a:xfrm>
          <a:prstGeom prst="rect">
            <a:avLst/>
          </a:prstGeom>
          <a:solidFill>
            <a:srgbClr val="0C2A52"/>
          </a:solidFill>
          <a:ln w="12700">
            <a:solidFill>
              <a:srgbClr val="0C2A52"/>
            </a:solidFill>
            <a:prstDash val="solid"/>
          </a:ln>
        </p:spPr>
      </p:sp>
      <p:sp>
        <p:nvSpPr>
          <p:cNvPr id="18" name="Text 16"/>
          <p:cNvSpPr/>
          <p:nvPr/>
        </p:nvSpPr>
        <p:spPr>
          <a:xfrm>
            <a:off x="9052560" y="1874520"/>
            <a:ext cx="27432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留意点</a:t>
            </a:r>
            <a:endParaRPr lang="en-US" sz="1200" dirty="0"/>
          </a:p>
        </p:txBody>
      </p:sp>
      <p:sp>
        <p:nvSpPr>
          <p:cNvPr id="19" name="Shape 17"/>
          <p:cNvSpPr/>
          <p:nvPr/>
        </p:nvSpPr>
        <p:spPr>
          <a:xfrm>
            <a:off x="731520" y="2258568"/>
            <a:ext cx="2377440" cy="694944"/>
          </a:xfrm>
          <a:prstGeom prst="rect">
            <a:avLst/>
          </a:prstGeom>
          <a:solidFill>
            <a:srgbClr val="FFFFFF"/>
          </a:solidFill>
          <a:ln w="12700">
            <a:solidFill>
              <a:srgbClr val="DCE8FF"/>
            </a:solidFill>
            <a:prstDash val="solid"/>
          </a:ln>
        </p:spPr>
      </p:sp>
      <p:sp>
        <p:nvSpPr>
          <p:cNvPr id="20" name="Text 18"/>
          <p:cNvSpPr/>
          <p:nvPr/>
        </p:nvSpPr>
        <p:spPr>
          <a:xfrm>
            <a:off x="822960" y="2395728"/>
            <a:ext cx="2194560" cy="512064"/>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対象市場規模</a:t>
            </a:r>
            <a:endParaRPr lang="en-US" sz="1100" dirty="0"/>
          </a:p>
        </p:txBody>
      </p:sp>
      <p:sp>
        <p:nvSpPr>
          <p:cNvPr id="21" name="Shape 19"/>
          <p:cNvSpPr/>
          <p:nvPr/>
        </p:nvSpPr>
        <p:spPr>
          <a:xfrm>
            <a:off x="3108960" y="2258568"/>
            <a:ext cx="1645920" cy="694944"/>
          </a:xfrm>
          <a:prstGeom prst="rect">
            <a:avLst/>
          </a:prstGeom>
          <a:solidFill>
            <a:srgbClr val="FFFFFF"/>
          </a:solidFill>
          <a:ln w="12700">
            <a:solidFill>
              <a:srgbClr val="DCE8FF"/>
            </a:solidFill>
            <a:prstDash val="solid"/>
          </a:ln>
        </p:spPr>
      </p:sp>
      <p:sp>
        <p:nvSpPr>
          <p:cNvPr id="22" name="Text 20"/>
          <p:cNvSpPr/>
          <p:nvPr/>
        </p:nvSpPr>
        <p:spPr>
          <a:xfrm>
            <a:off x="3200400" y="2395728"/>
            <a:ext cx="146304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2,400億円</a:t>
            </a:r>
            <a:endParaRPr lang="en-US" sz="1100" dirty="0"/>
          </a:p>
        </p:txBody>
      </p:sp>
      <p:sp>
        <p:nvSpPr>
          <p:cNvPr id="23" name="Shape 21"/>
          <p:cNvSpPr/>
          <p:nvPr/>
        </p:nvSpPr>
        <p:spPr>
          <a:xfrm>
            <a:off x="4754880" y="2258568"/>
            <a:ext cx="4206240" cy="694944"/>
          </a:xfrm>
          <a:prstGeom prst="rect">
            <a:avLst/>
          </a:prstGeom>
          <a:solidFill>
            <a:srgbClr val="FFFFFF"/>
          </a:solidFill>
          <a:ln w="12700">
            <a:solidFill>
              <a:srgbClr val="DCE8FF"/>
            </a:solidFill>
            <a:prstDash val="solid"/>
          </a:ln>
        </p:spPr>
      </p:sp>
      <p:sp>
        <p:nvSpPr>
          <p:cNvPr id="24" name="Text 22"/>
          <p:cNvSpPr/>
          <p:nvPr/>
        </p:nvSpPr>
        <p:spPr>
          <a:xfrm>
            <a:off x="4846320" y="2395728"/>
            <a:ext cx="402336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業界公開統計と既存顧客データ</a:t>
            </a:r>
            <a:endParaRPr lang="en-US" sz="1100" dirty="0"/>
          </a:p>
        </p:txBody>
      </p:sp>
      <p:sp>
        <p:nvSpPr>
          <p:cNvPr id="25" name="Shape 23"/>
          <p:cNvSpPr/>
          <p:nvPr/>
        </p:nvSpPr>
        <p:spPr>
          <a:xfrm>
            <a:off x="8961120" y="2258568"/>
            <a:ext cx="2926080" cy="694944"/>
          </a:xfrm>
          <a:prstGeom prst="rect">
            <a:avLst/>
          </a:prstGeom>
          <a:solidFill>
            <a:srgbClr val="FFFFFF"/>
          </a:solidFill>
          <a:ln w="12700">
            <a:solidFill>
              <a:srgbClr val="DCE8FF"/>
            </a:solidFill>
            <a:prstDash val="solid"/>
          </a:ln>
        </p:spPr>
      </p:sp>
      <p:sp>
        <p:nvSpPr>
          <p:cNvPr id="26" name="Text 24"/>
          <p:cNvSpPr/>
          <p:nvPr/>
        </p:nvSpPr>
        <p:spPr>
          <a:xfrm>
            <a:off x="9052560" y="2395728"/>
            <a:ext cx="27432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過大評価防止で保守補正</a:t>
            </a:r>
            <a:endParaRPr lang="en-US" sz="1100" dirty="0"/>
          </a:p>
        </p:txBody>
      </p:sp>
      <p:sp>
        <p:nvSpPr>
          <p:cNvPr id="27" name="Shape 25"/>
          <p:cNvSpPr/>
          <p:nvPr/>
        </p:nvSpPr>
        <p:spPr>
          <a:xfrm>
            <a:off x="731520" y="2953512"/>
            <a:ext cx="2377440" cy="694944"/>
          </a:xfrm>
          <a:prstGeom prst="rect">
            <a:avLst/>
          </a:prstGeom>
          <a:solidFill>
            <a:srgbClr val="DCE8FF"/>
          </a:solidFill>
          <a:ln w="12700">
            <a:solidFill>
              <a:srgbClr val="DCE8FF"/>
            </a:solidFill>
            <a:prstDash val="solid"/>
          </a:ln>
        </p:spPr>
      </p:sp>
      <p:sp>
        <p:nvSpPr>
          <p:cNvPr id="28" name="Text 26"/>
          <p:cNvSpPr/>
          <p:nvPr/>
        </p:nvSpPr>
        <p:spPr>
          <a:xfrm>
            <a:off x="822960" y="3090672"/>
            <a:ext cx="2194560" cy="512064"/>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初年度獲得社数</a:t>
            </a:r>
            <a:endParaRPr lang="en-US" sz="1100" dirty="0"/>
          </a:p>
        </p:txBody>
      </p:sp>
      <p:sp>
        <p:nvSpPr>
          <p:cNvPr id="29" name="Shape 27"/>
          <p:cNvSpPr/>
          <p:nvPr/>
        </p:nvSpPr>
        <p:spPr>
          <a:xfrm>
            <a:off x="3108960" y="2953512"/>
            <a:ext cx="1645920" cy="694944"/>
          </a:xfrm>
          <a:prstGeom prst="rect">
            <a:avLst/>
          </a:prstGeom>
          <a:solidFill>
            <a:srgbClr val="DCE8FF"/>
          </a:solidFill>
          <a:ln w="12700">
            <a:solidFill>
              <a:srgbClr val="DCE8FF"/>
            </a:solidFill>
            <a:prstDash val="solid"/>
          </a:ln>
        </p:spPr>
      </p:sp>
      <p:sp>
        <p:nvSpPr>
          <p:cNvPr id="30" name="Text 28"/>
          <p:cNvSpPr/>
          <p:nvPr/>
        </p:nvSpPr>
        <p:spPr>
          <a:xfrm>
            <a:off x="3200400" y="3090672"/>
            <a:ext cx="146304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120社</a:t>
            </a:r>
            <a:endParaRPr lang="en-US" sz="1100" dirty="0"/>
          </a:p>
        </p:txBody>
      </p:sp>
      <p:sp>
        <p:nvSpPr>
          <p:cNvPr id="31" name="Shape 29"/>
          <p:cNvSpPr/>
          <p:nvPr/>
        </p:nvSpPr>
        <p:spPr>
          <a:xfrm>
            <a:off x="4754880" y="2953512"/>
            <a:ext cx="4206240" cy="694944"/>
          </a:xfrm>
          <a:prstGeom prst="rect">
            <a:avLst/>
          </a:prstGeom>
          <a:solidFill>
            <a:srgbClr val="DCE8FF"/>
          </a:solidFill>
          <a:ln w="12700">
            <a:solidFill>
              <a:srgbClr val="DCE8FF"/>
            </a:solidFill>
            <a:prstDash val="solid"/>
          </a:ln>
        </p:spPr>
      </p:sp>
      <p:sp>
        <p:nvSpPr>
          <p:cNvPr id="32" name="Text 30"/>
          <p:cNvSpPr/>
          <p:nvPr/>
        </p:nvSpPr>
        <p:spPr>
          <a:xfrm>
            <a:off x="4846320" y="3090672"/>
            <a:ext cx="402336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既存パイプライン実績</a:t>
            </a:r>
            <a:endParaRPr lang="en-US" sz="1100" dirty="0"/>
          </a:p>
        </p:txBody>
      </p:sp>
      <p:sp>
        <p:nvSpPr>
          <p:cNvPr id="33" name="Shape 31"/>
          <p:cNvSpPr/>
          <p:nvPr/>
        </p:nvSpPr>
        <p:spPr>
          <a:xfrm>
            <a:off x="8961120" y="2953512"/>
            <a:ext cx="2926080" cy="694944"/>
          </a:xfrm>
          <a:prstGeom prst="rect">
            <a:avLst/>
          </a:prstGeom>
          <a:solidFill>
            <a:srgbClr val="DCE8FF"/>
          </a:solidFill>
          <a:ln w="12700">
            <a:solidFill>
              <a:srgbClr val="DCE8FF"/>
            </a:solidFill>
            <a:prstDash val="solid"/>
          </a:ln>
        </p:spPr>
      </p:sp>
      <p:sp>
        <p:nvSpPr>
          <p:cNvPr id="34" name="Text 32"/>
          <p:cNvSpPr/>
          <p:nvPr/>
        </p:nvSpPr>
        <p:spPr>
          <a:xfrm>
            <a:off x="9052560" y="3090672"/>
            <a:ext cx="27432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採用遅延時は下振れ</a:t>
            </a:r>
            <a:endParaRPr lang="en-US" sz="1100" dirty="0"/>
          </a:p>
        </p:txBody>
      </p:sp>
      <p:sp>
        <p:nvSpPr>
          <p:cNvPr id="35" name="Shape 33"/>
          <p:cNvSpPr/>
          <p:nvPr/>
        </p:nvSpPr>
        <p:spPr>
          <a:xfrm>
            <a:off x="731520" y="3648456"/>
            <a:ext cx="2377440" cy="694944"/>
          </a:xfrm>
          <a:prstGeom prst="rect">
            <a:avLst/>
          </a:prstGeom>
          <a:solidFill>
            <a:srgbClr val="FFFFFF"/>
          </a:solidFill>
          <a:ln w="12700">
            <a:solidFill>
              <a:srgbClr val="DCE8FF"/>
            </a:solidFill>
            <a:prstDash val="solid"/>
          </a:ln>
        </p:spPr>
      </p:sp>
      <p:sp>
        <p:nvSpPr>
          <p:cNvPr id="36" name="Text 34"/>
          <p:cNvSpPr/>
          <p:nvPr/>
        </p:nvSpPr>
        <p:spPr>
          <a:xfrm>
            <a:off x="822960" y="3785616"/>
            <a:ext cx="2194560" cy="512064"/>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平均単価</a:t>
            </a:r>
            <a:endParaRPr lang="en-US" sz="1100" dirty="0"/>
          </a:p>
        </p:txBody>
      </p:sp>
      <p:sp>
        <p:nvSpPr>
          <p:cNvPr id="37" name="Shape 35"/>
          <p:cNvSpPr/>
          <p:nvPr/>
        </p:nvSpPr>
        <p:spPr>
          <a:xfrm>
            <a:off x="3108960" y="3648456"/>
            <a:ext cx="1645920" cy="694944"/>
          </a:xfrm>
          <a:prstGeom prst="rect">
            <a:avLst/>
          </a:prstGeom>
          <a:solidFill>
            <a:srgbClr val="FFFFFF"/>
          </a:solidFill>
          <a:ln w="12700">
            <a:solidFill>
              <a:srgbClr val="DCE8FF"/>
            </a:solidFill>
            <a:prstDash val="solid"/>
          </a:ln>
        </p:spPr>
      </p:sp>
      <p:sp>
        <p:nvSpPr>
          <p:cNvPr id="38" name="Text 36"/>
          <p:cNvSpPr/>
          <p:nvPr/>
        </p:nvSpPr>
        <p:spPr>
          <a:xfrm>
            <a:off x="3200400" y="3785616"/>
            <a:ext cx="146304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月15万円</a:t>
            </a:r>
            <a:endParaRPr lang="en-US" sz="1100" dirty="0"/>
          </a:p>
        </p:txBody>
      </p:sp>
      <p:sp>
        <p:nvSpPr>
          <p:cNvPr id="39" name="Shape 37"/>
          <p:cNvSpPr/>
          <p:nvPr/>
        </p:nvSpPr>
        <p:spPr>
          <a:xfrm>
            <a:off x="4754880" y="3648456"/>
            <a:ext cx="4206240" cy="694944"/>
          </a:xfrm>
          <a:prstGeom prst="rect">
            <a:avLst/>
          </a:prstGeom>
          <a:solidFill>
            <a:srgbClr val="FFFFFF"/>
          </a:solidFill>
          <a:ln w="12700">
            <a:solidFill>
              <a:srgbClr val="DCE8FF"/>
            </a:solidFill>
            <a:prstDash val="solid"/>
          </a:ln>
        </p:spPr>
      </p:sp>
      <p:sp>
        <p:nvSpPr>
          <p:cNvPr id="40" name="Text 38"/>
          <p:cNvSpPr/>
          <p:nvPr/>
        </p:nvSpPr>
        <p:spPr>
          <a:xfrm>
            <a:off x="4846320" y="3785616"/>
            <a:ext cx="402336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競合価格と顧客ヒアリング</a:t>
            </a:r>
            <a:endParaRPr lang="en-US" sz="1100" dirty="0"/>
          </a:p>
        </p:txBody>
      </p:sp>
      <p:sp>
        <p:nvSpPr>
          <p:cNvPr id="41" name="Shape 39"/>
          <p:cNvSpPr/>
          <p:nvPr/>
        </p:nvSpPr>
        <p:spPr>
          <a:xfrm>
            <a:off x="8961120" y="3648456"/>
            <a:ext cx="2926080" cy="694944"/>
          </a:xfrm>
          <a:prstGeom prst="rect">
            <a:avLst/>
          </a:prstGeom>
          <a:solidFill>
            <a:srgbClr val="FFFFFF"/>
          </a:solidFill>
          <a:ln w="12700">
            <a:solidFill>
              <a:srgbClr val="DCE8FF"/>
            </a:solidFill>
            <a:prstDash val="solid"/>
          </a:ln>
        </p:spPr>
      </p:sp>
      <p:sp>
        <p:nvSpPr>
          <p:cNvPr id="42" name="Text 40"/>
          <p:cNvSpPr/>
          <p:nvPr/>
        </p:nvSpPr>
        <p:spPr>
          <a:xfrm>
            <a:off x="9052560" y="3785616"/>
            <a:ext cx="27432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値引き条件で変動</a:t>
            </a:r>
            <a:endParaRPr lang="en-US" sz="1100" dirty="0"/>
          </a:p>
        </p:txBody>
      </p:sp>
      <p:sp>
        <p:nvSpPr>
          <p:cNvPr id="43" name="Shape 41"/>
          <p:cNvSpPr/>
          <p:nvPr/>
        </p:nvSpPr>
        <p:spPr>
          <a:xfrm>
            <a:off x="731520" y="4343400"/>
            <a:ext cx="2377440" cy="694944"/>
          </a:xfrm>
          <a:prstGeom prst="rect">
            <a:avLst/>
          </a:prstGeom>
          <a:solidFill>
            <a:srgbClr val="DCE8FF"/>
          </a:solidFill>
          <a:ln w="12700">
            <a:solidFill>
              <a:srgbClr val="DCE8FF"/>
            </a:solidFill>
            <a:prstDash val="solid"/>
          </a:ln>
        </p:spPr>
      </p:sp>
      <p:sp>
        <p:nvSpPr>
          <p:cNvPr id="44" name="Text 42"/>
          <p:cNvSpPr/>
          <p:nvPr/>
        </p:nvSpPr>
        <p:spPr>
          <a:xfrm>
            <a:off x="822960" y="4480560"/>
            <a:ext cx="2194560" cy="512064"/>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継続率</a:t>
            </a:r>
            <a:endParaRPr lang="en-US" sz="1100" dirty="0"/>
          </a:p>
        </p:txBody>
      </p:sp>
      <p:sp>
        <p:nvSpPr>
          <p:cNvPr id="45" name="Shape 43"/>
          <p:cNvSpPr/>
          <p:nvPr/>
        </p:nvSpPr>
        <p:spPr>
          <a:xfrm>
            <a:off x="3108960" y="4343400"/>
            <a:ext cx="1645920" cy="694944"/>
          </a:xfrm>
          <a:prstGeom prst="rect">
            <a:avLst/>
          </a:prstGeom>
          <a:solidFill>
            <a:srgbClr val="DCE8FF"/>
          </a:solidFill>
          <a:ln w="12700">
            <a:solidFill>
              <a:srgbClr val="DCE8FF"/>
            </a:solidFill>
            <a:prstDash val="solid"/>
          </a:ln>
        </p:spPr>
      </p:sp>
      <p:sp>
        <p:nvSpPr>
          <p:cNvPr id="46" name="Text 44"/>
          <p:cNvSpPr/>
          <p:nvPr/>
        </p:nvSpPr>
        <p:spPr>
          <a:xfrm>
            <a:off x="3200400" y="4480560"/>
            <a:ext cx="146304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92%</a:t>
            </a:r>
            <a:endParaRPr lang="en-US" sz="1100" dirty="0"/>
          </a:p>
        </p:txBody>
      </p:sp>
      <p:sp>
        <p:nvSpPr>
          <p:cNvPr id="47" name="Shape 45"/>
          <p:cNvSpPr/>
          <p:nvPr/>
        </p:nvSpPr>
        <p:spPr>
          <a:xfrm>
            <a:off x="4754880" y="4343400"/>
            <a:ext cx="4206240" cy="694944"/>
          </a:xfrm>
          <a:prstGeom prst="rect">
            <a:avLst/>
          </a:prstGeom>
          <a:solidFill>
            <a:srgbClr val="DCE8FF"/>
          </a:solidFill>
          <a:ln w="12700">
            <a:solidFill>
              <a:srgbClr val="DCE8FF"/>
            </a:solidFill>
            <a:prstDash val="solid"/>
          </a:ln>
        </p:spPr>
      </p:sp>
      <p:sp>
        <p:nvSpPr>
          <p:cNvPr id="48" name="Text 46"/>
          <p:cNvSpPr/>
          <p:nvPr/>
        </p:nvSpPr>
        <p:spPr>
          <a:xfrm>
            <a:off x="4846320" y="4480560"/>
            <a:ext cx="402336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既存サービス継続実績</a:t>
            </a:r>
            <a:endParaRPr lang="en-US" sz="1100" dirty="0"/>
          </a:p>
        </p:txBody>
      </p:sp>
      <p:sp>
        <p:nvSpPr>
          <p:cNvPr id="49" name="Shape 47"/>
          <p:cNvSpPr/>
          <p:nvPr/>
        </p:nvSpPr>
        <p:spPr>
          <a:xfrm>
            <a:off x="8961120" y="4343400"/>
            <a:ext cx="2926080" cy="694944"/>
          </a:xfrm>
          <a:prstGeom prst="rect">
            <a:avLst/>
          </a:prstGeom>
          <a:solidFill>
            <a:srgbClr val="DCE8FF"/>
          </a:solidFill>
          <a:ln w="12700">
            <a:solidFill>
              <a:srgbClr val="DCE8FF"/>
            </a:solidFill>
            <a:prstDash val="solid"/>
          </a:ln>
        </p:spPr>
      </p:sp>
      <p:sp>
        <p:nvSpPr>
          <p:cNvPr id="50" name="Text 48"/>
          <p:cNvSpPr/>
          <p:nvPr/>
        </p:nvSpPr>
        <p:spPr>
          <a:xfrm>
            <a:off x="9052560" y="4480560"/>
            <a:ext cx="2743200" cy="512064"/>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オンボーディング品質依存</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ユニットエコノミクス</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6</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ユニットエコノミクス</a:t>
            </a:r>
            <a:endParaRPr lang="en-US" sz="2400" dirty="0"/>
          </a:p>
        </p:txBody>
      </p:sp>
      <p:sp>
        <p:nvSpPr>
          <p:cNvPr id="11" name="Text 9"/>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4F6792"/>
                </a:solidFill>
                <a:latin typeface="Meiryo" pitchFamily="34" charset="0"/>
                <a:ea typeface="Meiryo" pitchFamily="34" charset="-122"/>
                <a:cs typeface="Meiryo" pitchFamily="34" charset="-120"/>
              </a:rPr>
              <a:t>投資家向けに計算式と目標値を同時提示</a:t>
            </a:r>
            <a:endParaRPr lang="en-US" sz="1200" dirty="0"/>
          </a:p>
        </p:txBody>
      </p:sp>
      <p:sp>
        <p:nvSpPr>
          <p:cNvPr id="12" name="Shape 10"/>
          <p:cNvSpPr/>
          <p:nvPr/>
        </p:nvSpPr>
        <p:spPr>
          <a:xfrm>
            <a:off x="731520" y="1737360"/>
            <a:ext cx="5074920" cy="2011680"/>
          </a:xfrm>
          <a:prstGeom prst="roundRect">
            <a:avLst/>
          </a:prstGeom>
          <a:solidFill>
            <a:srgbClr val="EEF4FF"/>
          </a:solidFill>
          <a:ln w="12700">
            <a:solidFill>
              <a:srgbClr val="DCE8FF"/>
            </a:solidFill>
            <a:prstDash val="solid"/>
          </a:ln>
        </p:spPr>
      </p:sp>
      <p:sp>
        <p:nvSpPr>
          <p:cNvPr id="13" name="Text 11"/>
          <p:cNvSpPr/>
          <p:nvPr/>
        </p:nvSpPr>
        <p:spPr>
          <a:xfrm>
            <a:off x="914400" y="1920240"/>
            <a:ext cx="2468880" cy="219456"/>
          </a:xfrm>
          <a:prstGeom prst="rect">
            <a:avLst/>
          </a:prstGeom>
          <a:noFill/>
          <a:ln/>
        </p:spPr>
        <p:txBody>
          <a:bodyPr wrap="square" rtlCol="0" anchor="ctr"/>
          <a:lstStyle/>
          <a:p>
            <a:pPr indent="0" marL="0">
              <a:buNone/>
            </a:pPr>
            <a:r>
              <a:rPr lang="en-US" sz="1200" b="1" dirty="0">
                <a:solidFill>
                  <a:srgbClr val="0C2A52"/>
                </a:solidFill>
                <a:latin typeface="Meiryo" pitchFamily="34" charset="0"/>
                <a:ea typeface="Meiryo" pitchFamily="34" charset="-122"/>
                <a:cs typeface="Meiryo" pitchFamily="34" charset="-120"/>
              </a:rPr>
              <a:t>顧客獲得費</a:t>
            </a:r>
            <a:endParaRPr lang="en-US" sz="1200" dirty="0"/>
          </a:p>
        </p:txBody>
      </p:sp>
      <p:sp>
        <p:nvSpPr>
          <p:cNvPr id="14" name="Text 12"/>
          <p:cNvSpPr/>
          <p:nvPr/>
        </p:nvSpPr>
        <p:spPr>
          <a:xfrm>
            <a:off x="914400" y="2240280"/>
            <a:ext cx="4663440" cy="457200"/>
          </a:xfrm>
          <a:prstGeom prst="rect">
            <a:avLst/>
          </a:prstGeom>
          <a:noFill/>
          <a:ln/>
        </p:spPr>
        <p:txBody>
          <a:bodyPr wrap="square" rtlCol="0" anchor="ctr"/>
          <a:lstStyle/>
          <a:p>
            <a:pPr indent="0" marL="0">
              <a:buNone/>
            </a:pPr>
            <a:r>
              <a:rPr lang="en-US" sz="1000" dirty="0">
                <a:solidFill>
                  <a:srgbClr val="1F4172"/>
                </a:solidFill>
                <a:latin typeface="Meiryo" pitchFamily="34" charset="0"/>
                <a:ea typeface="Meiryo" pitchFamily="34" charset="-122"/>
                <a:cs typeface="Meiryo" pitchFamily="34" charset="-120"/>
              </a:rPr>
              <a:t>広告費 + 営業人件費 ÷ 新規獲得社数</a:t>
            </a:r>
            <a:endParaRPr lang="en-US" sz="1000" dirty="0"/>
          </a:p>
        </p:txBody>
      </p:sp>
      <p:sp>
        <p:nvSpPr>
          <p:cNvPr id="15" name="Text 13"/>
          <p:cNvSpPr/>
          <p:nvPr/>
        </p:nvSpPr>
        <p:spPr>
          <a:xfrm>
            <a:off x="914400" y="2944368"/>
            <a:ext cx="2011680" cy="219456"/>
          </a:xfrm>
          <a:prstGeom prst="rect">
            <a:avLst/>
          </a:prstGeom>
          <a:noFill/>
          <a:ln/>
        </p:spPr>
        <p:txBody>
          <a:bodyPr wrap="square" rtlCol="0" anchor="ctr"/>
          <a:lstStyle/>
          <a:p>
            <a:pPr indent="0" marL="0">
              <a:buNone/>
            </a:pPr>
            <a:r>
              <a:rPr lang="en-US" sz="1100" b="1" dirty="0">
                <a:solidFill>
                  <a:srgbClr val="23549A"/>
                </a:solidFill>
                <a:latin typeface="Meiryo" pitchFamily="34" charset="0"/>
                <a:ea typeface="Meiryo" pitchFamily="34" charset="-122"/>
                <a:cs typeface="Meiryo" pitchFamily="34" charset="-120"/>
              </a:rPr>
              <a:t>現状 18万円</a:t>
            </a:r>
            <a:endParaRPr lang="en-US" sz="1100" dirty="0"/>
          </a:p>
        </p:txBody>
      </p:sp>
      <p:sp>
        <p:nvSpPr>
          <p:cNvPr id="16" name="Text 14"/>
          <p:cNvSpPr/>
          <p:nvPr/>
        </p:nvSpPr>
        <p:spPr>
          <a:xfrm>
            <a:off x="3154680" y="2944368"/>
            <a:ext cx="2286000" cy="219456"/>
          </a:xfrm>
          <a:prstGeom prst="rect">
            <a:avLst/>
          </a:prstGeom>
          <a:noFill/>
          <a:ln/>
        </p:spPr>
        <p:txBody>
          <a:bodyPr wrap="square" rtlCol="0" anchor="ctr"/>
          <a:lstStyle/>
          <a:p>
            <a:pPr indent="0" marL="0">
              <a:buNone/>
            </a:pPr>
            <a:r>
              <a:rPr lang="en-US" sz="1100" b="1" dirty="0">
                <a:solidFill>
                  <a:srgbClr val="55A9FF"/>
                </a:solidFill>
                <a:latin typeface="Meiryo" pitchFamily="34" charset="0"/>
                <a:ea typeface="Meiryo" pitchFamily="34" charset="-122"/>
                <a:cs typeface="Meiryo" pitchFamily="34" charset="-120"/>
              </a:rPr>
              <a:t>目標 13万円</a:t>
            </a:r>
            <a:endParaRPr lang="en-US" sz="1100" dirty="0"/>
          </a:p>
        </p:txBody>
      </p:sp>
      <p:sp>
        <p:nvSpPr>
          <p:cNvPr id="17" name="Shape 15"/>
          <p:cNvSpPr/>
          <p:nvPr/>
        </p:nvSpPr>
        <p:spPr>
          <a:xfrm>
            <a:off x="6355080" y="1737360"/>
            <a:ext cx="5074920" cy="2011680"/>
          </a:xfrm>
          <a:prstGeom prst="roundRect">
            <a:avLst/>
          </a:prstGeom>
          <a:solidFill>
            <a:srgbClr val="EEF4FF"/>
          </a:solidFill>
          <a:ln w="12700">
            <a:solidFill>
              <a:srgbClr val="DCE8FF"/>
            </a:solidFill>
            <a:prstDash val="solid"/>
          </a:ln>
        </p:spPr>
      </p:sp>
      <p:sp>
        <p:nvSpPr>
          <p:cNvPr id="18" name="Text 16"/>
          <p:cNvSpPr/>
          <p:nvPr/>
        </p:nvSpPr>
        <p:spPr>
          <a:xfrm>
            <a:off x="6537960" y="1920240"/>
            <a:ext cx="2468880" cy="219456"/>
          </a:xfrm>
          <a:prstGeom prst="rect">
            <a:avLst/>
          </a:prstGeom>
          <a:noFill/>
          <a:ln/>
        </p:spPr>
        <p:txBody>
          <a:bodyPr wrap="square" rtlCol="0" anchor="ctr"/>
          <a:lstStyle/>
          <a:p>
            <a:pPr indent="0" marL="0">
              <a:buNone/>
            </a:pPr>
            <a:r>
              <a:rPr lang="en-US" sz="1200" b="1" dirty="0">
                <a:solidFill>
                  <a:srgbClr val="0C2A52"/>
                </a:solidFill>
                <a:latin typeface="Meiryo" pitchFamily="34" charset="0"/>
                <a:ea typeface="Meiryo" pitchFamily="34" charset="-122"/>
                <a:cs typeface="Meiryo" pitchFamily="34" charset="-120"/>
              </a:rPr>
              <a:t>月次粗利</a:t>
            </a:r>
            <a:endParaRPr lang="en-US" sz="1200" dirty="0"/>
          </a:p>
        </p:txBody>
      </p:sp>
      <p:sp>
        <p:nvSpPr>
          <p:cNvPr id="19" name="Text 17"/>
          <p:cNvSpPr/>
          <p:nvPr/>
        </p:nvSpPr>
        <p:spPr>
          <a:xfrm>
            <a:off x="6537960" y="2240280"/>
            <a:ext cx="4663440" cy="457200"/>
          </a:xfrm>
          <a:prstGeom prst="rect">
            <a:avLst/>
          </a:prstGeom>
          <a:noFill/>
          <a:ln/>
        </p:spPr>
        <p:txBody>
          <a:bodyPr wrap="square" rtlCol="0" anchor="ctr"/>
          <a:lstStyle/>
          <a:p>
            <a:pPr indent="0" marL="0">
              <a:buNone/>
            </a:pPr>
            <a:r>
              <a:rPr lang="en-US" sz="1000" dirty="0">
                <a:solidFill>
                  <a:srgbClr val="1F4172"/>
                </a:solidFill>
                <a:latin typeface="Meiryo" pitchFamily="34" charset="0"/>
                <a:ea typeface="Meiryo" pitchFamily="34" charset="-122"/>
                <a:cs typeface="Meiryo" pitchFamily="34" charset="-120"/>
              </a:rPr>
              <a:t>月次売上 - 直接原価</a:t>
            </a:r>
            <a:endParaRPr lang="en-US" sz="1000" dirty="0"/>
          </a:p>
        </p:txBody>
      </p:sp>
      <p:sp>
        <p:nvSpPr>
          <p:cNvPr id="20" name="Text 18"/>
          <p:cNvSpPr/>
          <p:nvPr/>
        </p:nvSpPr>
        <p:spPr>
          <a:xfrm>
            <a:off x="6537960" y="2944368"/>
            <a:ext cx="2011680" cy="219456"/>
          </a:xfrm>
          <a:prstGeom prst="rect">
            <a:avLst/>
          </a:prstGeom>
          <a:noFill/>
          <a:ln/>
        </p:spPr>
        <p:txBody>
          <a:bodyPr wrap="square" rtlCol="0" anchor="ctr"/>
          <a:lstStyle/>
          <a:p>
            <a:pPr indent="0" marL="0">
              <a:buNone/>
            </a:pPr>
            <a:r>
              <a:rPr lang="en-US" sz="1100" b="1" dirty="0">
                <a:solidFill>
                  <a:srgbClr val="23549A"/>
                </a:solidFill>
                <a:latin typeface="Meiryo" pitchFamily="34" charset="0"/>
                <a:ea typeface="Meiryo" pitchFamily="34" charset="-122"/>
                <a:cs typeface="Meiryo" pitchFamily="34" charset="-120"/>
              </a:rPr>
              <a:t>現状 9.2万円</a:t>
            </a:r>
            <a:endParaRPr lang="en-US" sz="1100" dirty="0"/>
          </a:p>
        </p:txBody>
      </p:sp>
      <p:sp>
        <p:nvSpPr>
          <p:cNvPr id="21" name="Text 19"/>
          <p:cNvSpPr/>
          <p:nvPr/>
        </p:nvSpPr>
        <p:spPr>
          <a:xfrm>
            <a:off x="8778240" y="2944368"/>
            <a:ext cx="2286000" cy="219456"/>
          </a:xfrm>
          <a:prstGeom prst="rect">
            <a:avLst/>
          </a:prstGeom>
          <a:noFill/>
          <a:ln/>
        </p:spPr>
        <p:txBody>
          <a:bodyPr wrap="square" rtlCol="0" anchor="ctr"/>
          <a:lstStyle/>
          <a:p>
            <a:pPr indent="0" marL="0">
              <a:buNone/>
            </a:pPr>
            <a:r>
              <a:rPr lang="en-US" sz="1100" b="1" dirty="0">
                <a:solidFill>
                  <a:srgbClr val="55A9FF"/>
                </a:solidFill>
                <a:latin typeface="Meiryo" pitchFamily="34" charset="0"/>
                <a:ea typeface="Meiryo" pitchFamily="34" charset="-122"/>
                <a:cs typeface="Meiryo" pitchFamily="34" charset="-120"/>
              </a:rPr>
              <a:t>目標 11.0万円</a:t>
            </a:r>
            <a:endParaRPr lang="en-US" sz="1100" dirty="0"/>
          </a:p>
        </p:txBody>
      </p:sp>
      <p:sp>
        <p:nvSpPr>
          <p:cNvPr id="22" name="Shape 20"/>
          <p:cNvSpPr/>
          <p:nvPr/>
        </p:nvSpPr>
        <p:spPr>
          <a:xfrm>
            <a:off x="731520" y="3977640"/>
            <a:ext cx="5074920" cy="2011680"/>
          </a:xfrm>
          <a:prstGeom prst="roundRect">
            <a:avLst/>
          </a:prstGeom>
          <a:solidFill>
            <a:srgbClr val="DCE8FF"/>
          </a:solidFill>
          <a:ln w="12700">
            <a:solidFill>
              <a:srgbClr val="DCE8FF"/>
            </a:solidFill>
            <a:prstDash val="solid"/>
          </a:ln>
        </p:spPr>
      </p:sp>
      <p:sp>
        <p:nvSpPr>
          <p:cNvPr id="23" name="Text 21"/>
          <p:cNvSpPr/>
          <p:nvPr/>
        </p:nvSpPr>
        <p:spPr>
          <a:xfrm>
            <a:off x="914400" y="4160520"/>
            <a:ext cx="2468880" cy="219456"/>
          </a:xfrm>
          <a:prstGeom prst="rect">
            <a:avLst/>
          </a:prstGeom>
          <a:noFill/>
          <a:ln/>
        </p:spPr>
        <p:txBody>
          <a:bodyPr wrap="square" rtlCol="0" anchor="ctr"/>
          <a:lstStyle/>
          <a:p>
            <a:pPr indent="0" marL="0">
              <a:buNone/>
            </a:pPr>
            <a:r>
              <a:rPr lang="en-US" sz="1200" b="1" dirty="0">
                <a:solidFill>
                  <a:srgbClr val="0C2A52"/>
                </a:solidFill>
                <a:latin typeface="Meiryo" pitchFamily="34" charset="0"/>
                <a:ea typeface="Meiryo" pitchFamily="34" charset="-122"/>
                <a:cs typeface="Meiryo" pitchFamily="34" charset="-120"/>
              </a:rPr>
              <a:t>回収期間</a:t>
            </a:r>
            <a:endParaRPr lang="en-US" sz="1200" dirty="0"/>
          </a:p>
        </p:txBody>
      </p:sp>
      <p:sp>
        <p:nvSpPr>
          <p:cNvPr id="24" name="Text 22"/>
          <p:cNvSpPr/>
          <p:nvPr/>
        </p:nvSpPr>
        <p:spPr>
          <a:xfrm>
            <a:off x="914400" y="4480560"/>
            <a:ext cx="4663440" cy="457200"/>
          </a:xfrm>
          <a:prstGeom prst="rect">
            <a:avLst/>
          </a:prstGeom>
          <a:noFill/>
          <a:ln/>
        </p:spPr>
        <p:txBody>
          <a:bodyPr wrap="square" rtlCol="0" anchor="ctr"/>
          <a:lstStyle/>
          <a:p>
            <a:pPr indent="0" marL="0">
              <a:buNone/>
            </a:pPr>
            <a:r>
              <a:rPr lang="en-US" sz="1000" dirty="0">
                <a:solidFill>
                  <a:srgbClr val="1F4172"/>
                </a:solidFill>
                <a:latin typeface="Meiryo" pitchFamily="34" charset="0"/>
                <a:ea typeface="Meiryo" pitchFamily="34" charset="-122"/>
                <a:cs typeface="Meiryo" pitchFamily="34" charset="-120"/>
              </a:rPr>
              <a:t>顧客獲得費 ÷ 月次粗利</a:t>
            </a:r>
            <a:endParaRPr lang="en-US" sz="1000" dirty="0"/>
          </a:p>
        </p:txBody>
      </p:sp>
      <p:sp>
        <p:nvSpPr>
          <p:cNvPr id="25" name="Text 23"/>
          <p:cNvSpPr/>
          <p:nvPr/>
        </p:nvSpPr>
        <p:spPr>
          <a:xfrm>
            <a:off x="914400" y="5184648"/>
            <a:ext cx="2011680" cy="219456"/>
          </a:xfrm>
          <a:prstGeom prst="rect">
            <a:avLst/>
          </a:prstGeom>
          <a:noFill/>
          <a:ln/>
        </p:spPr>
        <p:txBody>
          <a:bodyPr wrap="square" rtlCol="0" anchor="ctr"/>
          <a:lstStyle/>
          <a:p>
            <a:pPr indent="0" marL="0">
              <a:buNone/>
            </a:pPr>
            <a:r>
              <a:rPr lang="en-US" sz="1100" b="1" dirty="0">
                <a:solidFill>
                  <a:srgbClr val="23549A"/>
                </a:solidFill>
                <a:latin typeface="Meiryo" pitchFamily="34" charset="0"/>
                <a:ea typeface="Meiryo" pitchFamily="34" charset="-122"/>
                <a:cs typeface="Meiryo" pitchFamily="34" charset="-120"/>
              </a:rPr>
              <a:t>現状 1.96か月</a:t>
            </a:r>
            <a:endParaRPr lang="en-US" sz="1100" dirty="0"/>
          </a:p>
        </p:txBody>
      </p:sp>
      <p:sp>
        <p:nvSpPr>
          <p:cNvPr id="26" name="Text 24"/>
          <p:cNvSpPr/>
          <p:nvPr/>
        </p:nvSpPr>
        <p:spPr>
          <a:xfrm>
            <a:off x="3154680" y="5184648"/>
            <a:ext cx="2286000" cy="219456"/>
          </a:xfrm>
          <a:prstGeom prst="rect">
            <a:avLst/>
          </a:prstGeom>
          <a:noFill/>
          <a:ln/>
        </p:spPr>
        <p:txBody>
          <a:bodyPr wrap="square" rtlCol="0" anchor="ctr"/>
          <a:lstStyle/>
          <a:p>
            <a:pPr indent="0" marL="0">
              <a:buNone/>
            </a:pPr>
            <a:r>
              <a:rPr lang="en-US" sz="1100" b="1" dirty="0">
                <a:solidFill>
                  <a:srgbClr val="55A9FF"/>
                </a:solidFill>
                <a:latin typeface="Meiryo" pitchFamily="34" charset="0"/>
                <a:ea typeface="Meiryo" pitchFamily="34" charset="-122"/>
                <a:cs typeface="Meiryo" pitchFamily="34" charset="-120"/>
              </a:rPr>
              <a:t>目標 1.2か月</a:t>
            </a:r>
            <a:endParaRPr lang="en-US" sz="1100" dirty="0"/>
          </a:p>
        </p:txBody>
      </p:sp>
      <p:sp>
        <p:nvSpPr>
          <p:cNvPr id="27" name="Shape 25"/>
          <p:cNvSpPr/>
          <p:nvPr/>
        </p:nvSpPr>
        <p:spPr>
          <a:xfrm>
            <a:off x="6355080" y="3977640"/>
            <a:ext cx="5074920" cy="2011680"/>
          </a:xfrm>
          <a:prstGeom prst="roundRect">
            <a:avLst/>
          </a:prstGeom>
          <a:solidFill>
            <a:srgbClr val="DCE8FF"/>
          </a:solidFill>
          <a:ln w="12700">
            <a:solidFill>
              <a:srgbClr val="DCE8FF"/>
            </a:solidFill>
            <a:prstDash val="solid"/>
          </a:ln>
        </p:spPr>
      </p:sp>
      <p:sp>
        <p:nvSpPr>
          <p:cNvPr id="28" name="Text 26"/>
          <p:cNvSpPr/>
          <p:nvPr/>
        </p:nvSpPr>
        <p:spPr>
          <a:xfrm>
            <a:off x="6537960" y="4160520"/>
            <a:ext cx="2468880" cy="219456"/>
          </a:xfrm>
          <a:prstGeom prst="rect">
            <a:avLst/>
          </a:prstGeom>
          <a:noFill/>
          <a:ln/>
        </p:spPr>
        <p:txBody>
          <a:bodyPr wrap="square" rtlCol="0" anchor="ctr"/>
          <a:lstStyle/>
          <a:p>
            <a:pPr indent="0" marL="0">
              <a:buNone/>
            </a:pPr>
            <a:r>
              <a:rPr lang="en-US" sz="1200" b="1" dirty="0">
                <a:solidFill>
                  <a:srgbClr val="0C2A52"/>
                </a:solidFill>
                <a:latin typeface="Meiryo" pitchFamily="34" charset="0"/>
                <a:ea typeface="Meiryo" pitchFamily="34" charset="-122"/>
                <a:cs typeface="Meiryo" pitchFamily="34" charset="-120"/>
              </a:rPr>
              <a:t>継続売上率</a:t>
            </a:r>
            <a:endParaRPr lang="en-US" sz="1200" dirty="0"/>
          </a:p>
        </p:txBody>
      </p:sp>
      <p:sp>
        <p:nvSpPr>
          <p:cNvPr id="29" name="Text 27"/>
          <p:cNvSpPr/>
          <p:nvPr/>
        </p:nvSpPr>
        <p:spPr>
          <a:xfrm>
            <a:off x="6537960" y="4480560"/>
            <a:ext cx="4663440" cy="457200"/>
          </a:xfrm>
          <a:prstGeom prst="rect">
            <a:avLst/>
          </a:prstGeom>
          <a:noFill/>
          <a:ln/>
        </p:spPr>
        <p:txBody>
          <a:bodyPr wrap="square" rtlCol="0" anchor="ctr"/>
          <a:lstStyle/>
          <a:p>
            <a:pPr indent="0" marL="0">
              <a:buNone/>
            </a:pPr>
            <a:r>
              <a:rPr lang="en-US" sz="1000" dirty="0">
                <a:solidFill>
                  <a:srgbClr val="1F4172"/>
                </a:solidFill>
                <a:latin typeface="Meiryo" pitchFamily="34" charset="0"/>
                <a:ea typeface="Meiryo" pitchFamily="34" charset="-122"/>
                <a:cs typeface="Meiryo" pitchFamily="34" charset="-120"/>
              </a:rPr>
              <a:t>翌月継続売上 ÷ 当月売上</a:t>
            </a:r>
            <a:endParaRPr lang="en-US" sz="1000" dirty="0"/>
          </a:p>
        </p:txBody>
      </p:sp>
      <p:sp>
        <p:nvSpPr>
          <p:cNvPr id="30" name="Text 28"/>
          <p:cNvSpPr/>
          <p:nvPr/>
        </p:nvSpPr>
        <p:spPr>
          <a:xfrm>
            <a:off x="6537960" y="5184648"/>
            <a:ext cx="2011680" cy="219456"/>
          </a:xfrm>
          <a:prstGeom prst="rect">
            <a:avLst/>
          </a:prstGeom>
          <a:noFill/>
          <a:ln/>
        </p:spPr>
        <p:txBody>
          <a:bodyPr wrap="square" rtlCol="0" anchor="ctr"/>
          <a:lstStyle/>
          <a:p>
            <a:pPr indent="0" marL="0">
              <a:buNone/>
            </a:pPr>
            <a:r>
              <a:rPr lang="en-US" sz="1100" b="1" dirty="0">
                <a:solidFill>
                  <a:srgbClr val="23549A"/>
                </a:solidFill>
                <a:latin typeface="Meiryo" pitchFamily="34" charset="0"/>
                <a:ea typeface="Meiryo" pitchFamily="34" charset="-122"/>
                <a:cs typeface="Meiryo" pitchFamily="34" charset="-120"/>
              </a:rPr>
              <a:t>現状 89%</a:t>
            </a:r>
            <a:endParaRPr lang="en-US" sz="1100" dirty="0"/>
          </a:p>
        </p:txBody>
      </p:sp>
      <p:sp>
        <p:nvSpPr>
          <p:cNvPr id="31" name="Text 29"/>
          <p:cNvSpPr/>
          <p:nvPr/>
        </p:nvSpPr>
        <p:spPr>
          <a:xfrm>
            <a:off x="8778240" y="5184648"/>
            <a:ext cx="2286000" cy="219456"/>
          </a:xfrm>
          <a:prstGeom prst="rect">
            <a:avLst/>
          </a:prstGeom>
          <a:noFill/>
          <a:ln/>
        </p:spPr>
        <p:txBody>
          <a:bodyPr wrap="square" rtlCol="0" anchor="ctr"/>
          <a:lstStyle/>
          <a:p>
            <a:pPr indent="0" marL="0">
              <a:buNone/>
            </a:pPr>
            <a:r>
              <a:rPr lang="en-US" sz="1100" b="1" dirty="0">
                <a:solidFill>
                  <a:srgbClr val="55A9FF"/>
                </a:solidFill>
                <a:latin typeface="Meiryo" pitchFamily="34" charset="0"/>
                <a:ea typeface="Meiryo" pitchFamily="34" charset="-122"/>
                <a:cs typeface="Meiryo" pitchFamily="34" charset="-120"/>
              </a:rPr>
              <a:t>目標 94%</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シナリオ比較（3年目到達想定）</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7</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シナリオ比較（3年目到達想定）</a:t>
            </a:r>
            <a:endParaRPr lang="en-US" sz="2400" dirty="0"/>
          </a:p>
        </p:txBody>
      </p:sp>
      <p:sp>
        <p:nvSpPr>
          <p:cNvPr id="11" name="Text 9"/>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4F6792"/>
                </a:solidFill>
                <a:latin typeface="Meiryo" pitchFamily="34" charset="0"/>
                <a:ea typeface="Meiryo" pitchFamily="34" charset="-122"/>
                <a:cs typeface="Meiryo" pitchFamily="34" charset="-120"/>
              </a:rPr>
              <a:t>悲観/標準/強気の条件を同一軸で比較</a:t>
            </a:r>
            <a:endParaRPr lang="en-US" sz="1200" dirty="0"/>
          </a:p>
        </p:txBody>
      </p:sp>
      <p:sp>
        <p:nvSpPr>
          <p:cNvPr id="12" name="Shape 10"/>
          <p:cNvSpPr/>
          <p:nvPr/>
        </p:nvSpPr>
        <p:spPr>
          <a:xfrm>
            <a:off x="731520" y="1828800"/>
            <a:ext cx="1645920" cy="548640"/>
          </a:xfrm>
          <a:prstGeom prst="rect">
            <a:avLst/>
          </a:prstGeom>
          <a:solidFill>
            <a:srgbClr val="0C2A52"/>
          </a:solidFill>
          <a:ln w="12700">
            <a:solidFill>
              <a:srgbClr val="0C2A52"/>
            </a:solidFill>
            <a:prstDash val="solid"/>
          </a:ln>
        </p:spPr>
      </p:sp>
      <p:sp>
        <p:nvSpPr>
          <p:cNvPr id="13" name="Text 11"/>
          <p:cNvSpPr/>
          <p:nvPr/>
        </p:nvSpPr>
        <p:spPr>
          <a:xfrm>
            <a:off x="822960" y="1993392"/>
            <a:ext cx="1463040" cy="201168"/>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シナリオ</a:t>
            </a:r>
            <a:endParaRPr lang="en-US" sz="1100" dirty="0"/>
          </a:p>
        </p:txBody>
      </p:sp>
      <p:sp>
        <p:nvSpPr>
          <p:cNvPr id="14" name="Shape 12"/>
          <p:cNvSpPr/>
          <p:nvPr/>
        </p:nvSpPr>
        <p:spPr>
          <a:xfrm>
            <a:off x="2377440" y="1828800"/>
            <a:ext cx="2011680" cy="548640"/>
          </a:xfrm>
          <a:prstGeom prst="rect">
            <a:avLst/>
          </a:prstGeom>
          <a:solidFill>
            <a:srgbClr val="0C2A52"/>
          </a:solidFill>
          <a:ln w="12700">
            <a:solidFill>
              <a:srgbClr val="0C2A52"/>
            </a:solidFill>
            <a:prstDash val="solid"/>
          </a:ln>
        </p:spPr>
      </p:sp>
      <p:sp>
        <p:nvSpPr>
          <p:cNvPr id="15" name="Text 13"/>
          <p:cNvSpPr/>
          <p:nvPr/>
        </p:nvSpPr>
        <p:spPr>
          <a:xfrm>
            <a:off x="2468880" y="1993392"/>
            <a:ext cx="1828800" cy="201168"/>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売上</a:t>
            </a:r>
            <a:endParaRPr lang="en-US" sz="1100" dirty="0"/>
          </a:p>
        </p:txBody>
      </p:sp>
      <p:sp>
        <p:nvSpPr>
          <p:cNvPr id="16" name="Shape 14"/>
          <p:cNvSpPr/>
          <p:nvPr/>
        </p:nvSpPr>
        <p:spPr>
          <a:xfrm>
            <a:off x="4389120" y="1828800"/>
            <a:ext cx="1371600" cy="548640"/>
          </a:xfrm>
          <a:prstGeom prst="rect">
            <a:avLst/>
          </a:prstGeom>
          <a:solidFill>
            <a:srgbClr val="0C2A52"/>
          </a:solidFill>
          <a:ln w="12700">
            <a:solidFill>
              <a:srgbClr val="0C2A52"/>
            </a:solidFill>
            <a:prstDash val="solid"/>
          </a:ln>
        </p:spPr>
      </p:sp>
      <p:sp>
        <p:nvSpPr>
          <p:cNvPr id="17" name="Text 15"/>
          <p:cNvSpPr/>
          <p:nvPr/>
        </p:nvSpPr>
        <p:spPr>
          <a:xfrm>
            <a:off x="4480560" y="1993392"/>
            <a:ext cx="1188720" cy="201168"/>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粗利率</a:t>
            </a:r>
            <a:endParaRPr lang="en-US" sz="1100" dirty="0"/>
          </a:p>
        </p:txBody>
      </p:sp>
      <p:sp>
        <p:nvSpPr>
          <p:cNvPr id="18" name="Shape 16"/>
          <p:cNvSpPr/>
          <p:nvPr/>
        </p:nvSpPr>
        <p:spPr>
          <a:xfrm>
            <a:off x="5760720" y="1828800"/>
            <a:ext cx="5943600" cy="548640"/>
          </a:xfrm>
          <a:prstGeom prst="rect">
            <a:avLst/>
          </a:prstGeom>
          <a:solidFill>
            <a:srgbClr val="0C2A52"/>
          </a:solidFill>
          <a:ln w="12700">
            <a:solidFill>
              <a:srgbClr val="0C2A52"/>
            </a:solidFill>
            <a:prstDash val="solid"/>
          </a:ln>
        </p:spPr>
      </p:sp>
      <p:sp>
        <p:nvSpPr>
          <p:cNvPr id="19" name="Text 17"/>
          <p:cNvSpPr/>
          <p:nvPr/>
        </p:nvSpPr>
        <p:spPr>
          <a:xfrm>
            <a:off x="5852160" y="1993392"/>
            <a:ext cx="5760720" cy="201168"/>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成立条件</a:t>
            </a:r>
            <a:endParaRPr lang="en-US" sz="1100" dirty="0"/>
          </a:p>
        </p:txBody>
      </p:sp>
      <p:sp>
        <p:nvSpPr>
          <p:cNvPr id="20" name="Shape 18"/>
          <p:cNvSpPr/>
          <p:nvPr/>
        </p:nvSpPr>
        <p:spPr>
          <a:xfrm>
            <a:off x="731520" y="2377440"/>
            <a:ext cx="1645920" cy="1115568"/>
          </a:xfrm>
          <a:prstGeom prst="rect">
            <a:avLst/>
          </a:prstGeom>
          <a:solidFill>
            <a:srgbClr val="FFFFFF"/>
          </a:solidFill>
          <a:ln w="12700">
            <a:solidFill>
              <a:srgbClr val="DCE8FF"/>
            </a:solidFill>
            <a:prstDash val="solid"/>
          </a:ln>
        </p:spPr>
      </p:sp>
      <p:sp>
        <p:nvSpPr>
          <p:cNvPr id="21" name="Text 19"/>
          <p:cNvSpPr/>
          <p:nvPr/>
        </p:nvSpPr>
        <p:spPr>
          <a:xfrm>
            <a:off x="822960" y="2560320"/>
            <a:ext cx="1463040" cy="73152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弱気</a:t>
            </a:r>
            <a:endParaRPr lang="en-US" sz="1100" dirty="0"/>
          </a:p>
        </p:txBody>
      </p:sp>
      <p:sp>
        <p:nvSpPr>
          <p:cNvPr id="22" name="Shape 20"/>
          <p:cNvSpPr/>
          <p:nvPr/>
        </p:nvSpPr>
        <p:spPr>
          <a:xfrm>
            <a:off x="2377440" y="2377440"/>
            <a:ext cx="2011680" cy="1115568"/>
          </a:xfrm>
          <a:prstGeom prst="rect">
            <a:avLst/>
          </a:prstGeom>
          <a:solidFill>
            <a:srgbClr val="FFFFFF"/>
          </a:solidFill>
          <a:ln w="12700">
            <a:solidFill>
              <a:srgbClr val="DCE8FF"/>
            </a:solidFill>
            <a:prstDash val="solid"/>
          </a:ln>
        </p:spPr>
      </p:sp>
      <p:sp>
        <p:nvSpPr>
          <p:cNvPr id="23" name="Text 21"/>
          <p:cNvSpPr/>
          <p:nvPr/>
        </p:nvSpPr>
        <p:spPr>
          <a:xfrm>
            <a:off x="2468880" y="2560320"/>
            <a:ext cx="1828800" cy="73152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21億円</a:t>
            </a:r>
            <a:endParaRPr lang="en-US" sz="1100" dirty="0"/>
          </a:p>
        </p:txBody>
      </p:sp>
      <p:sp>
        <p:nvSpPr>
          <p:cNvPr id="24" name="Shape 22"/>
          <p:cNvSpPr/>
          <p:nvPr/>
        </p:nvSpPr>
        <p:spPr>
          <a:xfrm>
            <a:off x="4389120" y="2377440"/>
            <a:ext cx="1371600" cy="1115568"/>
          </a:xfrm>
          <a:prstGeom prst="rect">
            <a:avLst/>
          </a:prstGeom>
          <a:solidFill>
            <a:srgbClr val="FFFFFF"/>
          </a:solidFill>
          <a:ln w="12700">
            <a:solidFill>
              <a:srgbClr val="DCE8FF"/>
            </a:solidFill>
            <a:prstDash val="solid"/>
          </a:ln>
        </p:spPr>
      </p:sp>
      <p:sp>
        <p:nvSpPr>
          <p:cNvPr id="25" name="Text 23"/>
          <p:cNvSpPr/>
          <p:nvPr/>
        </p:nvSpPr>
        <p:spPr>
          <a:xfrm>
            <a:off x="4480560" y="2560320"/>
            <a:ext cx="1188720" cy="73152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16%</a:t>
            </a:r>
            <a:endParaRPr lang="en-US" sz="1100" dirty="0"/>
          </a:p>
        </p:txBody>
      </p:sp>
      <p:sp>
        <p:nvSpPr>
          <p:cNvPr id="26" name="Shape 24"/>
          <p:cNvSpPr/>
          <p:nvPr/>
        </p:nvSpPr>
        <p:spPr>
          <a:xfrm>
            <a:off x="5760720" y="2377440"/>
            <a:ext cx="5943600" cy="1115568"/>
          </a:xfrm>
          <a:prstGeom prst="rect">
            <a:avLst/>
          </a:prstGeom>
          <a:solidFill>
            <a:srgbClr val="FFFFFF"/>
          </a:solidFill>
          <a:ln w="12700">
            <a:solidFill>
              <a:srgbClr val="DCE8FF"/>
            </a:solidFill>
            <a:prstDash val="solid"/>
          </a:ln>
        </p:spPr>
      </p:sp>
      <p:sp>
        <p:nvSpPr>
          <p:cNvPr id="27" name="Text 25"/>
          <p:cNvSpPr/>
          <p:nvPr/>
        </p:nvSpPr>
        <p:spPr>
          <a:xfrm>
            <a:off x="5852160" y="2560320"/>
            <a:ext cx="5760720" cy="731520"/>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獲得効率改善が遅れ、継続率が想定下限で推移</a:t>
            </a:r>
            <a:endParaRPr lang="en-US" sz="1100" dirty="0"/>
          </a:p>
        </p:txBody>
      </p:sp>
      <p:sp>
        <p:nvSpPr>
          <p:cNvPr id="28" name="Shape 26"/>
          <p:cNvSpPr/>
          <p:nvPr/>
        </p:nvSpPr>
        <p:spPr>
          <a:xfrm>
            <a:off x="731520" y="3547872"/>
            <a:ext cx="1645920" cy="1115568"/>
          </a:xfrm>
          <a:prstGeom prst="rect">
            <a:avLst/>
          </a:prstGeom>
          <a:solidFill>
            <a:srgbClr val="DCE8FF"/>
          </a:solidFill>
          <a:ln w="12700">
            <a:solidFill>
              <a:srgbClr val="DCE8FF"/>
            </a:solidFill>
            <a:prstDash val="solid"/>
          </a:ln>
        </p:spPr>
      </p:sp>
      <p:sp>
        <p:nvSpPr>
          <p:cNvPr id="29" name="Text 27"/>
          <p:cNvSpPr/>
          <p:nvPr/>
        </p:nvSpPr>
        <p:spPr>
          <a:xfrm>
            <a:off x="822960" y="3730752"/>
            <a:ext cx="1463040" cy="731520"/>
          </a:xfrm>
          <a:prstGeom prst="rect">
            <a:avLst/>
          </a:prstGeom>
          <a:noFill/>
          <a:ln/>
        </p:spPr>
        <p:txBody>
          <a:bodyPr wrap="square" rtlCol="0" anchor="ctr"/>
          <a:lstStyle/>
          <a:p>
            <a:pPr algn="ctr" indent="0" marL="0">
              <a:buNone/>
            </a:pPr>
            <a:r>
              <a:rPr lang="en-US" sz="1100" b="1" dirty="0">
                <a:solidFill>
                  <a:srgbClr val="1F4172"/>
                </a:solidFill>
                <a:latin typeface="Meiryo" pitchFamily="34" charset="0"/>
                <a:ea typeface="Meiryo" pitchFamily="34" charset="-122"/>
                <a:cs typeface="Meiryo" pitchFamily="34" charset="-120"/>
              </a:rPr>
              <a:t>標準</a:t>
            </a:r>
            <a:endParaRPr lang="en-US" sz="1100" dirty="0"/>
          </a:p>
        </p:txBody>
      </p:sp>
      <p:sp>
        <p:nvSpPr>
          <p:cNvPr id="30" name="Shape 28"/>
          <p:cNvSpPr/>
          <p:nvPr/>
        </p:nvSpPr>
        <p:spPr>
          <a:xfrm>
            <a:off x="2377440" y="3547872"/>
            <a:ext cx="2011680" cy="1115568"/>
          </a:xfrm>
          <a:prstGeom prst="rect">
            <a:avLst/>
          </a:prstGeom>
          <a:solidFill>
            <a:srgbClr val="DCE8FF"/>
          </a:solidFill>
          <a:ln w="12700">
            <a:solidFill>
              <a:srgbClr val="DCE8FF"/>
            </a:solidFill>
            <a:prstDash val="solid"/>
          </a:ln>
        </p:spPr>
      </p:sp>
      <p:sp>
        <p:nvSpPr>
          <p:cNvPr id="31" name="Text 29"/>
          <p:cNvSpPr/>
          <p:nvPr/>
        </p:nvSpPr>
        <p:spPr>
          <a:xfrm>
            <a:off x="2468880" y="3730752"/>
            <a:ext cx="1828800" cy="73152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30億円</a:t>
            </a:r>
            <a:endParaRPr lang="en-US" sz="1100" dirty="0"/>
          </a:p>
        </p:txBody>
      </p:sp>
      <p:sp>
        <p:nvSpPr>
          <p:cNvPr id="32" name="Shape 30"/>
          <p:cNvSpPr/>
          <p:nvPr/>
        </p:nvSpPr>
        <p:spPr>
          <a:xfrm>
            <a:off x="4389120" y="3547872"/>
            <a:ext cx="1371600" cy="1115568"/>
          </a:xfrm>
          <a:prstGeom prst="rect">
            <a:avLst/>
          </a:prstGeom>
          <a:solidFill>
            <a:srgbClr val="DCE8FF"/>
          </a:solidFill>
          <a:ln w="12700">
            <a:solidFill>
              <a:srgbClr val="DCE8FF"/>
            </a:solidFill>
            <a:prstDash val="solid"/>
          </a:ln>
        </p:spPr>
      </p:sp>
      <p:sp>
        <p:nvSpPr>
          <p:cNvPr id="33" name="Text 31"/>
          <p:cNvSpPr/>
          <p:nvPr/>
        </p:nvSpPr>
        <p:spPr>
          <a:xfrm>
            <a:off x="4480560" y="3730752"/>
            <a:ext cx="1188720" cy="73152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24%</a:t>
            </a:r>
            <a:endParaRPr lang="en-US" sz="1100" dirty="0"/>
          </a:p>
        </p:txBody>
      </p:sp>
      <p:sp>
        <p:nvSpPr>
          <p:cNvPr id="34" name="Shape 32"/>
          <p:cNvSpPr/>
          <p:nvPr/>
        </p:nvSpPr>
        <p:spPr>
          <a:xfrm>
            <a:off x="5760720" y="3547872"/>
            <a:ext cx="5943600" cy="1115568"/>
          </a:xfrm>
          <a:prstGeom prst="rect">
            <a:avLst/>
          </a:prstGeom>
          <a:solidFill>
            <a:srgbClr val="DCE8FF"/>
          </a:solidFill>
          <a:ln w="12700">
            <a:solidFill>
              <a:srgbClr val="DCE8FF"/>
            </a:solidFill>
            <a:prstDash val="solid"/>
          </a:ln>
        </p:spPr>
      </p:sp>
      <p:sp>
        <p:nvSpPr>
          <p:cNvPr id="35" name="Text 33"/>
          <p:cNvSpPr/>
          <p:nvPr/>
        </p:nvSpPr>
        <p:spPr>
          <a:xfrm>
            <a:off x="5852160" y="3730752"/>
            <a:ext cx="5760720" cy="731520"/>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獲得効率改善と継続率向上が計画通り進行</a:t>
            </a:r>
            <a:endParaRPr lang="en-US" sz="1100" dirty="0"/>
          </a:p>
        </p:txBody>
      </p:sp>
      <p:sp>
        <p:nvSpPr>
          <p:cNvPr id="36" name="Shape 34"/>
          <p:cNvSpPr/>
          <p:nvPr/>
        </p:nvSpPr>
        <p:spPr>
          <a:xfrm>
            <a:off x="731520" y="4718304"/>
            <a:ext cx="1645920" cy="1115568"/>
          </a:xfrm>
          <a:prstGeom prst="rect">
            <a:avLst/>
          </a:prstGeom>
          <a:solidFill>
            <a:srgbClr val="FFFFFF"/>
          </a:solidFill>
          <a:ln w="12700">
            <a:solidFill>
              <a:srgbClr val="DCE8FF"/>
            </a:solidFill>
            <a:prstDash val="solid"/>
          </a:ln>
        </p:spPr>
      </p:sp>
      <p:sp>
        <p:nvSpPr>
          <p:cNvPr id="37" name="Text 35"/>
          <p:cNvSpPr/>
          <p:nvPr/>
        </p:nvSpPr>
        <p:spPr>
          <a:xfrm>
            <a:off x="822960" y="4901184"/>
            <a:ext cx="1463040" cy="73152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強気</a:t>
            </a:r>
            <a:endParaRPr lang="en-US" sz="1100" dirty="0"/>
          </a:p>
        </p:txBody>
      </p:sp>
      <p:sp>
        <p:nvSpPr>
          <p:cNvPr id="38" name="Shape 36"/>
          <p:cNvSpPr/>
          <p:nvPr/>
        </p:nvSpPr>
        <p:spPr>
          <a:xfrm>
            <a:off x="2377440" y="4718304"/>
            <a:ext cx="2011680" cy="1115568"/>
          </a:xfrm>
          <a:prstGeom prst="rect">
            <a:avLst/>
          </a:prstGeom>
          <a:solidFill>
            <a:srgbClr val="FFFFFF"/>
          </a:solidFill>
          <a:ln w="12700">
            <a:solidFill>
              <a:srgbClr val="DCE8FF"/>
            </a:solidFill>
            <a:prstDash val="solid"/>
          </a:ln>
        </p:spPr>
      </p:sp>
      <p:sp>
        <p:nvSpPr>
          <p:cNvPr id="39" name="Text 37"/>
          <p:cNvSpPr/>
          <p:nvPr/>
        </p:nvSpPr>
        <p:spPr>
          <a:xfrm>
            <a:off x="2468880" y="4901184"/>
            <a:ext cx="1828800" cy="73152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39億円</a:t>
            </a:r>
            <a:endParaRPr lang="en-US" sz="1100" dirty="0"/>
          </a:p>
        </p:txBody>
      </p:sp>
      <p:sp>
        <p:nvSpPr>
          <p:cNvPr id="40" name="Shape 38"/>
          <p:cNvSpPr/>
          <p:nvPr/>
        </p:nvSpPr>
        <p:spPr>
          <a:xfrm>
            <a:off x="4389120" y="4718304"/>
            <a:ext cx="1371600" cy="1115568"/>
          </a:xfrm>
          <a:prstGeom prst="rect">
            <a:avLst/>
          </a:prstGeom>
          <a:solidFill>
            <a:srgbClr val="FFFFFF"/>
          </a:solidFill>
          <a:ln w="12700">
            <a:solidFill>
              <a:srgbClr val="DCE8FF"/>
            </a:solidFill>
            <a:prstDash val="solid"/>
          </a:ln>
        </p:spPr>
      </p:sp>
      <p:sp>
        <p:nvSpPr>
          <p:cNvPr id="41" name="Text 39"/>
          <p:cNvSpPr/>
          <p:nvPr/>
        </p:nvSpPr>
        <p:spPr>
          <a:xfrm>
            <a:off x="4480560" y="4901184"/>
            <a:ext cx="1188720" cy="73152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29%</a:t>
            </a:r>
            <a:endParaRPr lang="en-US" sz="1100" dirty="0"/>
          </a:p>
        </p:txBody>
      </p:sp>
      <p:sp>
        <p:nvSpPr>
          <p:cNvPr id="42" name="Shape 40"/>
          <p:cNvSpPr/>
          <p:nvPr/>
        </p:nvSpPr>
        <p:spPr>
          <a:xfrm>
            <a:off x="5760720" y="4718304"/>
            <a:ext cx="5943600" cy="1115568"/>
          </a:xfrm>
          <a:prstGeom prst="rect">
            <a:avLst/>
          </a:prstGeom>
          <a:solidFill>
            <a:srgbClr val="FFFFFF"/>
          </a:solidFill>
          <a:ln w="12700">
            <a:solidFill>
              <a:srgbClr val="DCE8FF"/>
            </a:solidFill>
            <a:prstDash val="solid"/>
          </a:ln>
        </p:spPr>
      </p:sp>
      <p:sp>
        <p:nvSpPr>
          <p:cNvPr id="43" name="Text 41"/>
          <p:cNvSpPr/>
          <p:nvPr/>
        </p:nvSpPr>
        <p:spPr>
          <a:xfrm>
            <a:off x="5852160" y="4901184"/>
            <a:ext cx="5760720" cy="731520"/>
          </a:xfrm>
          <a:prstGeom prst="rect">
            <a:avLst/>
          </a:prstGeom>
          <a:noFill/>
          <a:ln/>
        </p:spPr>
        <p:txBody>
          <a:bodyPr wrap="square" rtlCol="0" anchor="ctr"/>
          <a:lstStyle/>
          <a:p>
            <a:pPr algn="l" indent="0" marL="0">
              <a:buNone/>
            </a:pPr>
            <a:r>
              <a:rPr lang="en-US" sz="1100" dirty="0">
                <a:solidFill>
                  <a:srgbClr val="1F4172"/>
                </a:solidFill>
                <a:latin typeface="Meiryo" pitchFamily="34" charset="0"/>
                <a:ea typeface="Meiryo" pitchFamily="34" charset="-122"/>
                <a:cs typeface="Meiryo" pitchFamily="34" charset="-120"/>
              </a:rPr>
              <a:t>高単価顧客比率が上昇し解約率が想定より低位</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段階投資ロードマップ</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8</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段階投資ロードマップ</a:t>
            </a:r>
            <a:endParaRPr lang="en-US" sz="2400" dirty="0"/>
          </a:p>
        </p:txBody>
      </p:sp>
      <p:sp>
        <p:nvSpPr>
          <p:cNvPr id="11" name="Shape 9"/>
          <p:cNvSpPr/>
          <p:nvPr/>
        </p:nvSpPr>
        <p:spPr>
          <a:xfrm>
            <a:off x="1234440" y="2880360"/>
            <a:ext cx="9692640" cy="0"/>
          </a:xfrm>
          <a:prstGeom prst="line">
            <a:avLst/>
          </a:prstGeom>
          <a:noFill/>
          <a:ln w="12700">
            <a:solidFill>
              <a:srgbClr val="23549A"/>
            </a:solidFill>
            <a:prstDash val="solid"/>
          </a:ln>
        </p:spPr>
      </p:sp>
      <p:sp>
        <p:nvSpPr>
          <p:cNvPr id="12" name="Shape 10"/>
          <p:cNvSpPr/>
          <p:nvPr/>
        </p:nvSpPr>
        <p:spPr>
          <a:xfrm>
            <a:off x="1051560" y="2633472"/>
            <a:ext cx="512064" cy="512064"/>
          </a:xfrm>
          <a:prstGeom prst="ellipse">
            <a:avLst/>
          </a:prstGeom>
          <a:solidFill>
            <a:srgbClr val="23549A"/>
          </a:solidFill>
          <a:ln w="12700">
            <a:solidFill>
              <a:srgbClr val="23549A"/>
            </a:solidFill>
            <a:prstDash val="solid"/>
          </a:ln>
        </p:spPr>
      </p:sp>
      <p:sp>
        <p:nvSpPr>
          <p:cNvPr id="13" name="Text 11"/>
          <p:cNvSpPr/>
          <p:nvPr/>
        </p:nvSpPr>
        <p:spPr>
          <a:xfrm>
            <a:off x="960120" y="2157984"/>
            <a:ext cx="822960" cy="219456"/>
          </a:xfrm>
          <a:prstGeom prst="rect">
            <a:avLst/>
          </a:prstGeom>
          <a:noFill/>
          <a:ln/>
        </p:spPr>
        <p:txBody>
          <a:bodyPr wrap="square" rtlCol="0" anchor="ctr"/>
          <a:lstStyle/>
          <a:p>
            <a:pPr algn="ctr" indent="0" marL="0">
              <a:buNone/>
            </a:pPr>
            <a:r>
              <a:rPr lang="en-US" sz="1100" b="1" dirty="0">
                <a:solidFill>
                  <a:srgbClr val="23549A"/>
                </a:solidFill>
                <a:latin typeface="Meiryo" pitchFamily="34" charset="0"/>
                <a:ea typeface="Meiryo" pitchFamily="34" charset="-122"/>
                <a:cs typeface="Meiryo" pitchFamily="34" charset="-120"/>
              </a:rPr>
              <a:t>第1段階</a:t>
            </a:r>
            <a:endParaRPr lang="en-US" sz="1100" dirty="0"/>
          </a:p>
        </p:txBody>
      </p:sp>
      <p:sp>
        <p:nvSpPr>
          <p:cNvPr id="14" name="Shape 12"/>
          <p:cNvSpPr/>
          <p:nvPr/>
        </p:nvSpPr>
        <p:spPr>
          <a:xfrm>
            <a:off x="429768" y="3273552"/>
            <a:ext cx="1828800" cy="2148840"/>
          </a:xfrm>
          <a:prstGeom prst="roundRect">
            <a:avLst/>
          </a:prstGeom>
          <a:solidFill>
            <a:srgbClr val="EEF4FF"/>
          </a:solidFill>
          <a:ln w="12700">
            <a:solidFill>
              <a:srgbClr val="DCE8FF"/>
            </a:solidFill>
            <a:prstDash val="solid"/>
          </a:ln>
        </p:spPr>
      </p:sp>
      <p:sp>
        <p:nvSpPr>
          <p:cNvPr id="15" name="Text 13"/>
          <p:cNvSpPr/>
          <p:nvPr/>
        </p:nvSpPr>
        <p:spPr>
          <a:xfrm>
            <a:off x="640080" y="3520440"/>
            <a:ext cx="1417320" cy="201168"/>
          </a:xfrm>
          <a:prstGeom prst="rect">
            <a:avLst/>
          </a:prstGeom>
          <a:noFill/>
          <a:ln/>
        </p:spPr>
        <p:txBody>
          <a:bodyPr wrap="square" rtlCol="0" anchor="ctr"/>
          <a:lstStyle/>
          <a:p>
            <a:pPr algn="ctr" indent="0" marL="0">
              <a:buNone/>
            </a:pPr>
            <a:r>
              <a:rPr lang="en-US" sz="1100" b="1" dirty="0">
                <a:solidFill>
                  <a:srgbClr val="23549A"/>
                </a:solidFill>
                <a:latin typeface="Meiryo" pitchFamily="34" charset="0"/>
                <a:ea typeface="Meiryo" pitchFamily="34" charset="-122"/>
                <a:cs typeface="Meiryo" pitchFamily="34" charset="-120"/>
              </a:rPr>
              <a:t>0-6か月</a:t>
            </a:r>
            <a:endParaRPr lang="en-US" sz="1100" dirty="0"/>
          </a:p>
        </p:txBody>
      </p:sp>
      <p:sp>
        <p:nvSpPr>
          <p:cNvPr id="16" name="Text 14"/>
          <p:cNvSpPr/>
          <p:nvPr/>
        </p:nvSpPr>
        <p:spPr>
          <a:xfrm>
            <a:off x="557784" y="3822192"/>
            <a:ext cx="1572768" cy="137160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市場適合性検証と初期KPI達成</a:t>
            </a:r>
            <a:endParaRPr lang="en-US" sz="1100" dirty="0"/>
          </a:p>
        </p:txBody>
      </p:sp>
      <p:sp>
        <p:nvSpPr>
          <p:cNvPr id="17" name="Shape 15"/>
          <p:cNvSpPr/>
          <p:nvPr/>
        </p:nvSpPr>
        <p:spPr>
          <a:xfrm>
            <a:off x="3703320" y="2633472"/>
            <a:ext cx="512064" cy="512064"/>
          </a:xfrm>
          <a:prstGeom prst="ellipse">
            <a:avLst/>
          </a:prstGeom>
          <a:solidFill>
            <a:srgbClr val="23549A"/>
          </a:solidFill>
          <a:ln w="12700">
            <a:solidFill>
              <a:srgbClr val="23549A"/>
            </a:solidFill>
            <a:prstDash val="solid"/>
          </a:ln>
        </p:spPr>
      </p:sp>
      <p:sp>
        <p:nvSpPr>
          <p:cNvPr id="18" name="Text 16"/>
          <p:cNvSpPr/>
          <p:nvPr/>
        </p:nvSpPr>
        <p:spPr>
          <a:xfrm>
            <a:off x="3611880" y="2157984"/>
            <a:ext cx="822960" cy="219456"/>
          </a:xfrm>
          <a:prstGeom prst="rect">
            <a:avLst/>
          </a:prstGeom>
          <a:noFill/>
          <a:ln/>
        </p:spPr>
        <p:txBody>
          <a:bodyPr wrap="square" rtlCol="0" anchor="ctr"/>
          <a:lstStyle/>
          <a:p>
            <a:pPr algn="ctr" indent="0" marL="0">
              <a:buNone/>
            </a:pPr>
            <a:r>
              <a:rPr lang="en-US" sz="1100" b="1" dirty="0">
                <a:solidFill>
                  <a:srgbClr val="23549A"/>
                </a:solidFill>
                <a:latin typeface="Meiryo" pitchFamily="34" charset="0"/>
                <a:ea typeface="Meiryo" pitchFamily="34" charset="-122"/>
                <a:cs typeface="Meiryo" pitchFamily="34" charset="-120"/>
              </a:rPr>
              <a:t>第2段階</a:t>
            </a:r>
            <a:endParaRPr lang="en-US" sz="1100" dirty="0"/>
          </a:p>
        </p:txBody>
      </p:sp>
      <p:sp>
        <p:nvSpPr>
          <p:cNvPr id="19" name="Shape 17"/>
          <p:cNvSpPr/>
          <p:nvPr/>
        </p:nvSpPr>
        <p:spPr>
          <a:xfrm>
            <a:off x="3081528" y="3273552"/>
            <a:ext cx="1828800" cy="2148840"/>
          </a:xfrm>
          <a:prstGeom prst="roundRect">
            <a:avLst/>
          </a:prstGeom>
          <a:solidFill>
            <a:srgbClr val="DCE8FF"/>
          </a:solidFill>
          <a:ln w="12700">
            <a:solidFill>
              <a:srgbClr val="DCE8FF"/>
            </a:solidFill>
            <a:prstDash val="solid"/>
          </a:ln>
        </p:spPr>
      </p:sp>
      <p:sp>
        <p:nvSpPr>
          <p:cNvPr id="20" name="Text 18"/>
          <p:cNvSpPr/>
          <p:nvPr/>
        </p:nvSpPr>
        <p:spPr>
          <a:xfrm>
            <a:off x="3291840" y="3520440"/>
            <a:ext cx="1417320" cy="201168"/>
          </a:xfrm>
          <a:prstGeom prst="rect">
            <a:avLst/>
          </a:prstGeom>
          <a:noFill/>
          <a:ln/>
        </p:spPr>
        <p:txBody>
          <a:bodyPr wrap="square" rtlCol="0" anchor="ctr"/>
          <a:lstStyle/>
          <a:p>
            <a:pPr algn="ctr" indent="0" marL="0">
              <a:buNone/>
            </a:pPr>
            <a:r>
              <a:rPr lang="en-US" sz="1100" b="1" dirty="0">
                <a:solidFill>
                  <a:srgbClr val="23549A"/>
                </a:solidFill>
                <a:latin typeface="Meiryo" pitchFamily="34" charset="0"/>
                <a:ea typeface="Meiryo" pitchFamily="34" charset="-122"/>
                <a:cs typeface="Meiryo" pitchFamily="34" charset="-120"/>
              </a:rPr>
              <a:t>7-12か月</a:t>
            </a:r>
            <a:endParaRPr lang="en-US" sz="1100" dirty="0"/>
          </a:p>
        </p:txBody>
      </p:sp>
      <p:sp>
        <p:nvSpPr>
          <p:cNvPr id="21" name="Text 19"/>
          <p:cNvSpPr/>
          <p:nvPr/>
        </p:nvSpPr>
        <p:spPr>
          <a:xfrm>
            <a:off x="3209544" y="3822192"/>
            <a:ext cx="1572768" cy="137160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販路拡大と運用安定化</a:t>
            </a:r>
            <a:endParaRPr lang="en-US" sz="1100" dirty="0"/>
          </a:p>
        </p:txBody>
      </p:sp>
      <p:sp>
        <p:nvSpPr>
          <p:cNvPr id="22" name="Shape 20"/>
          <p:cNvSpPr/>
          <p:nvPr/>
        </p:nvSpPr>
        <p:spPr>
          <a:xfrm>
            <a:off x="6355080" y="2633472"/>
            <a:ext cx="512064" cy="512064"/>
          </a:xfrm>
          <a:prstGeom prst="ellipse">
            <a:avLst/>
          </a:prstGeom>
          <a:solidFill>
            <a:srgbClr val="23549A"/>
          </a:solidFill>
          <a:ln w="12700">
            <a:solidFill>
              <a:srgbClr val="23549A"/>
            </a:solidFill>
            <a:prstDash val="solid"/>
          </a:ln>
        </p:spPr>
      </p:sp>
      <p:sp>
        <p:nvSpPr>
          <p:cNvPr id="23" name="Text 21"/>
          <p:cNvSpPr/>
          <p:nvPr/>
        </p:nvSpPr>
        <p:spPr>
          <a:xfrm>
            <a:off x="6263640" y="2157984"/>
            <a:ext cx="822960" cy="219456"/>
          </a:xfrm>
          <a:prstGeom prst="rect">
            <a:avLst/>
          </a:prstGeom>
          <a:noFill/>
          <a:ln/>
        </p:spPr>
        <p:txBody>
          <a:bodyPr wrap="square" rtlCol="0" anchor="ctr"/>
          <a:lstStyle/>
          <a:p>
            <a:pPr algn="ctr" indent="0" marL="0">
              <a:buNone/>
            </a:pPr>
            <a:r>
              <a:rPr lang="en-US" sz="1100" b="1" dirty="0">
                <a:solidFill>
                  <a:srgbClr val="23549A"/>
                </a:solidFill>
                <a:latin typeface="Meiryo" pitchFamily="34" charset="0"/>
                <a:ea typeface="Meiryo" pitchFamily="34" charset="-122"/>
                <a:cs typeface="Meiryo" pitchFamily="34" charset="-120"/>
              </a:rPr>
              <a:t>第3段階</a:t>
            </a:r>
            <a:endParaRPr lang="en-US" sz="1100" dirty="0"/>
          </a:p>
        </p:txBody>
      </p:sp>
      <p:sp>
        <p:nvSpPr>
          <p:cNvPr id="24" name="Shape 22"/>
          <p:cNvSpPr/>
          <p:nvPr/>
        </p:nvSpPr>
        <p:spPr>
          <a:xfrm>
            <a:off x="5733288" y="3273552"/>
            <a:ext cx="1828800" cy="2148840"/>
          </a:xfrm>
          <a:prstGeom prst="roundRect">
            <a:avLst/>
          </a:prstGeom>
          <a:solidFill>
            <a:srgbClr val="EEF4FF"/>
          </a:solidFill>
          <a:ln w="12700">
            <a:solidFill>
              <a:srgbClr val="DCE8FF"/>
            </a:solidFill>
            <a:prstDash val="solid"/>
          </a:ln>
        </p:spPr>
      </p:sp>
      <p:sp>
        <p:nvSpPr>
          <p:cNvPr id="25" name="Text 23"/>
          <p:cNvSpPr/>
          <p:nvPr/>
        </p:nvSpPr>
        <p:spPr>
          <a:xfrm>
            <a:off x="5943600" y="3520440"/>
            <a:ext cx="1417320" cy="201168"/>
          </a:xfrm>
          <a:prstGeom prst="rect">
            <a:avLst/>
          </a:prstGeom>
          <a:noFill/>
          <a:ln/>
        </p:spPr>
        <p:txBody>
          <a:bodyPr wrap="square" rtlCol="0" anchor="ctr"/>
          <a:lstStyle/>
          <a:p>
            <a:pPr algn="ctr" indent="0" marL="0">
              <a:buNone/>
            </a:pPr>
            <a:r>
              <a:rPr lang="en-US" sz="1100" b="1" dirty="0">
                <a:solidFill>
                  <a:srgbClr val="23549A"/>
                </a:solidFill>
                <a:latin typeface="Meiryo" pitchFamily="34" charset="0"/>
                <a:ea typeface="Meiryo" pitchFamily="34" charset="-122"/>
                <a:cs typeface="Meiryo" pitchFamily="34" charset="-120"/>
              </a:rPr>
              <a:t>13-24か月</a:t>
            </a:r>
            <a:endParaRPr lang="en-US" sz="1100" dirty="0"/>
          </a:p>
        </p:txBody>
      </p:sp>
      <p:sp>
        <p:nvSpPr>
          <p:cNvPr id="26" name="Text 24"/>
          <p:cNvSpPr/>
          <p:nvPr/>
        </p:nvSpPr>
        <p:spPr>
          <a:xfrm>
            <a:off x="5861304" y="3822192"/>
            <a:ext cx="1572768" cy="137160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利益体質化と追加成長投資</a:t>
            </a:r>
            <a:endParaRPr lang="en-US" sz="1100" dirty="0"/>
          </a:p>
        </p:txBody>
      </p:sp>
      <p:sp>
        <p:nvSpPr>
          <p:cNvPr id="27" name="Shape 25"/>
          <p:cNvSpPr/>
          <p:nvPr/>
        </p:nvSpPr>
        <p:spPr>
          <a:xfrm>
            <a:off x="9006840" y="2633472"/>
            <a:ext cx="512064" cy="512064"/>
          </a:xfrm>
          <a:prstGeom prst="ellipse">
            <a:avLst/>
          </a:prstGeom>
          <a:solidFill>
            <a:srgbClr val="23549A"/>
          </a:solidFill>
          <a:ln w="12700">
            <a:solidFill>
              <a:srgbClr val="23549A"/>
            </a:solidFill>
            <a:prstDash val="solid"/>
          </a:ln>
        </p:spPr>
      </p:sp>
      <p:sp>
        <p:nvSpPr>
          <p:cNvPr id="28" name="Text 26"/>
          <p:cNvSpPr/>
          <p:nvPr/>
        </p:nvSpPr>
        <p:spPr>
          <a:xfrm>
            <a:off x="8915400" y="2157984"/>
            <a:ext cx="822960" cy="219456"/>
          </a:xfrm>
          <a:prstGeom prst="rect">
            <a:avLst/>
          </a:prstGeom>
          <a:noFill/>
          <a:ln/>
        </p:spPr>
        <p:txBody>
          <a:bodyPr wrap="square" rtlCol="0" anchor="ctr"/>
          <a:lstStyle/>
          <a:p>
            <a:pPr algn="ctr" indent="0" marL="0">
              <a:buNone/>
            </a:pPr>
            <a:r>
              <a:rPr lang="en-US" sz="1100" b="1" dirty="0">
                <a:solidFill>
                  <a:srgbClr val="23549A"/>
                </a:solidFill>
                <a:latin typeface="Meiryo" pitchFamily="34" charset="0"/>
                <a:ea typeface="Meiryo" pitchFamily="34" charset="-122"/>
                <a:cs typeface="Meiryo" pitchFamily="34" charset="-120"/>
              </a:rPr>
              <a:t>第4段階</a:t>
            </a:r>
            <a:endParaRPr lang="en-US" sz="1100" dirty="0"/>
          </a:p>
        </p:txBody>
      </p:sp>
      <p:sp>
        <p:nvSpPr>
          <p:cNvPr id="29" name="Shape 27"/>
          <p:cNvSpPr/>
          <p:nvPr/>
        </p:nvSpPr>
        <p:spPr>
          <a:xfrm>
            <a:off x="8385048" y="3273552"/>
            <a:ext cx="1828800" cy="2148840"/>
          </a:xfrm>
          <a:prstGeom prst="roundRect">
            <a:avLst/>
          </a:prstGeom>
          <a:solidFill>
            <a:srgbClr val="DCE8FF"/>
          </a:solidFill>
          <a:ln w="12700">
            <a:solidFill>
              <a:srgbClr val="DCE8FF"/>
            </a:solidFill>
            <a:prstDash val="solid"/>
          </a:ln>
        </p:spPr>
      </p:sp>
      <p:sp>
        <p:nvSpPr>
          <p:cNvPr id="30" name="Text 28"/>
          <p:cNvSpPr/>
          <p:nvPr/>
        </p:nvSpPr>
        <p:spPr>
          <a:xfrm>
            <a:off x="8595360" y="3520440"/>
            <a:ext cx="1417320" cy="201168"/>
          </a:xfrm>
          <a:prstGeom prst="rect">
            <a:avLst/>
          </a:prstGeom>
          <a:noFill/>
          <a:ln/>
        </p:spPr>
        <p:txBody>
          <a:bodyPr wrap="square" rtlCol="0" anchor="ctr"/>
          <a:lstStyle/>
          <a:p>
            <a:pPr algn="ctr" indent="0" marL="0">
              <a:buNone/>
            </a:pPr>
            <a:r>
              <a:rPr lang="en-US" sz="1100" b="1" dirty="0">
                <a:solidFill>
                  <a:srgbClr val="23549A"/>
                </a:solidFill>
                <a:latin typeface="Meiryo" pitchFamily="34" charset="0"/>
                <a:ea typeface="Meiryo" pitchFamily="34" charset="-122"/>
                <a:cs typeface="Meiryo" pitchFamily="34" charset="-120"/>
              </a:rPr>
              <a:t>25-36か月</a:t>
            </a:r>
            <a:endParaRPr lang="en-US" sz="1100" dirty="0"/>
          </a:p>
        </p:txBody>
      </p:sp>
      <p:sp>
        <p:nvSpPr>
          <p:cNvPr id="31" name="Text 29"/>
          <p:cNvSpPr/>
          <p:nvPr/>
        </p:nvSpPr>
        <p:spPr>
          <a:xfrm>
            <a:off x="8513064" y="3822192"/>
            <a:ext cx="1572768" cy="1371600"/>
          </a:xfrm>
          <a:prstGeom prst="rect">
            <a:avLst/>
          </a:prstGeom>
          <a:noFill/>
          <a:ln/>
        </p:spPr>
        <p:txBody>
          <a:bodyPr wrap="square" rtlCol="0" anchor="ctr"/>
          <a:lstStyle/>
          <a:p>
            <a:pPr algn="ctr" indent="0" marL="0">
              <a:buNone/>
            </a:pPr>
            <a:r>
              <a:rPr lang="en-US" sz="1100" dirty="0">
                <a:solidFill>
                  <a:srgbClr val="1F4172"/>
                </a:solidFill>
                <a:latin typeface="Meiryo" pitchFamily="34" charset="0"/>
                <a:ea typeface="Meiryo" pitchFamily="34" charset="-122"/>
                <a:cs typeface="Meiryo" pitchFamily="34" charset="-120"/>
              </a:rPr>
              <a:t>新規市場展開と収益多角化</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731520" y="5669280"/>
            <a:ext cx="10789920" cy="0"/>
          </a:xfrm>
          <a:prstGeom prst="line">
            <a:avLst/>
          </a:prstGeom>
          <a:noFill/>
          <a:ln w="12700">
            <a:solidFill>
              <a:srgbClr val="DCE8FF"/>
            </a:solidFill>
            <a:prstDash val="solid"/>
          </a:ln>
        </p:spPr>
      </p:sp>
      <p:sp>
        <p:nvSpPr>
          <p:cNvPr id="3" name="Shape 1"/>
          <p:cNvSpPr/>
          <p:nvPr/>
        </p:nvSpPr>
        <p:spPr>
          <a:xfrm>
            <a:off x="731520" y="5833872"/>
            <a:ext cx="10789920" cy="0"/>
          </a:xfrm>
          <a:prstGeom prst="line">
            <a:avLst/>
          </a:prstGeom>
          <a:noFill/>
          <a:ln w="12700">
            <a:solidFill>
              <a:srgbClr val="DCE8FF"/>
            </a:solidFill>
            <a:prstDash val="solid"/>
          </a:ln>
        </p:spPr>
      </p:sp>
      <p:sp>
        <p:nvSpPr>
          <p:cNvPr id="4" name="Shape 2"/>
          <p:cNvSpPr/>
          <p:nvPr/>
        </p:nvSpPr>
        <p:spPr>
          <a:xfrm>
            <a:off x="731520" y="5998464"/>
            <a:ext cx="10789920" cy="0"/>
          </a:xfrm>
          <a:prstGeom prst="line">
            <a:avLst/>
          </a:prstGeom>
          <a:noFill/>
          <a:ln w="12700">
            <a:solidFill>
              <a:srgbClr val="DCE8FF"/>
            </a:solidFill>
            <a:prstDash val="solid"/>
          </a:ln>
        </p:spPr>
      </p:sp>
      <p:sp>
        <p:nvSpPr>
          <p:cNvPr id="5" name="Shape 3"/>
          <p:cNvSpPr/>
          <p:nvPr/>
        </p:nvSpPr>
        <p:spPr>
          <a:xfrm>
            <a:off x="731520" y="6163056"/>
            <a:ext cx="10789920" cy="0"/>
          </a:xfrm>
          <a:prstGeom prst="line">
            <a:avLst/>
          </a:prstGeom>
          <a:noFill/>
          <a:ln w="12700">
            <a:solidFill>
              <a:srgbClr val="DCE8FF"/>
            </a:solidFill>
            <a:prstDash val="solid"/>
          </a:ln>
        </p:spPr>
      </p:sp>
      <p:sp>
        <p:nvSpPr>
          <p:cNvPr id="6" name="Shape 4"/>
          <p:cNvSpPr/>
          <p:nvPr/>
        </p:nvSpPr>
        <p:spPr>
          <a:xfrm>
            <a:off x="0" y="0"/>
            <a:ext cx="12191695" cy="566928"/>
          </a:xfrm>
          <a:prstGeom prst="rect">
            <a:avLst/>
          </a:prstGeom>
          <a:solidFill>
            <a:srgbClr val="0C2A52"/>
          </a:solidFill>
          <a:ln w="12700">
            <a:solidFill>
              <a:srgbClr val="0C2A52"/>
            </a:solidFill>
            <a:prstDash val="solid"/>
          </a:ln>
        </p:spPr>
      </p:sp>
      <p:sp>
        <p:nvSpPr>
          <p:cNvPr id="7" name="Shape 5"/>
          <p:cNvSpPr/>
          <p:nvPr/>
        </p:nvSpPr>
        <p:spPr>
          <a:xfrm>
            <a:off x="201168" y="91440"/>
            <a:ext cx="2194560" cy="384048"/>
          </a:xfrm>
          <a:prstGeom prst="roundRect">
            <a:avLst/>
          </a:prstGeom>
          <a:solidFill>
            <a:srgbClr val="55A9FF"/>
          </a:solidFill>
          <a:ln w="12700">
            <a:solidFill>
              <a:srgbClr val="55A9FF"/>
            </a:solidFill>
            <a:prstDash val="solid"/>
          </a:ln>
        </p:spPr>
      </p:sp>
      <p:sp>
        <p:nvSpPr>
          <p:cNvPr id="8" name="Text 6"/>
          <p:cNvSpPr/>
          <p:nvPr/>
        </p:nvSpPr>
        <p:spPr>
          <a:xfrm>
            <a:off x="411480" y="164592"/>
            <a:ext cx="8046720" cy="219456"/>
          </a:xfrm>
          <a:prstGeom prst="rect">
            <a:avLst/>
          </a:prstGeom>
          <a:noFill/>
          <a:ln/>
        </p:spPr>
        <p:txBody>
          <a:bodyPr wrap="square" rtlCol="0" anchor="ctr"/>
          <a:lstStyle/>
          <a:p>
            <a:pPr indent="0" marL="0">
              <a:buNone/>
            </a:pPr>
            <a:r>
              <a:rPr lang="en-US" sz="1200" b="1" dirty="0">
                <a:solidFill>
                  <a:srgbClr val="FFFFFF"/>
                </a:solidFill>
                <a:latin typeface="Meiryo" pitchFamily="34" charset="0"/>
                <a:ea typeface="Meiryo" pitchFamily="34" charset="-122"/>
                <a:cs typeface="Meiryo" pitchFamily="34" charset="-120"/>
              </a:rPr>
              <a:t>投資推進体制</a:t>
            </a:r>
            <a:endParaRPr lang="en-US" sz="1200" dirty="0"/>
          </a:p>
        </p:txBody>
      </p:sp>
      <p:sp>
        <p:nvSpPr>
          <p:cNvPr id="9" name="Text 7"/>
          <p:cNvSpPr/>
          <p:nvPr/>
        </p:nvSpPr>
        <p:spPr>
          <a:xfrm>
            <a:off x="11109960" y="164592"/>
            <a:ext cx="685800" cy="219456"/>
          </a:xfrm>
          <a:prstGeom prst="rect">
            <a:avLst/>
          </a:prstGeom>
          <a:noFill/>
          <a:ln/>
        </p:spPr>
        <p:txBody>
          <a:bodyPr wrap="square" rtlCol="0" anchor="ctr"/>
          <a:lstStyle/>
          <a:p>
            <a:pPr algn="r" indent="0" marL="0">
              <a:buNone/>
            </a:pPr>
            <a:r>
              <a:rPr lang="en-US" sz="1100" dirty="0">
                <a:solidFill>
                  <a:srgbClr val="FFFFFF"/>
                </a:solidFill>
                <a:latin typeface="Meiryo" pitchFamily="34" charset="0"/>
                <a:ea typeface="Meiryo" pitchFamily="34" charset="-122"/>
                <a:cs typeface="Meiryo" pitchFamily="34" charset="-120"/>
              </a:rPr>
              <a:t>9</a:t>
            </a:r>
            <a:endParaRPr lang="en-US" sz="1100" dirty="0"/>
          </a:p>
        </p:txBody>
      </p:sp>
      <p:sp>
        <p:nvSpPr>
          <p:cNvPr id="10" name="Text 8"/>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C2A52"/>
                </a:solidFill>
                <a:latin typeface="Arial Narrow" pitchFamily="34" charset="0"/>
                <a:ea typeface="Arial Narrow" pitchFamily="34" charset="-122"/>
                <a:cs typeface="Arial Narrow" pitchFamily="34" charset="-120"/>
              </a:rPr>
              <a:t>投資推進体制</a:t>
            </a:r>
            <a:endParaRPr lang="en-US" sz="2400" dirty="0"/>
          </a:p>
        </p:txBody>
      </p:sp>
      <p:sp>
        <p:nvSpPr>
          <p:cNvPr id="11" name="Shape 9"/>
          <p:cNvSpPr/>
          <p:nvPr/>
        </p:nvSpPr>
        <p:spPr>
          <a:xfrm>
            <a:off x="731520" y="1737360"/>
            <a:ext cx="10972800" cy="914400"/>
          </a:xfrm>
          <a:prstGeom prst="roundRect">
            <a:avLst/>
          </a:prstGeom>
          <a:solidFill>
            <a:srgbClr val="EEF4FF"/>
          </a:solidFill>
          <a:ln w="12700">
            <a:solidFill>
              <a:srgbClr val="DCE8FF"/>
            </a:solidFill>
            <a:prstDash val="solid"/>
          </a:ln>
        </p:spPr>
      </p:sp>
      <p:sp>
        <p:nvSpPr>
          <p:cNvPr id="12" name="Text 10"/>
          <p:cNvSpPr/>
          <p:nvPr/>
        </p:nvSpPr>
        <p:spPr>
          <a:xfrm>
            <a:off x="914400" y="1993392"/>
            <a:ext cx="2468880" cy="219456"/>
          </a:xfrm>
          <a:prstGeom prst="rect">
            <a:avLst/>
          </a:prstGeom>
          <a:noFill/>
          <a:ln/>
        </p:spPr>
        <p:txBody>
          <a:bodyPr wrap="square" rtlCol="0" anchor="ctr"/>
          <a:lstStyle/>
          <a:p>
            <a:pPr indent="0" marL="0">
              <a:buNone/>
            </a:pPr>
            <a:r>
              <a:rPr lang="en-US" sz="1300" b="1" dirty="0">
                <a:solidFill>
                  <a:srgbClr val="0C2A52"/>
                </a:solidFill>
                <a:latin typeface="Meiryo" pitchFamily="34" charset="0"/>
                <a:ea typeface="Meiryo" pitchFamily="34" charset="-122"/>
                <a:cs typeface="Meiryo" pitchFamily="34" charset="-120"/>
              </a:rPr>
              <a:t>事業オーナー</a:t>
            </a:r>
            <a:endParaRPr lang="en-US" sz="1300" dirty="0"/>
          </a:p>
        </p:txBody>
      </p:sp>
      <p:sp>
        <p:nvSpPr>
          <p:cNvPr id="13" name="Text 11"/>
          <p:cNvSpPr/>
          <p:nvPr/>
        </p:nvSpPr>
        <p:spPr>
          <a:xfrm>
            <a:off x="3566160" y="2011680"/>
            <a:ext cx="1920240" cy="219456"/>
          </a:xfrm>
          <a:prstGeom prst="rect">
            <a:avLst/>
          </a:prstGeom>
          <a:noFill/>
          <a:ln/>
        </p:spPr>
        <p:txBody>
          <a:bodyPr wrap="square" rtlCol="0" anchor="ctr"/>
          <a:lstStyle/>
          <a:p>
            <a:pPr indent="0" marL="0">
              <a:buNone/>
            </a:pPr>
            <a:r>
              <a:rPr lang="en-US" sz="1200" dirty="0">
                <a:solidFill>
                  <a:srgbClr val="23549A"/>
                </a:solidFill>
                <a:latin typeface="Meiryo" pitchFamily="34" charset="0"/>
                <a:ea typeface="Meiryo" pitchFamily="34" charset="-122"/>
                <a:cs typeface="Meiryo" pitchFamily="34" charset="-120"/>
              </a:rPr>
              <a:t>【氏名】</a:t>
            </a:r>
            <a:endParaRPr lang="en-US" sz="1200" dirty="0"/>
          </a:p>
        </p:txBody>
      </p:sp>
      <p:sp>
        <p:nvSpPr>
          <p:cNvPr id="14" name="Text 12"/>
          <p:cNvSpPr/>
          <p:nvPr/>
        </p:nvSpPr>
        <p:spPr>
          <a:xfrm>
            <a:off x="5669280" y="1965960"/>
            <a:ext cx="5669280" cy="411480"/>
          </a:xfrm>
          <a:prstGeom prst="rect">
            <a:avLst/>
          </a:prstGeom>
          <a:noFill/>
          <a:ln/>
        </p:spPr>
        <p:txBody>
          <a:bodyPr wrap="square" rtlCol="0" anchor="ctr"/>
          <a:lstStyle/>
          <a:p>
            <a:pPr indent="0" marL="0">
              <a:buNone/>
            </a:pPr>
            <a:r>
              <a:rPr lang="en-US" sz="1200" dirty="0">
                <a:solidFill>
                  <a:srgbClr val="1F4172"/>
                </a:solidFill>
                <a:latin typeface="Meiryo" pitchFamily="34" charset="0"/>
                <a:ea typeface="Meiryo" pitchFamily="34" charset="-122"/>
                <a:cs typeface="Meiryo" pitchFamily="34" charset="-120"/>
              </a:rPr>
              <a:t>成長戦略と投資優先度の意思決定</a:t>
            </a:r>
            <a:endParaRPr lang="en-US" sz="1200" dirty="0"/>
          </a:p>
        </p:txBody>
      </p:sp>
      <p:sp>
        <p:nvSpPr>
          <p:cNvPr id="15" name="Shape 13"/>
          <p:cNvSpPr/>
          <p:nvPr/>
        </p:nvSpPr>
        <p:spPr>
          <a:xfrm>
            <a:off x="731520" y="2834640"/>
            <a:ext cx="10972800" cy="914400"/>
          </a:xfrm>
          <a:prstGeom prst="roundRect">
            <a:avLst/>
          </a:prstGeom>
          <a:solidFill>
            <a:srgbClr val="DCE8FF"/>
          </a:solidFill>
          <a:ln w="12700">
            <a:solidFill>
              <a:srgbClr val="DCE8FF"/>
            </a:solidFill>
            <a:prstDash val="solid"/>
          </a:ln>
        </p:spPr>
      </p:sp>
      <p:sp>
        <p:nvSpPr>
          <p:cNvPr id="16" name="Text 14"/>
          <p:cNvSpPr/>
          <p:nvPr/>
        </p:nvSpPr>
        <p:spPr>
          <a:xfrm>
            <a:off x="914400" y="3090672"/>
            <a:ext cx="2468880" cy="219456"/>
          </a:xfrm>
          <a:prstGeom prst="rect">
            <a:avLst/>
          </a:prstGeom>
          <a:noFill/>
          <a:ln/>
        </p:spPr>
        <p:txBody>
          <a:bodyPr wrap="square" rtlCol="0" anchor="ctr"/>
          <a:lstStyle/>
          <a:p>
            <a:pPr indent="0" marL="0">
              <a:buNone/>
            </a:pPr>
            <a:r>
              <a:rPr lang="en-US" sz="1300" b="1" dirty="0">
                <a:solidFill>
                  <a:srgbClr val="0C2A52"/>
                </a:solidFill>
                <a:latin typeface="Meiryo" pitchFamily="34" charset="0"/>
                <a:ea typeface="Meiryo" pitchFamily="34" charset="-122"/>
                <a:cs typeface="Meiryo" pitchFamily="34" charset="-120"/>
              </a:rPr>
              <a:t>財務責任者</a:t>
            </a:r>
            <a:endParaRPr lang="en-US" sz="1300" dirty="0"/>
          </a:p>
        </p:txBody>
      </p:sp>
      <p:sp>
        <p:nvSpPr>
          <p:cNvPr id="17" name="Text 15"/>
          <p:cNvSpPr/>
          <p:nvPr/>
        </p:nvSpPr>
        <p:spPr>
          <a:xfrm>
            <a:off x="3566160" y="3108960"/>
            <a:ext cx="1920240" cy="219456"/>
          </a:xfrm>
          <a:prstGeom prst="rect">
            <a:avLst/>
          </a:prstGeom>
          <a:noFill/>
          <a:ln/>
        </p:spPr>
        <p:txBody>
          <a:bodyPr wrap="square" rtlCol="0" anchor="ctr"/>
          <a:lstStyle/>
          <a:p>
            <a:pPr indent="0" marL="0">
              <a:buNone/>
            </a:pPr>
            <a:r>
              <a:rPr lang="en-US" sz="1200" dirty="0">
                <a:solidFill>
                  <a:srgbClr val="23549A"/>
                </a:solidFill>
                <a:latin typeface="Meiryo" pitchFamily="34" charset="0"/>
                <a:ea typeface="Meiryo" pitchFamily="34" charset="-122"/>
                <a:cs typeface="Meiryo" pitchFamily="34" charset="-120"/>
              </a:rPr>
              <a:t>【氏名】</a:t>
            </a:r>
            <a:endParaRPr lang="en-US" sz="1200" dirty="0"/>
          </a:p>
        </p:txBody>
      </p:sp>
      <p:sp>
        <p:nvSpPr>
          <p:cNvPr id="18" name="Text 16"/>
          <p:cNvSpPr/>
          <p:nvPr/>
        </p:nvSpPr>
        <p:spPr>
          <a:xfrm>
            <a:off x="5669280" y="3063240"/>
            <a:ext cx="5669280" cy="411480"/>
          </a:xfrm>
          <a:prstGeom prst="rect">
            <a:avLst/>
          </a:prstGeom>
          <a:noFill/>
          <a:ln/>
        </p:spPr>
        <p:txBody>
          <a:bodyPr wrap="square" rtlCol="0" anchor="ctr"/>
          <a:lstStyle/>
          <a:p>
            <a:pPr indent="0" marL="0">
              <a:buNone/>
            </a:pPr>
            <a:r>
              <a:rPr lang="en-US" sz="1200" dirty="0">
                <a:solidFill>
                  <a:srgbClr val="1F4172"/>
                </a:solidFill>
                <a:latin typeface="Meiryo" pitchFamily="34" charset="0"/>
                <a:ea typeface="Meiryo" pitchFamily="34" charset="-122"/>
                <a:cs typeface="Meiryo" pitchFamily="34" charset="-120"/>
              </a:rPr>
              <a:t>投資回収管理とゲート判定</a:t>
            </a:r>
            <a:endParaRPr lang="en-US" sz="1200" dirty="0"/>
          </a:p>
        </p:txBody>
      </p:sp>
      <p:sp>
        <p:nvSpPr>
          <p:cNvPr id="19" name="Shape 17"/>
          <p:cNvSpPr/>
          <p:nvPr/>
        </p:nvSpPr>
        <p:spPr>
          <a:xfrm>
            <a:off x="731520" y="3931920"/>
            <a:ext cx="10972800" cy="914400"/>
          </a:xfrm>
          <a:prstGeom prst="roundRect">
            <a:avLst/>
          </a:prstGeom>
          <a:solidFill>
            <a:srgbClr val="EEF4FF"/>
          </a:solidFill>
          <a:ln w="12700">
            <a:solidFill>
              <a:srgbClr val="DCE8FF"/>
            </a:solidFill>
            <a:prstDash val="solid"/>
          </a:ln>
        </p:spPr>
      </p:sp>
      <p:sp>
        <p:nvSpPr>
          <p:cNvPr id="20" name="Text 18"/>
          <p:cNvSpPr/>
          <p:nvPr/>
        </p:nvSpPr>
        <p:spPr>
          <a:xfrm>
            <a:off x="914400" y="4187952"/>
            <a:ext cx="2468880" cy="219456"/>
          </a:xfrm>
          <a:prstGeom prst="rect">
            <a:avLst/>
          </a:prstGeom>
          <a:noFill/>
          <a:ln/>
        </p:spPr>
        <p:txBody>
          <a:bodyPr wrap="square" rtlCol="0" anchor="ctr"/>
          <a:lstStyle/>
          <a:p>
            <a:pPr indent="0" marL="0">
              <a:buNone/>
            </a:pPr>
            <a:r>
              <a:rPr lang="en-US" sz="1300" b="1" dirty="0">
                <a:solidFill>
                  <a:srgbClr val="0C2A52"/>
                </a:solidFill>
                <a:latin typeface="Meiryo" pitchFamily="34" charset="0"/>
                <a:ea typeface="Meiryo" pitchFamily="34" charset="-122"/>
                <a:cs typeface="Meiryo" pitchFamily="34" charset="-120"/>
              </a:rPr>
              <a:t>営業責任者</a:t>
            </a:r>
            <a:endParaRPr lang="en-US" sz="1300" dirty="0"/>
          </a:p>
        </p:txBody>
      </p:sp>
      <p:sp>
        <p:nvSpPr>
          <p:cNvPr id="21" name="Text 19"/>
          <p:cNvSpPr/>
          <p:nvPr/>
        </p:nvSpPr>
        <p:spPr>
          <a:xfrm>
            <a:off x="3566160" y="4206240"/>
            <a:ext cx="1920240" cy="219456"/>
          </a:xfrm>
          <a:prstGeom prst="rect">
            <a:avLst/>
          </a:prstGeom>
          <a:noFill/>
          <a:ln/>
        </p:spPr>
        <p:txBody>
          <a:bodyPr wrap="square" rtlCol="0" anchor="ctr"/>
          <a:lstStyle/>
          <a:p>
            <a:pPr indent="0" marL="0">
              <a:buNone/>
            </a:pPr>
            <a:r>
              <a:rPr lang="en-US" sz="1200" dirty="0">
                <a:solidFill>
                  <a:srgbClr val="23549A"/>
                </a:solidFill>
                <a:latin typeface="Meiryo" pitchFamily="34" charset="0"/>
                <a:ea typeface="Meiryo" pitchFamily="34" charset="-122"/>
                <a:cs typeface="Meiryo" pitchFamily="34" charset="-120"/>
              </a:rPr>
              <a:t>【氏名】</a:t>
            </a:r>
            <a:endParaRPr lang="en-US" sz="1200" dirty="0"/>
          </a:p>
        </p:txBody>
      </p:sp>
      <p:sp>
        <p:nvSpPr>
          <p:cNvPr id="22" name="Text 20"/>
          <p:cNvSpPr/>
          <p:nvPr/>
        </p:nvSpPr>
        <p:spPr>
          <a:xfrm>
            <a:off x="5669280" y="4160520"/>
            <a:ext cx="5669280" cy="411480"/>
          </a:xfrm>
          <a:prstGeom prst="rect">
            <a:avLst/>
          </a:prstGeom>
          <a:noFill/>
          <a:ln/>
        </p:spPr>
        <p:txBody>
          <a:bodyPr wrap="square" rtlCol="0" anchor="ctr"/>
          <a:lstStyle/>
          <a:p>
            <a:pPr indent="0" marL="0">
              <a:buNone/>
            </a:pPr>
            <a:r>
              <a:rPr lang="en-US" sz="1200" dirty="0">
                <a:solidFill>
                  <a:srgbClr val="1F4172"/>
                </a:solidFill>
                <a:latin typeface="Meiryo" pitchFamily="34" charset="0"/>
                <a:ea typeface="Meiryo" pitchFamily="34" charset="-122"/>
                <a:cs typeface="Meiryo" pitchFamily="34" charset="-120"/>
              </a:rPr>
              <a:t>獲得効率改善の実行</a:t>
            </a:r>
            <a:endParaRPr lang="en-US" sz="1200" dirty="0"/>
          </a:p>
        </p:txBody>
      </p:sp>
      <p:sp>
        <p:nvSpPr>
          <p:cNvPr id="23" name="Shape 21"/>
          <p:cNvSpPr/>
          <p:nvPr/>
        </p:nvSpPr>
        <p:spPr>
          <a:xfrm>
            <a:off x="731520" y="5029200"/>
            <a:ext cx="10972800" cy="914400"/>
          </a:xfrm>
          <a:prstGeom prst="roundRect">
            <a:avLst/>
          </a:prstGeom>
          <a:solidFill>
            <a:srgbClr val="DCE8FF"/>
          </a:solidFill>
          <a:ln w="12700">
            <a:solidFill>
              <a:srgbClr val="DCE8FF"/>
            </a:solidFill>
            <a:prstDash val="solid"/>
          </a:ln>
        </p:spPr>
      </p:sp>
      <p:sp>
        <p:nvSpPr>
          <p:cNvPr id="24" name="Text 22"/>
          <p:cNvSpPr/>
          <p:nvPr/>
        </p:nvSpPr>
        <p:spPr>
          <a:xfrm>
            <a:off x="914400" y="5285232"/>
            <a:ext cx="2468880" cy="219456"/>
          </a:xfrm>
          <a:prstGeom prst="rect">
            <a:avLst/>
          </a:prstGeom>
          <a:noFill/>
          <a:ln/>
        </p:spPr>
        <p:txBody>
          <a:bodyPr wrap="square" rtlCol="0" anchor="ctr"/>
          <a:lstStyle/>
          <a:p>
            <a:pPr indent="0" marL="0">
              <a:buNone/>
            </a:pPr>
            <a:r>
              <a:rPr lang="en-US" sz="1300" b="1" dirty="0">
                <a:solidFill>
                  <a:srgbClr val="0C2A52"/>
                </a:solidFill>
                <a:latin typeface="Meiryo" pitchFamily="34" charset="0"/>
                <a:ea typeface="Meiryo" pitchFamily="34" charset="-122"/>
                <a:cs typeface="Meiryo" pitchFamily="34" charset="-120"/>
              </a:rPr>
              <a:t>プロダクト責任者</a:t>
            </a:r>
            <a:endParaRPr lang="en-US" sz="1300" dirty="0"/>
          </a:p>
        </p:txBody>
      </p:sp>
      <p:sp>
        <p:nvSpPr>
          <p:cNvPr id="25" name="Text 23"/>
          <p:cNvSpPr/>
          <p:nvPr/>
        </p:nvSpPr>
        <p:spPr>
          <a:xfrm>
            <a:off x="3566160" y="5303520"/>
            <a:ext cx="1920240" cy="219456"/>
          </a:xfrm>
          <a:prstGeom prst="rect">
            <a:avLst/>
          </a:prstGeom>
          <a:noFill/>
          <a:ln/>
        </p:spPr>
        <p:txBody>
          <a:bodyPr wrap="square" rtlCol="0" anchor="ctr"/>
          <a:lstStyle/>
          <a:p>
            <a:pPr indent="0" marL="0">
              <a:buNone/>
            </a:pPr>
            <a:r>
              <a:rPr lang="en-US" sz="1200" dirty="0">
                <a:solidFill>
                  <a:srgbClr val="23549A"/>
                </a:solidFill>
                <a:latin typeface="Meiryo" pitchFamily="34" charset="0"/>
                <a:ea typeface="Meiryo" pitchFamily="34" charset="-122"/>
                <a:cs typeface="Meiryo" pitchFamily="34" charset="-120"/>
              </a:rPr>
              <a:t>【氏名】</a:t>
            </a:r>
            <a:endParaRPr lang="en-US" sz="1200" dirty="0"/>
          </a:p>
        </p:txBody>
      </p:sp>
      <p:sp>
        <p:nvSpPr>
          <p:cNvPr id="26" name="Text 24"/>
          <p:cNvSpPr/>
          <p:nvPr/>
        </p:nvSpPr>
        <p:spPr>
          <a:xfrm>
            <a:off x="5669280" y="5257800"/>
            <a:ext cx="5669280" cy="411480"/>
          </a:xfrm>
          <a:prstGeom prst="rect">
            <a:avLst/>
          </a:prstGeom>
          <a:noFill/>
          <a:ln/>
        </p:spPr>
        <p:txBody>
          <a:bodyPr wrap="square" rtlCol="0" anchor="ctr"/>
          <a:lstStyle/>
          <a:p>
            <a:pPr indent="0" marL="0">
              <a:buNone/>
            </a:pPr>
            <a:r>
              <a:rPr lang="en-US" sz="1200" dirty="0">
                <a:solidFill>
                  <a:srgbClr val="1F4172"/>
                </a:solidFill>
                <a:latin typeface="Meiryo" pitchFamily="34" charset="0"/>
                <a:ea typeface="Meiryo" pitchFamily="34" charset="-122"/>
                <a:cs typeface="Meiryo" pitchFamily="34" charset="-120"/>
              </a:rPr>
              <a:t>継続率向上施策の実装</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Stria Deck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投資判断シナリオ比較テンプレート（ベース/強気/弱気）</dc:title>
  <dc:subject>日本企業向け商用プレゼンテーションテンプレート</dc:subject>
  <dc:creator>Stria Deck</dc:creator>
  <cp:lastModifiedBy>Stria Deck</cp:lastModifiedBy>
  <cp:revision>1</cp:revision>
  <dcterms:created xsi:type="dcterms:W3CDTF">2026-02-15T16:08:29Z</dcterms:created>
  <dcterms:modified xsi:type="dcterms:W3CDTF">2026-02-15T16:08:29Z</dcterms:modified>
</cp:coreProperties>
</file>